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6858000" cy="9144000"/>
  <p:embeddedFontLst>
    <p:embeddedFont>
      <p:font typeface="Blueberry" panose="020B0604020202020204" charset="0"/>
      <p:regular r:id="rId26"/>
    </p:embeddedFont>
    <p:embeddedFont>
      <p:font typeface="Crusoe Text" panose="020B0604020202020204" charset="-94"/>
      <p:regular r:id="rId27"/>
    </p:embeddedFont>
    <p:embeddedFont>
      <p:font typeface="Crusoe Text Bold" panose="020B0604020202020204" charset="-94"/>
      <p:regular r:id="rId28"/>
    </p:embeddedFont>
    <p:embeddedFont>
      <p:font typeface="Jingleberry" panose="02000A03000000000000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8.sv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sv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8.sv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sv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8.sv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sv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8.sv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sv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9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8.svg"/><Relationship Id="rId11" Type="http://schemas.openxmlformats.org/officeDocument/2006/relationships/image" Target="../media/image28.png"/><Relationship Id="rId5" Type="http://schemas.openxmlformats.org/officeDocument/2006/relationships/image" Target="../media/image7.png"/><Relationship Id="rId10" Type="http://schemas.openxmlformats.org/officeDocument/2006/relationships/image" Target="../media/image27.svg"/><Relationship Id="rId4" Type="http://schemas.openxmlformats.org/officeDocument/2006/relationships/image" Target="../media/image6.svg"/><Relationship Id="rId9" Type="http://schemas.openxmlformats.org/officeDocument/2006/relationships/image" Target="../media/image26.png"/><Relationship Id="rId1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s://www.youtube.com/@mervehocail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sv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sv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sv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sv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8.sv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3.svg"/><Relationship Id="rId4" Type="http://schemas.openxmlformats.org/officeDocument/2006/relationships/image" Target="../media/image6.sv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8.sv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5.svg"/><Relationship Id="rId4" Type="http://schemas.openxmlformats.org/officeDocument/2006/relationships/image" Target="../media/image6.sv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8.sv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5.svg"/><Relationship Id="rId4" Type="http://schemas.openxmlformats.org/officeDocument/2006/relationships/image" Target="../media/image6.sv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729108"/>
            <a:ext cx="7776984" cy="8557892"/>
          </a:xfrm>
          <a:custGeom>
            <a:avLst/>
            <a:gdLst/>
            <a:ahLst/>
            <a:cxnLst/>
            <a:rect l="l" t="t" r="r" b="b"/>
            <a:pathLst>
              <a:path w="7776984" h="8557892">
                <a:moveTo>
                  <a:pt x="0" y="0"/>
                </a:moveTo>
                <a:lnTo>
                  <a:pt x="7776984" y="0"/>
                </a:lnTo>
                <a:lnTo>
                  <a:pt x="7776984" y="8557892"/>
                </a:lnTo>
                <a:lnTo>
                  <a:pt x="0" y="8557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-10800000">
            <a:off x="10511016" y="0"/>
            <a:ext cx="7776984" cy="8557892"/>
          </a:xfrm>
          <a:custGeom>
            <a:avLst/>
            <a:gdLst/>
            <a:ahLst/>
            <a:cxnLst/>
            <a:rect l="l" t="t" r="r" b="b"/>
            <a:pathLst>
              <a:path w="7776984" h="8557892">
                <a:moveTo>
                  <a:pt x="0" y="0"/>
                </a:moveTo>
                <a:lnTo>
                  <a:pt x="7776984" y="0"/>
                </a:lnTo>
                <a:lnTo>
                  <a:pt x="7776984" y="8557892"/>
                </a:lnTo>
                <a:lnTo>
                  <a:pt x="0" y="8557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1359375" y="2956987"/>
            <a:ext cx="15569251" cy="4181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48"/>
              </a:lnSpc>
            </a:pPr>
            <a:r>
              <a:rPr lang="en-US" sz="24391">
                <a:solidFill>
                  <a:srgbClr val="F7B52F"/>
                </a:solidFill>
                <a:latin typeface="Blueberry"/>
                <a:ea typeface="Blueberry"/>
                <a:cs typeface="Blueberry"/>
                <a:sym typeface="Blueberry"/>
              </a:rPr>
              <a:t>BASINÇ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24000" y="2996015"/>
            <a:ext cx="15556325" cy="4181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48"/>
              </a:lnSpc>
            </a:pPr>
            <a:r>
              <a:rPr lang="en-US" sz="24391" dirty="0">
                <a:solidFill>
                  <a:srgbClr val="FFFFFF"/>
                </a:solidFill>
                <a:latin typeface="Blueberry"/>
                <a:ea typeface="Blueberry"/>
                <a:cs typeface="Blueberry"/>
                <a:sym typeface="Blueberry"/>
              </a:rPr>
              <a:t>BASINÇ</a:t>
            </a:r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3BEEA2EB-1C55-2A11-5615-EAFB883A05A6}"/>
              </a:ext>
            </a:extLst>
          </p:cNvPr>
          <p:cNvSpPr/>
          <p:nvPr/>
        </p:nvSpPr>
        <p:spPr>
          <a:xfrm>
            <a:off x="0" y="8846239"/>
            <a:ext cx="1440761" cy="1440761"/>
          </a:xfrm>
          <a:custGeom>
            <a:avLst/>
            <a:gdLst/>
            <a:ahLst/>
            <a:cxnLst/>
            <a:rect l="l" t="t" r="r" b="b"/>
            <a:pathLst>
              <a:path w="1440761" h="1440761">
                <a:moveTo>
                  <a:pt x="0" y="0"/>
                </a:moveTo>
                <a:lnTo>
                  <a:pt x="1440761" y="0"/>
                </a:lnTo>
                <a:lnTo>
                  <a:pt x="1440761" y="1440761"/>
                </a:lnTo>
                <a:lnTo>
                  <a:pt x="0" y="14407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EF3C29A-E109-D2B4-5B70-4724DB0AC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261" y="9492013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230">
        <p14:flythrough/>
      </p:transition>
    </mc:Choice>
    <mc:Fallback xmlns="">
      <p:transition spd="slow" advTm="623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319938" y="2755884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3493371" y="4259248"/>
            <a:ext cx="11301259" cy="2528657"/>
          </a:xfrm>
          <a:custGeom>
            <a:avLst/>
            <a:gdLst/>
            <a:ahLst/>
            <a:cxnLst/>
            <a:rect l="l" t="t" r="r" b="b"/>
            <a:pathLst>
              <a:path w="11301259" h="2528657">
                <a:moveTo>
                  <a:pt x="0" y="0"/>
                </a:moveTo>
                <a:lnTo>
                  <a:pt x="11301258" y="0"/>
                </a:lnTo>
                <a:lnTo>
                  <a:pt x="11301258" y="2528657"/>
                </a:lnTo>
                <a:lnTo>
                  <a:pt x="0" y="25286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5739743" y="1079658"/>
            <a:ext cx="6808514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>
                <a:solidFill>
                  <a:srgbClr val="F7B52F"/>
                </a:solidFill>
                <a:latin typeface="Blueberry"/>
                <a:ea typeface="Blueberry"/>
                <a:cs typeface="Blueberry"/>
                <a:sym typeface="Blueberry"/>
              </a:rPr>
              <a:t>BASINÇ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773862" y="1079658"/>
            <a:ext cx="6859664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>
                <a:solidFill>
                  <a:srgbClr val="FFFFFF"/>
                </a:solidFill>
                <a:latin typeface="Blueberry"/>
                <a:ea typeface="Blueberry"/>
                <a:cs typeface="Blueberry"/>
                <a:sym typeface="Blueberry"/>
              </a:rPr>
              <a:t>BASINÇ</a:t>
            </a: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831E7B73-FBC6-05BC-C555-F80C706ECBDF}"/>
              </a:ext>
            </a:extLst>
          </p:cNvPr>
          <p:cNvSpPr/>
          <p:nvPr/>
        </p:nvSpPr>
        <p:spPr>
          <a:xfrm>
            <a:off x="0" y="8846239"/>
            <a:ext cx="1440761" cy="1440761"/>
          </a:xfrm>
          <a:custGeom>
            <a:avLst/>
            <a:gdLst/>
            <a:ahLst/>
            <a:cxnLst/>
            <a:rect l="l" t="t" r="r" b="b"/>
            <a:pathLst>
              <a:path w="1440761" h="1440761">
                <a:moveTo>
                  <a:pt x="0" y="0"/>
                </a:moveTo>
                <a:lnTo>
                  <a:pt x="1440761" y="0"/>
                </a:lnTo>
                <a:lnTo>
                  <a:pt x="1440761" y="1440761"/>
                </a:lnTo>
                <a:lnTo>
                  <a:pt x="0" y="144076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D241CB0A-7BBD-E65F-1769-B2E2C139BD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0261" y="9492013"/>
            <a:ext cx="6220693" cy="543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4099">
        <p14:flythrough/>
      </p:transition>
    </mc:Choice>
    <mc:Fallback xmlns="">
      <p:transition spd="slow" advTm="140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319938" y="2611223"/>
            <a:ext cx="14291582" cy="5680047"/>
            <a:chOff x="0" y="-38100"/>
            <a:chExt cx="3764038" cy="14959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1491461" y="4705136"/>
            <a:ext cx="6346422" cy="3466733"/>
          </a:xfrm>
          <a:custGeom>
            <a:avLst/>
            <a:gdLst/>
            <a:ahLst/>
            <a:cxnLst/>
            <a:rect l="l" t="t" r="r" b="b"/>
            <a:pathLst>
              <a:path w="6346422" h="3466733">
                <a:moveTo>
                  <a:pt x="0" y="0"/>
                </a:moveTo>
                <a:lnTo>
                  <a:pt x="6346422" y="0"/>
                </a:lnTo>
                <a:lnTo>
                  <a:pt x="6346422" y="3466732"/>
                </a:lnTo>
                <a:lnTo>
                  <a:pt x="0" y="34667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5555357" y="-209550"/>
            <a:ext cx="6808514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>
                <a:solidFill>
                  <a:srgbClr val="F7B52F"/>
                </a:solidFill>
                <a:latin typeface="Blueberry"/>
                <a:ea typeface="Blueberry"/>
                <a:cs typeface="Blueberry"/>
                <a:sym typeface="Blueberry"/>
              </a:rPr>
              <a:t>soru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84927" y="-181995"/>
            <a:ext cx="6859664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 err="1">
                <a:solidFill>
                  <a:srgbClr val="FFFFFF"/>
                </a:solidFill>
                <a:latin typeface="Blueberry"/>
                <a:ea typeface="Blueberry"/>
                <a:cs typeface="Blueberry"/>
                <a:sym typeface="Blueberry"/>
              </a:rPr>
              <a:t>soru</a:t>
            </a:r>
            <a:endParaRPr lang="en-US" sz="10666" dirty="0">
              <a:solidFill>
                <a:srgbClr val="FFFFFF"/>
              </a:solidFill>
              <a:latin typeface="Blueberry"/>
              <a:ea typeface="Blueberry"/>
              <a:cs typeface="Blueberry"/>
              <a:sym typeface="Blueberry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153810" y="2867076"/>
            <a:ext cx="8457710" cy="2204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 err="1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Yandaki</a:t>
            </a:r>
            <a:r>
              <a:rPr lang="en-US" sz="40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 T, R </a:t>
            </a:r>
            <a:r>
              <a:rPr lang="en-US" sz="4099" dirty="0" err="1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ve</a:t>
            </a:r>
            <a:r>
              <a:rPr lang="en-US" sz="40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 K </a:t>
            </a:r>
            <a:r>
              <a:rPr lang="en-US" sz="4099" dirty="0" err="1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cisimlerini</a:t>
            </a:r>
            <a:r>
              <a:rPr lang="en-US" sz="40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oluşturan</a:t>
            </a:r>
            <a:r>
              <a:rPr lang="en-US" sz="40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küpler</a:t>
            </a:r>
            <a:r>
              <a:rPr lang="en-US" sz="40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özdeştir</a:t>
            </a:r>
            <a:r>
              <a:rPr lang="en-US" sz="40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. T, R </a:t>
            </a:r>
            <a:r>
              <a:rPr lang="en-US" sz="4099" dirty="0" err="1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ve</a:t>
            </a:r>
            <a:r>
              <a:rPr lang="en-US" sz="40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 K </a:t>
            </a:r>
            <a:r>
              <a:rPr lang="en-US" sz="4099" dirty="0" err="1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cisimlerinin</a:t>
            </a:r>
            <a:r>
              <a:rPr lang="en-US" sz="40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 yere </a:t>
            </a:r>
            <a:r>
              <a:rPr lang="en-US" sz="4099" dirty="0" err="1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yaptığı</a:t>
            </a:r>
            <a:r>
              <a:rPr lang="en-US" sz="40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katı</a:t>
            </a:r>
            <a:r>
              <a:rPr lang="en-US" sz="40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basıncını</a:t>
            </a:r>
            <a:r>
              <a:rPr lang="en-US" sz="40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karşılaştırınız</a:t>
            </a:r>
            <a:r>
              <a:rPr lang="en-US" sz="40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.</a:t>
            </a: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57431AAB-CB25-A948-2F6C-57D0A458DF72}"/>
              </a:ext>
            </a:extLst>
          </p:cNvPr>
          <p:cNvSpPr/>
          <p:nvPr/>
        </p:nvSpPr>
        <p:spPr>
          <a:xfrm>
            <a:off x="0" y="8846239"/>
            <a:ext cx="1440761" cy="1440761"/>
          </a:xfrm>
          <a:custGeom>
            <a:avLst/>
            <a:gdLst/>
            <a:ahLst/>
            <a:cxnLst/>
            <a:rect l="l" t="t" r="r" b="b"/>
            <a:pathLst>
              <a:path w="1440761" h="1440761">
                <a:moveTo>
                  <a:pt x="0" y="0"/>
                </a:moveTo>
                <a:lnTo>
                  <a:pt x="1440761" y="0"/>
                </a:lnTo>
                <a:lnTo>
                  <a:pt x="1440761" y="1440761"/>
                </a:lnTo>
                <a:lnTo>
                  <a:pt x="0" y="144076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8F7E43B5-0C01-5704-86C3-98EA859419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0261" y="9492013"/>
            <a:ext cx="6220693" cy="543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1055">
        <p14:flythrough/>
      </p:transition>
    </mc:Choice>
    <mc:Fallback xmlns="">
      <p:transition spd="slow" advTm="810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319938" y="2755884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3493371" y="3088084"/>
            <a:ext cx="11301259" cy="4110833"/>
          </a:xfrm>
          <a:custGeom>
            <a:avLst/>
            <a:gdLst/>
            <a:ahLst/>
            <a:cxnLst/>
            <a:rect l="l" t="t" r="r" b="b"/>
            <a:pathLst>
              <a:path w="11301259" h="4110833">
                <a:moveTo>
                  <a:pt x="0" y="0"/>
                </a:moveTo>
                <a:lnTo>
                  <a:pt x="11301258" y="0"/>
                </a:lnTo>
                <a:lnTo>
                  <a:pt x="11301258" y="4110832"/>
                </a:lnTo>
                <a:lnTo>
                  <a:pt x="0" y="41108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2610199" y="819150"/>
            <a:ext cx="13152693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>
                <a:solidFill>
                  <a:srgbClr val="F7B52F"/>
                </a:solidFill>
                <a:latin typeface="Blueberry"/>
                <a:ea typeface="Blueberry"/>
                <a:cs typeface="Blueberry"/>
                <a:sym typeface="Blueberry"/>
              </a:rPr>
              <a:t>BASINÇ KUVVETİ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844819" y="819150"/>
            <a:ext cx="12918073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>
                <a:solidFill>
                  <a:srgbClr val="FFFFFF"/>
                </a:solidFill>
                <a:latin typeface="Blueberry"/>
                <a:ea typeface="Blueberry"/>
                <a:cs typeface="Blueberry"/>
                <a:sym typeface="Blueberry"/>
              </a:rPr>
              <a:t>BASINÇ KUVVETİ</a:t>
            </a: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01B8F474-650C-23CE-3539-DD40A5BC1F44}"/>
              </a:ext>
            </a:extLst>
          </p:cNvPr>
          <p:cNvSpPr/>
          <p:nvPr/>
        </p:nvSpPr>
        <p:spPr>
          <a:xfrm>
            <a:off x="0" y="8846239"/>
            <a:ext cx="1440761" cy="1440761"/>
          </a:xfrm>
          <a:custGeom>
            <a:avLst/>
            <a:gdLst/>
            <a:ahLst/>
            <a:cxnLst/>
            <a:rect l="l" t="t" r="r" b="b"/>
            <a:pathLst>
              <a:path w="1440761" h="1440761">
                <a:moveTo>
                  <a:pt x="0" y="0"/>
                </a:moveTo>
                <a:lnTo>
                  <a:pt x="1440761" y="0"/>
                </a:lnTo>
                <a:lnTo>
                  <a:pt x="1440761" y="1440761"/>
                </a:lnTo>
                <a:lnTo>
                  <a:pt x="0" y="144076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6E3EC9DB-DD5B-E160-C5CC-17D38EFDD2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0261" y="9492013"/>
            <a:ext cx="6220693" cy="543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4511">
        <p14:flythrough/>
      </p:transition>
    </mc:Choice>
    <mc:Fallback xmlns="">
      <p:transition spd="slow" advTm="245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319938" y="2755884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1556168" y="3024264"/>
            <a:ext cx="6654735" cy="4998625"/>
          </a:xfrm>
          <a:custGeom>
            <a:avLst/>
            <a:gdLst/>
            <a:ahLst/>
            <a:cxnLst/>
            <a:rect l="l" t="t" r="r" b="b"/>
            <a:pathLst>
              <a:path w="6654735" h="4998625">
                <a:moveTo>
                  <a:pt x="0" y="0"/>
                </a:moveTo>
                <a:lnTo>
                  <a:pt x="6654736" y="0"/>
                </a:lnTo>
                <a:lnTo>
                  <a:pt x="6654736" y="4998625"/>
                </a:lnTo>
                <a:lnTo>
                  <a:pt x="0" y="49986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5555357" y="-209550"/>
            <a:ext cx="6808514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>
                <a:solidFill>
                  <a:srgbClr val="F7B52F"/>
                </a:solidFill>
                <a:latin typeface="Blueberry"/>
                <a:ea typeface="Blueberry"/>
                <a:cs typeface="Blueberry"/>
                <a:sym typeface="Blueberry"/>
              </a:rPr>
              <a:t>soru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83790" y="-209550"/>
            <a:ext cx="6859664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 err="1">
                <a:solidFill>
                  <a:srgbClr val="FFFFFF"/>
                </a:solidFill>
                <a:latin typeface="Blueberry"/>
                <a:ea typeface="Blueberry"/>
                <a:cs typeface="Blueberry"/>
                <a:sym typeface="Blueberry"/>
              </a:rPr>
              <a:t>soru</a:t>
            </a:r>
            <a:endParaRPr lang="en-US" sz="10666" dirty="0">
              <a:solidFill>
                <a:srgbClr val="FFFFFF"/>
              </a:solidFill>
              <a:latin typeface="Blueberry"/>
              <a:ea typeface="Blueberry"/>
              <a:cs typeface="Blueberry"/>
              <a:sym typeface="Blueberry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AD30F29C-273F-1DC5-7F86-86593B65B144}"/>
              </a:ext>
            </a:extLst>
          </p:cNvPr>
          <p:cNvSpPr/>
          <p:nvPr/>
        </p:nvSpPr>
        <p:spPr>
          <a:xfrm>
            <a:off x="0" y="8846239"/>
            <a:ext cx="1440761" cy="1440761"/>
          </a:xfrm>
          <a:custGeom>
            <a:avLst/>
            <a:gdLst/>
            <a:ahLst/>
            <a:cxnLst/>
            <a:rect l="l" t="t" r="r" b="b"/>
            <a:pathLst>
              <a:path w="1440761" h="1440761">
                <a:moveTo>
                  <a:pt x="0" y="0"/>
                </a:moveTo>
                <a:lnTo>
                  <a:pt x="1440761" y="0"/>
                </a:lnTo>
                <a:lnTo>
                  <a:pt x="1440761" y="1440761"/>
                </a:lnTo>
                <a:lnTo>
                  <a:pt x="0" y="14407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27A682F8-EC4C-0D16-AC24-C9D1EBCF72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0261" y="9492013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851">
        <p14:flythrough/>
      </p:transition>
    </mc:Choice>
    <mc:Fallback xmlns="">
      <p:transition spd="slow" advTm="60851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319938" y="2755884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3045575" y="3213882"/>
            <a:ext cx="11301259" cy="4619390"/>
          </a:xfrm>
          <a:custGeom>
            <a:avLst/>
            <a:gdLst/>
            <a:ahLst/>
            <a:cxnLst/>
            <a:rect l="l" t="t" r="r" b="b"/>
            <a:pathLst>
              <a:path w="11301259" h="4619390">
                <a:moveTo>
                  <a:pt x="0" y="0"/>
                </a:moveTo>
                <a:lnTo>
                  <a:pt x="11301259" y="0"/>
                </a:lnTo>
                <a:lnTo>
                  <a:pt x="11301259" y="4619389"/>
                </a:lnTo>
                <a:lnTo>
                  <a:pt x="0" y="461938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5291948" y="602622"/>
            <a:ext cx="6808514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>
                <a:solidFill>
                  <a:srgbClr val="F7B52F"/>
                </a:solidFill>
                <a:latin typeface="Blueberry"/>
                <a:ea typeface="Blueberry"/>
                <a:cs typeface="Blueberry"/>
                <a:sym typeface="Blueberry"/>
              </a:rPr>
              <a:t>DİKKAT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96497" y="684625"/>
            <a:ext cx="6859664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>
                <a:solidFill>
                  <a:srgbClr val="FFFFFF"/>
                </a:solidFill>
                <a:latin typeface="Blueberry"/>
                <a:ea typeface="Blueberry"/>
                <a:cs typeface="Blueberry"/>
                <a:sym typeface="Blueberry"/>
              </a:rPr>
              <a:t>DİKKAT</a:t>
            </a: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6F68BB15-5A9D-ED03-A7B3-4CC085822A85}"/>
              </a:ext>
            </a:extLst>
          </p:cNvPr>
          <p:cNvSpPr/>
          <p:nvPr/>
        </p:nvSpPr>
        <p:spPr>
          <a:xfrm>
            <a:off x="0" y="8846239"/>
            <a:ext cx="1440761" cy="1440761"/>
          </a:xfrm>
          <a:custGeom>
            <a:avLst/>
            <a:gdLst/>
            <a:ahLst/>
            <a:cxnLst/>
            <a:rect l="l" t="t" r="r" b="b"/>
            <a:pathLst>
              <a:path w="1440761" h="1440761">
                <a:moveTo>
                  <a:pt x="0" y="0"/>
                </a:moveTo>
                <a:lnTo>
                  <a:pt x="1440761" y="0"/>
                </a:lnTo>
                <a:lnTo>
                  <a:pt x="1440761" y="1440761"/>
                </a:lnTo>
                <a:lnTo>
                  <a:pt x="0" y="14407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4B530549-89BA-8AF5-08A2-21EBABFD5D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0261" y="9492013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1911">
        <p14:flythrough/>
      </p:transition>
    </mc:Choice>
    <mc:Fallback xmlns="">
      <p:transition spd="slow" advTm="31911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319938" y="2755884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3045575" y="3072616"/>
            <a:ext cx="11301259" cy="4901921"/>
          </a:xfrm>
          <a:custGeom>
            <a:avLst/>
            <a:gdLst/>
            <a:ahLst/>
            <a:cxnLst/>
            <a:rect l="l" t="t" r="r" b="b"/>
            <a:pathLst>
              <a:path w="11301259" h="4901921">
                <a:moveTo>
                  <a:pt x="0" y="0"/>
                </a:moveTo>
                <a:lnTo>
                  <a:pt x="11301259" y="0"/>
                </a:lnTo>
                <a:lnTo>
                  <a:pt x="11301259" y="4901921"/>
                </a:lnTo>
                <a:lnTo>
                  <a:pt x="0" y="490192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5291948" y="602622"/>
            <a:ext cx="6808514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>
                <a:solidFill>
                  <a:srgbClr val="F7B52F"/>
                </a:solidFill>
                <a:latin typeface="Blueberry"/>
                <a:ea typeface="Blueberry"/>
                <a:cs typeface="Blueberry"/>
                <a:sym typeface="Blueberry"/>
              </a:rPr>
              <a:t>DİKKAT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04458" y="744103"/>
            <a:ext cx="6859664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>
                <a:solidFill>
                  <a:srgbClr val="FFFFFF"/>
                </a:solidFill>
                <a:latin typeface="Blueberry"/>
                <a:ea typeface="Blueberry"/>
                <a:cs typeface="Blueberry"/>
                <a:sym typeface="Blueberry"/>
              </a:rPr>
              <a:t>DİKKAT</a:t>
            </a: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5DD96A78-4DD3-F5AE-9EB9-F4F4D3F37FFB}"/>
              </a:ext>
            </a:extLst>
          </p:cNvPr>
          <p:cNvSpPr/>
          <p:nvPr/>
        </p:nvSpPr>
        <p:spPr>
          <a:xfrm>
            <a:off x="0" y="8846239"/>
            <a:ext cx="1440761" cy="1440761"/>
          </a:xfrm>
          <a:custGeom>
            <a:avLst/>
            <a:gdLst/>
            <a:ahLst/>
            <a:cxnLst/>
            <a:rect l="l" t="t" r="r" b="b"/>
            <a:pathLst>
              <a:path w="1440761" h="1440761">
                <a:moveTo>
                  <a:pt x="0" y="0"/>
                </a:moveTo>
                <a:lnTo>
                  <a:pt x="1440761" y="0"/>
                </a:lnTo>
                <a:lnTo>
                  <a:pt x="1440761" y="1440761"/>
                </a:lnTo>
                <a:lnTo>
                  <a:pt x="0" y="14407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7EAF384A-7FC4-B6FA-B01B-C8871DC691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0261" y="9492013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5634">
        <p14:flythrough/>
      </p:transition>
    </mc:Choice>
    <mc:Fallback xmlns="">
      <p:transition spd="slow" advTm="65634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319938" y="2755884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5029200" y="2243458"/>
            <a:ext cx="7827571" cy="6047810"/>
          </a:xfrm>
          <a:custGeom>
            <a:avLst/>
            <a:gdLst/>
            <a:ahLst/>
            <a:cxnLst/>
            <a:rect l="l" t="t" r="r" b="b"/>
            <a:pathLst>
              <a:path w="7827571" h="5997876">
                <a:moveTo>
                  <a:pt x="0" y="0"/>
                </a:moveTo>
                <a:lnTo>
                  <a:pt x="7827571" y="0"/>
                </a:lnTo>
                <a:lnTo>
                  <a:pt x="7827571" y="5997877"/>
                </a:lnTo>
                <a:lnTo>
                  <a:pt x="0" y="599787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 dirty="0"/>
          </a:p>
        </p:txBody>
      </p:sp>
      <p:sp>
        <p:nvSpPr>
          <p:cNvPr id="9" name="TextBox 9"/>
          <p:cNvSpPr txBox="1"/>
          <p:nvPr/>
        </p:nvSpPr>
        <p:spPr>
          <a:xfrm>
            <a:off x="5291948" y="602622"/>
            <a:ext cx="6808514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>
                <a:solidFill>
                  <a:srgbClr val="F7B52F"/>
                </a:solidFill>
                <a:latin typeface="Blueberry"/>
                <a:ea typeface="Blueberry"/>
                <a:cs typeface="Blueberry"/>
                <a:sym typeface="Blueberry"/>
              </a:rPr>
              <a:t>DİKKAT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93085" y="723717"/>
            <a:ext cx="6859664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>
                <a:solidFill>
                  <a:srgbClr val="FFFFFF"/>
                </a:solidFill>
                <a:latin typeface="Blueberry"/>
                <a:ea typeface="Blueberry"/>
                <a:cs typeface="Blueberry"/>
                <a:sym typeface="Blueberry"/>
              </a:rPr>
              <a:t>DİKKAT</a:t>
            </a: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77AAF07C-73FA-B688-3F28-A0FBFBA20FA7}"/>
              </a:ext>
            </a:extLst>
          </p:cNvPr>
          <p:cNvSpPr/>
          <p:nvPr/>
        </p:nvSpPr>
        <p:spPr>
          <a:xfrm>
            <a:off x="0" y="8846239"/>
            <a:ext cx="1440761" cy="1440761"/>
          </a:xfrm>
          <a:custGeom>
            <a:avLst/>
            <a:gdLst/>
            <a:ahLst/>
            <a:cxnLst/>
            <a:rect l="l" t="t" r="r" b="b"/>
            <a:pathLst>
              <a:path w="1440761" h="1440761">
                <a:moveTo>
                  <a:pt x="0" y="0"/>
                </a:moveTo>
                <a:lnTo>
                  <a:pt x="1440761" y="0"/>
                </a:lnTo>
                <a:lnTo>
                  <a:pt x="1440761" y="1440761"/>
                </a:lnTo>
                <a:lnTo>
                  <a:pt x="0" y="14407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97CFC3CD-ADAF-7A0F-9F8F-6AFE0B6C50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0261" y="9492013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8606">
        <p14:flythrough/>
      </p:transition>
    </mc:Choice>
    <mc:Fallback xmlns="">
      <p:transition spd="slow" advTm="28606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319938" y="2755884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TextBox 8"/>
          <p:cNvSpPr txBox="1"/>
          <p:nvPr/>
        </p:nvSpPr>
        <p:spPr>
          <a:xfrm>
            <a:off x="5291948" y="602622"/>
            <a:ext cx="6808514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>
                <a:solidFill>
                  <a:srgbClr val="F7B52F"/>
                </a:solidFill>
                <a:latin typeface="Blueberry"/>
                <a:ea typeface="Blueberry"/>
                <a:cs typeface="Blueberry"/>
                <a:sym typeface="Blueberry"/>
              </a:rPr>
              <a:t>DİKKAT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91948" y="583927"/>
            <a:ext cx="6859664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>
                <a:solidFill>
                  <a:srgbClr val="FFFFFF"/>
                </a:solidFill>
                <a:latin typeface="Blueberry"/>
                <a:ea typeface="Blueberry"/>
                <a:cs typeface="Blueberry"/>
                <a:sym typeface="Blueberry"/>
              </a:rPr>
              <a:t>DİKKAT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86925" y="3487188"/>
            <a:ext cx="10413537" cy="4576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12"/>
              </a:lnSpc>
            </a:pPr>
            <a:r>
              <a:rPr lang="en-US" sz="2937">
                <a:solidFill>
                  <a:srgbClr val="000000"/>
                </a:solidFill>
                <a:latin typeface="Crusoe Text"/>
                <a:ea typeface="Crusoe Text"/>
                <a:cs typeface="Crusoe Text"/>
                <a:sym typeface="Crusoe Text"/>
              </a:rPr>
              <a:t>Katılar kendilerine uygulanan kuvveti aynı büyüklükte iletir.</a:t>
            </a:r>
          </a:p>
          <a:p>
            <a:pPr algn="l">
              <a:lnSpc>
                <a:spcPts val="4112"/>
              </a:lnSpc>
            </a:pPr>
            <a:endParaRPr lang="en-US" sz="2937">
              <a:solidFill>
                <a:srgbClr val="000000"/>
              </a:solidFill>
              <a:latin typeface="Crusoe Text"/>
              <a:ea typeface="Crusoe Text"/>
              <a:cs typeface="Crusoe Text"/>
              <a:sym typeface="Crusoe Text"/>
            </a:endParaRPr>
          </a:p>
          <a:p>
            <a:pPr algn="l">
              <a:lnSpc>
                <a:spcPts val="4112"/>
              </a:lnSpc>
            </a:pPr>
            <a:r>
              <a:rPr lang="en-US" sz="2937">
                <a:solidFill>
                  <a:srgbClr val="000000"/>
                </a:solidFill>
                <a:latin typeface="Crusoe Text"/>
                <a:ea typeface="Crusoe Text"/>
                <a:cs typeface="Crusoe Text"/>
                <a:sym typeface="Crusoe Text"/>
              </a:rPr>
              <a:t>Katılar kendilerine uygulanan basıncı aynı büyüklükte iletmez.</a:t>
            </a:r>
          </a:p>
          <a:p>
            <a:pPr algn="l">
              <a:lnSpc>
                <a:spcPts val="4112"/>
              </a:lnSpc>
            </a:pPr>
            <a:endParaRPr lang="en-US" sz="2937">
              <a:solidFill>
                <a:srgbClr val="000000"/>
              </a:solidFill>
              <a:latin typeface="Crusoe Text"/>
              <a:ea typeface="Crusoe Text"/>
              <a:cs typeface="Crusoe Text"/>
              <a:sym typeface="Crusoe Text"/>
            </a:endParaRPr>
          </a:p>
          <a:p>
            <a:pPr algn="l">
              <a:lnSpc>
                <a:spcPts val="4112"/>
              </a:lnSpc>
            </a:pPr>
            <a:r>
              <a:rPr lang="en-US" sz="2937">
                <a:solidFill>
                  <a:srgbClr val="000000"/>
                </a:solidFill>
                <a:latin typeface="Crusoe Text"/>
                <a:ea typeface="Crusoe Text"/>
                <a:cs typeface="Crusoe Text"/>
                <a:sym typeface="Crusoe Text"/>
              </a:rPr>
              <a:t>(iki parmak arasında sıkılan toplu iğneden işaret parmağı basıncı ve acıyı daha çok hissederken, baş parmakta daha az basınç hissedilir.)</a:t>
            </a:r>
          </a:p>
        </p:txBody>
      </p:sp>
      <p:sp>
        <p:nvSpPr>
          <p:cNvPr id="11" name="Freeform 11"/>
          <p:cNvSpPr/>
          <p:nvPr/>
        </p:nvSpPr>
        <p:spPr>
          <a:xfrm>
            <a:off x="12100461" y="3887422"/>
            <a:ext cx="6507113" cy="3272309"/>
          </a:xfrm>
          <a:custGeom>
            <a:avLst/>
            <a:gdLst/>
            <a:ahLst/>
            <a:cxnLst/>
            <a:rect l="l" t="t" r="r" b="b"/>
            <a:pathLst>
              <a:path w="6507113" h="3272309">
                <a:moveTo>
                  <a:pt x="0" y="0"/>
                </a:moveTo>
                <a:lnTo>
                  <a:pt x="6507113" y="0"/>
                </a:lnTo>
                <a:lnTo>
                  <a:pt x="6507113" y="3272309"/>
                </a:lnTo>
                <a:lnTo>
                  <a:pt x="0" y="327230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1DA29A36-1098-85E0-C37D-664289625497}"/>
              </a:ext>
            </a:extLst>
          </p:cNvPr>
          <p:cNvSpPr/>
          <p:nvPr/>
        </p:nvSpPr>
        <p:spPr>
          <a:xfrm>
            <a:off x="0" y="8846239"/>
            <a:ext cx="1440761" cy="1440761"/>
          </a:xfrm>
          <a:custGeom>
            <a:avLst/>
            <a:gdLst/>
            <a:ahLst/>
            <a:cxnLst/>
            <a:rect l="l" t="t" r="r" b="b"/>
            <a:pathLst>
              <a:path w="1440761" h="1440761">
                <a:moveTo>
                  <a:pt x="0" y="0"/>
                </a:moveTo>
                <a:lnTo>
                  <a:pt x="1440761" y="0"/>
                </a:lnTo>
                <a:lnTo>
                  <a:pt x="1440761" y="1440761"/>
                </a:lnTo>
                <a:lnTo>
                  <a:pt x="0" y="14407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5F85AE1D-CFAF-EB41-3D84-6250A1B48B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0261" y="9492013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7688">
        <p14:flythrough/>
      </p:transition>
    </mc:Choice>
    <mc:Fallback xmlns="">
      <p:transition spd="slow" advTm="476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319938" y="2755884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679979" y="3816810"/>
            <a:ext cx="6942841" cy="3825669"/>
          </a:xfrm>
          <a:custGeom>
            <a:avLst/>
            <a:gdLst/>
            <a:ahLst/>
            <a:cxnLst/>
            <a:rect l="l" t="t" r="r" b="b"/>
            <a:pathLst>
              <a:path w="6942841" h="3825669">
                <a:moveTo>
                  <a:pt x="0" y="0"/>
                </a:moveTo>
                <a:lnTo>
                  <a:pt x="6942841" y="0"/>
                </a:lnTo>
                <a:lnTo>
                  <a:pt x="6942841" y="3825669"/>
                </a:lnTo>
                <a:lnTo>
                  <a:pt x="0" y="38256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28242" b="-7766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5291948" y="602622"/>
            <a:ext cx="6808514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>
                <a:solidFill>
                  <a:srgbClr val="F7B52F"/>
                </a:solidFill>
                <a:latin typeface="Blueberry"/>
                <a:ea typeface="Blueberry"/>
                <a:cs typeface="Blueberry"/>
                <a:sym typeface="Blueberry"/>
              </a:rPr>
              <a:t>DİKKAT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91948" y="628057"/>
            <a:ext cx="6859664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>
                <a:solidFill>
                  <a:srgbClr val="FFFFFF"/>
                </a:solidFill>
                <a:latin typeface="Blueberry"/>
                <a:ea typeface="Blueberry"/>
                <a:cs typeface="Blueberry"/>
                <a:sym typeface="Blueberry"/>
              </a:rPr>
              <a:t>DİKKAT</a:t>
            </a:r>
          </a:p>
        </p:txBody>
      </p:sp>
      <p:sp>
        <p:nvSpPr>
          <p:cNvPr id="11" name="Freeform 11"/>
          <p:cNvSpPr/>
          <p:nvPr/>
        </p:nvSpPr>
        <p:spPr>
          <a:xfrm>
            <a:off x="7364925" y="3810662"/>
            <a:ext cx="7449304" cy="3106461"/>
          </a:xfrm>
          <a:custGeom>
            <a:avLst/>
            <a:gdLst/>
            <a:ahLst/>
            <a:cxnLst/>
            <a:rect l="l" t="t" r="r" b="b"/>
            <a:pathLst>
              <a:path w="7449304" h="3106461">
                <a:moveTo>
                  <a:pt x="0" y="0"/>
                </a:moveTo>
                <a:lnTo>
                  <a:pt x="7449304" y="0"/>
                </a:lnTo>
                <a:lnTo>
                  <a:pt x="7449304" y="3106461"/>
                </a:lnTo>
                <a:lnTo>
                  <a:pt x="0" y="31064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72081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A5C4544-23A7-6F9B-59D6-364FE9E95275}"/>
              </a:ext>
            </a:extLst>
          </p:cNvPr>
          <p:cNvSpPr/>
          <p:nvPr/>
        </p:nvSpPr>
        <p:spPr>
          <a:xfrm>
            <a:off x="0" y="8846239"/>
            <a:ext cx="1440761" cy="1440761"/>
          </a:xfrm>
          <a:custGeom>
            <a:avLst/>
            <a:gdLst/>
            <a:ahLst/>
            <a:cxnLst/>
            <a:rect l="l" t="t" r="r" b="b"/>
            <a:pathLst>
              <a:path w="1440761" h="1440761">
                <a:moveTo>
                  <a:pt x="0" y="0"/>
                </a:moveTo>
                <a:lnTo>
                  <a:pt x="1440761" y="0"/>
                </a:lnTo>
                <a:lnTo>
                  <a:pt x="1440761" y="1440761"/>
                </a:lnTo>
                <a:lnTo>
                  <a:pt x="0" y="14407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DB1A9BCD-3ED7-349C-752C-A2916D7FC0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0261" y="9492013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1327">
        <p14:flythrough/>
      </p:transition>
    </mc:Choice>
    <mc:Fallback xmlns="">
      <p:transition spd="slow" advTm="813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319938" y="2755884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42546" y="2950147"/>
            <a:ext cx="9221466" cy="3488355"/>
          </a:xfrm>
          <a:custGeom>
            <a:avLst/>
            <a:gdLst/>
            <a:ahLst/>
            <a:cxnLst/>
            <a:rect l="l" t="t" r="r" b="b"/>
            <a:pathLst>
              <a:path w="9221466" h="3488355">
                <a:moveTo>
                  <a:pt x="0" y="0"/>
                </a:moveTo>
                <a:lnTo>
                  <a:pt x="9221466" y="0"/>
                </a:lnTo>
                <a:lnTo>
                  <a:pt x="9221466" y="3488355"/>
                </a:lnTo>
                <a:lnTo>
                  <a:pt x="0" y="348835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12332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5291948" y="602622"/>
            <a:ext cx="6808514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>
                <a:solidFill>
                  <a:srgbClr val="F7B52F"/>
                </a:solidFill>
                <a:latin typeface="Blueberry"/>
                <a:ea typeface="Blueberry"/>
                <a:cs typeface="Blueberry"/>
                <a:sym typeface="Blueberry"/>
              </a:rPr>
              <a:t>DİKKAT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15832" y="680198"/>
            <a:ext cx="6859664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>
                <a:solidFill>
                  <a:srgbClr val="FFFFFF"/>
                </a:solidFill>
                <a:latin typeface="Blueberry"/>
                <a:ea typeface="Blueberry"/>
                <a:cs typeface="Blueberry"/>
                <a:sym typeface="Blueberry"/>
              </a:rPr>
              <a:t>DİKKAT</a:t>
            </a:r>
          </a:p>
        </p:txBody>
      </p:sp>
      <p:sp>
        <p:nvSpPr>
          <p:cNvPr id="11" name="Freeform 11"/>
          <p:cNvSpPr/>
          <p:nvPr/>
        </p:nvSpPr>
        <p:spPr>
          <a:xfrm>
            <a:off x="9207819" y="2979812"/>
            <a:ext cx="8615625" cy="1086750"/>
          </a:xfrm>
          <a:custGeom>
            <a:avLst/>
            <a:gdLst/>
            <a:ahLst/>
            <a:cxnLst/>
            <a:rect l="l" t="t" r="r" b="b"/>
            <a:pathLst>
              <a:path w="8615625" h="3906864">
                <a:moveTo>
                  <a:pt x="0" y="0"/>
                </a:moveTo>
                <a:lnTo>
                  <a:pt x="8615625" y="0"/>
                </a:lnTo>
                <a:lnTo>
                  <a:pt x="8615625" y="3906864"/>
                </a:lnTo>
                <a:lnTo>
                  <a:pt x="0" y="390686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310248" b="-259500"/>
            </a:stretch>
          </a:blipFill>
        </p:spPr>
        <p:txBody>
          <a:bodyPr/>
          <a:lstStyle/>
          <a:p>
            <a:endParaRPr lang="tr-TR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F6E2599-B2B0-03C8-8C9C-8B073CDB746D}"/>
              </a:ext>
            </a:extLst>
          </p:cNvPr>
          <p:cNvSpPr/>
          <p:nvPr/>
        </p:nvSpPr>
        <p:spPr>
          <a:xfrm>
            <a:off x="9317931" y="5821183"/>
            <a:ext cx="8615625" cy="685800"/>
          </a:xfrm>
          <a:custGeom>
            <a:avLst/>
            <a:gdLst/>
            <a:ahLst/>
            <a:cxnLst/>
            <a:rect l="l" t="t" r="r" b="b"/>
            <a:pathLst>
              <a:path w="8615625" h="3906864">
                <a:moveTo>
                  <a:pt x="0" y="0"/>
                </a:moveTo>
                <a:lnTo>
                  <a:pt x="8615625" y="0"/>
                </a:lnTo>
                <a:lnTo>
                  <a:pt x="8615625" y="3906864"/>
                </a:lnTo>
                <a:lnTo>
                  <a:pt x="0" y="390686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119" t="-799056" r="-119" b="-162261"/>
            </a:stretch>
          </a:blipFill>
        </p:spPr>
        <p:txBody>
          <a:bodyPr/>
          <a:lstStyle/>
          <a:p>
            <a:endParaRPr lang="tr-TR" dirty="0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00420C5D-51F0-0B24-A6F9-9939E354D0C4}"/>
              </a:ext>
            </a:extLst>
          </p:cNvPr>
          <p:cNvSpPr/>
          <p:nvPr/>
        </p:nvSpPr>
        <p:spPr>
          <a:xfrm>
            <a:off x="0" y="8846239"/>
            <a:ext cx="1440761" cy="1440761"/>
          </a:xfrm>
          <a:custGeom>
            <a:avLst/>
            <a:gdLst/>
            <a:ahLst/>
            <a:cxnLst/>
            <a:rect l="l" t="t" r="r" b="b"/>
            <a:pathLst>
              <a:path w="1440761" h="1440761">
                <a:moveTo>
                  <a:pt x="0" y="0"/>
                </a:moveTo>
                <a:lnTo>
                  <a:pt x="1440761" y="0"/>
                </a:lnTo>
                <a:lnTo>
                  <a:pt x="1440761" y="1440761"/>
                </a:lnTo>
                <a:lnTo>
                  <a:pt x="0" y="144076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466D306D-78DF-62C9-E15C-3ED02B981D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0261" y="9492013"/>
            <a:ext cx="6220693" cy="543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4790">
        <p14:flythrough/>
      </p:transition>
    </mc:Choice>
    <mc:Fallback xmlns="">
      <p:transition spd="slow" advTm="2547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998209" y="2385288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8" name="Group 8"/>
          <p:cNvGrpSpPr/>
          <p:nvPr/>
        </p:nvGrpSpPr>
        <p:grpSpPr>
          <a:xfrm>
            <a:off x="2344350" y="3600450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09CA5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19"/>
                </a:lnSpc>
              </a:pPr>
              <a:r>
                <a:rPr lang="en-US" sz="3799">
                  <a:solidFill>
                    <a:srgbClr val="000000"/>
                  </a:solidFill>
                  <a:latin typeface="Blueberry"/>
                  <a:ea typeface="Blueberry"/>
                  <a:cs typeface="Blueberry"/>
                  <a:sym typeface="Blueberry"/>
                </a:rPr>
                <a:t>KATI BASINCI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739743" y="1079658"/>
            <a:ext cx="6808514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>
                <a:solidFill>
                  <a:srgbClr val="F7B52F"/>
                </a:solidFill>
                <a:latin typeface="Blueberry"/>
                <a:ea typeface="Blueberry"/>
                <a:cs typeface="Blueberry"/>
                <a:sym typeface="Blueberry"/>
              </a:rPr>
              <a:t>BASINÇ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73774" y="1014954"/>
            <a:ext cx="6859664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>
                <a:solidFill>
                  <a:srgbClr val="FFFFFF"/>
                </a:solidFill>
                <a:latin typeface="Blueberry"/>
                <a:ea typeface="Blueberry"/>
                <a:cs typeface="Blueberry"/>
                <a:sym typeface="Blueberry"/>
              </a:rPr>
              <a:t>BASINÇ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600950" y="3719445"/>
            <a:ext cx="3086100" cy="308610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09CA5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20"/>
                </a:lnSpc>
              </a:pPr>
              <a:r>
                <a:rPr lang="en-US" sz="3800">
                  <a:solidFill>
                    <a:srgbClr val="000000"/>
                  </a:solidFill>
                  <a:latin typeface="Blueberry"/>
                  <a:ea typeface="Blueberry"/>
                  <a:cs typeface="Blueberry"/>
                  <a:sym typeface="Blueberry"/>
                </a:rPr>
                <a:t>SIVI BASINCI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616378" y="3719445"/>
            <a:ext cx="3086100" cy="308610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09CA5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20"/>
                </a:lnSpc>
              </a:pPr>
              <a:r>
                <a:rPr lang="en-US" sz="3800">
                  <a:solidFill>
                    <a:srgbClr val="000000"/>
                  </a:solidFill>
                  <a:latin typeface="Blueberry"/>
                  <a:ea typeface="Blueberry"/>
                  <a:cs typeface="Blueberry"/>
                  <a:sym typeface="Blueberry"/>
                </a:rPr>
                <a:t>GAZ BASINCI</a:t>
              </a:r>
            </a:p>
          </p:txBody>
        </p:sp>
      </p:grpSp>
      <p:sp>
        <p:nvSpPr>
          <p:cNvPr id="19" name="Freeform 16">
            <a:extLst>
              <a:ext uri="{FF2B5EF4-FFF2-40B4-BE49-F238E27FC236}">
                <a16:creationId xmlns:a16="http://schemas.microsoft.com/office/drawing/2014/main" id="{9A4BF504-1570-52DE-5352-21E53EF72DF6}"/>
              </a:ext>
            </a:extLst>
          </p:cNvPr>
          <p:cNvSpPr/>
          <p:nvPr/>
        </p:nvSpPr>
        <p:spPr>
          <a:xfrm>
            <a:off x="0" y="8846239"/>
            <a:ext cx="1440761" cy="1440761"/>
          </a:xfrm>
          <a:custGeom>
            <a:avLst/>
            <a:gdLst/>
            <a:ahLst/>
            <a:cxnLst/>
            <a:rect l="l" t="t" r="r" b="b"/>
            <a:pathLst>
              <a:path w="1440761" h="1440761">
                <a:moveTo>
                  <a:pt x="0" y="0"/>
                </a:moveTo>
                <a:lnTo>
                  <a:pt x="1440761" y="0"/>
                </a:lnTo>
                <a:lnTo>
                  <a:pt x="1440761" y="1440761"/>
                </a:lnTo>
                <a:lnTo>
                  <a:pt x="0" y="14407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5AFA8445-D9B6-327C-2B67-CF7297CAB9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0261" y="9492013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58">
        <p14:flythrough/>
      </p:transition>
    </mc:Choice>
    <mc:Fallback xmlns="">
      <p:transition spd="slow" advTm="10958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47795" y="6201434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998209" y="2473582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0" y="6669663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TextBox 8"/>
          <p:cNvSpPr txBox="1"/>
          <p:nvPr/>
        </p:nvSpPr>
        <p:spPr>
          <a:xfrm>
            <a:off x="9954229" y="497260"/>
            <a:ext cx="6808514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>
                <a:solidFill>
                  <a:srgbClr val="F7B52F"/>
                </a:solidFill>
                <a:latin typeface="Blueberry"/>
                <a:ea typeface="Blueberry"/>
                <a:cs typeface="Blueberry"/>
                <a:sym typeface="Blueberry"/>
              </a:rPr>
              <a:t>DİKKAT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14275" y="517767"/>
            <a:ext cx="6859664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>
                <a:solidFill>
                  <a:srgbClr val="FFFFFF"/>
                </a:solidFill>
                <a:latin typeface="Blueberry"/>
                <a:ea typeface="Blueberry"/>
                <a:cs typeface="Blueberry"/>
                <a:sym typeface="Blueberry"/>
              </a:rPr>
              <a:t>DİKKAT</a:t>
            </a:r>
          </a:p>
        </p:txBody>
      </p:sp>
      <p:sp>
        <p:nvSpPr>
          <p:cNvPr id="10" name="Freeform 10"/>
          <p:cNvSpPr/>
          <p:nvPr/>
        </p:nvSpPr>
        <p:spPr>
          <a:xfrm>
            <a:off x="1757244" y="2620944"/>
            <a:ext cx="5776695" cy="6816159"/>
          </a:xfrm>
          <a:custGeom>
            <a:avLst/>
            <a:gdLst/>
            <a:ahLst/>
            <a:cxnLst/>
            <a:rect l="l" t="t" r="r" b="b"/>
            <a:pathLst>
              <a:path w="5776695" h="6816159">
                <a:moveTo>
                  <a:pt x="0" y="0"/>
                </a:moveTo>
                <a:lnTo>
                  <a:pt x="5776695" y="0"/>
                </a:lnTo>
                <a:lnTo>
                  <a:pt x="5776695" y="6816159"/>
                </a:lnTo>
                <a:lnTo>
                  <a:pt x="0" y="68161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3484051" y="2402598"/>
            <a:ext cx="2323081" cy="1454907"/>
          </a:xfrm>
          <a:custGeom>
            <a:avLst/>
            <a:gdLst/>
            <a:ahLst/>
            <a:cxnLst/>
            <a:rect l="l" t="t" r="r" b="b"/>
            <a:pathLst>
              <a:path w="2323081" h="1454907">
                <a:moveTo>
                  <a:pt x="0" y="0"/>
                </a:moveTo>
                <a:lnTo>
                  <a:pt x="2323081" y="0"/>
                </a:lnTo>
                <a:lnTo>
                  <a:pt x="2323081" y="1454908"/>
                </a:lnTo>
                <a:lnTo>
                  <a:pt x="0" y="14549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2" name="Group 12"/>
          <p:cNvGrpSpPr/>
          <p:nvPr/>
        </p:nvGrpSpPr>
        <p:grpSpPr>
          <a:xfrm>
            <a:off x="4998455" y="2105717"/>
            <a:ext cx="622284" cy="524029"/>
            <a:chOff x="0" y="0"/>
            <a:chExt cx="434340" cy="365760"/>
          </a:xfrm>
        </p:grpSpPr>
        <p:sp>
          <p:nvSpPr>
            <p:cNvPr id="13" name="Freeform 13"/>
            <p:cNvSpPr/>
            <p:nvPr/>
          </p:nvSpPr>
          <p:spPr>
            <a:xfrm>
              <a:off x="46990" y="39370"/>
              <a:ext cx="337820" cy="278130"/>
            </a:xfrm>
            <a:custGeom>
              <a:avLst/>
              <a:gdLst/>
              <a:ahLst/>
              <a:cxnLst/>
              <a:rect l="l" t="t" r="r" b="b"/>
              <a:pathLst>
                <a:path w="337820" h="278130">
                  <a:moveTo>
                    <a:pt x="3810" y="255270"/>
                  </a:moveTo>
                  <a:cubicBezTo>
                    <a:pt x="257810" y="43180"/>
                    <a:pt x="262890" y="39370"/>
                    <a:pt x="261620" y="35560"/>
                  </a:cubicBezTo>
                  <a:cubicBezTo>
                    <a:pt x="257810" y="29210"/>
                    <a:pt x="198120" y="43180"/>
                    <a:pt x="189230" y="34290"/>
                  </a:cubicBezTo>
                  <a:cubicBezTo>
                    <a:pt x="184150" y="29210"/>
                    <a:pt x="184150" y="16510"/>
                    <a:pt x="189230" y="11430"/>
                  </a:cubicBezTo>
                  <a:cubicBezTo>
                    <a:pt x="200660" y="0"/>
                    <a:pt x="278130" y="10160"/>
                    <a:pt x="299720" y="19050"/>
                  </a:cubicBezTo>
                  <a:cubicBezTo>
                    <a:pt x="311150" y="22860"/>
                    <a:pt x="317500" y="27940"/>
                    <a:pt x="322580" y="35560"/>
                  </a:cubicBezTo>
                  <a:cubicBezTo>
                    <a:pt x="330200" y="48260"/>
                    <a:pt x="337820" y="77470"/>
                    <a:pt x="335280" y="88900"/>
                  </a:cubicBezTo>
                  <a:cubicBezTo>
                    <a:pt x="334010" y="95250"/>
                    <a:pt x="330200" y="100330"/>
                    <a:pt x="326390" y="101600"/>
                  </a:cubicBezTo>
                  <a:cubicBezTo>
                    <a:pt x="322580" y="101600"/>
                    <a:pt x="311150" y="95250"/>
                    <a:pt x="309880" y="91440"/>
                  </a:cubicBezTo>
                  <a:cubicBezTo>
                    <a:pt x="309880" y="87630"/>
                    <a:pt x="321310" y="76200"/>
                    <a:pt x="325120" y="76200"/>
                  </a:cubicBezTo>
                  <a:cubicBezTo>
                    <a:pt x="327660" y="77470"/>
                    <a:pt x="334010" y="95250"/>
                    <a:pt x="331470" y="99060"/>
                  </a:cubicBezTo>
                  <a:cubicBezTo>
                    <a:pt x="328930" y="101600"/>
                    <a:pt x="317500" y="100330"/>
                    <a:pt x="312420" y="96520"/>
                  </a:cubicBezTo>
                  <a:cubicBezTo>
                    <a:pt x="303530" y="90170"/>
                    <a:pt x="306070" y="53340"/>
                    <a:pt x="290830" y="43180"/>
                  </a:cubicBezTo>
                  <a:cubicBezTo>
                    <a:pt x="271780" y="27940"/>
                    <a:pt x="204470" y="46990"/>
                    <a:pt x="191770" y="34290"/>
                  </a:cubicBezTo>
                  <a:cubicBezTo>
                    <a:pt x="185420" y="29210"/>
                    <a:pt x="184150" y="16510"/>
                    <a:pt x="189230" y="11430"/>
                  </a:cubicBezTo>
                  <a:cubicBezTo>
                    <a:pt x="198120" y="2540"/>
                    <a:pt x="265430" y="10160"/>
                    <a:pt x="278130" y="20320"/>
                  </a:cubicBezTo>
                  <a:cubicBezTo>
                    <a:pt x="285750" y="25400"/>
                    <a:pt x="287020" y="34290"/>
                    <a:pt x="285750" y="41910"/>
                  </a:cubicBezTo>
                  <a:cubicBezTo>
                    <a:pt x="285750" y="50800"/>
                    <a:pt x="280670" y="55880"/>
                    <a:pt x="270510" y="67310"/>
                  </a:cubicBezTo>
                  <a:cubicBezTo>
                    <a:pt x="238760" y="105410"/>
                    <a:pt x="55880" y="262890"/>
                    <a:pt x="20320" y="275590"/>
                  </a:cubicBezTo>
                  <a:cubicBezTo>
                    <a:pt x="11430" y="278130"/>
                    <a:pt x="6350" y="278130"/>
                    <a:pt x="3810" y="274320"/>
                  </a:cubicBezTo>
                  <a:cubicBezTo>
                    <a:pt x="0" y="271780"/>
                    <a:pt x="3810" y="255270"/>
                    <a:pt x="3810" y="25527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553416" y="2047492"/>
            <a:ext cx="216526" cy="358450"/>
            <a:chOff x="0" y="0"/>
            <a:chExt cx="151130" cy="250190"/>
          </a:xfrm>
        </p:grpSpPr>
        <p:sp>
          <p:nvSpPr>
            <p:cNvPr id="15" name="Freeform 15"/>
            <p:cNvSpPr/>
            <p:nvPr/>
          </p:nvSpPr>
          <p:spPr>
            <a:xfrm>
              <a:off x="44450" y="49530"/>
              <a:ext cx="54610" cy="148590"/>
            </a:xfrm>
            <a:custGeom>
              <a:avLst/>
              <a:gdLst/>
              <a:ahLst/>
              <a:cxnLst/>
              <a:rect l="l" t="t" r="r" b="b"/>
              <a:pathLst>
                <a:path w="54610" h="148590">
                  <a:moveTo>
                    <a:pt x="30480" y="11430"/>
                  </a:moveTo>
                  <a:cubicBezTo>
                    <a:pt x="52070" y="143510"/>
                    <a:pt x="48260" y="148590"/>
                    <a:pt x="44450" y="148590"/>
                  </a:cubicBezTo>
                  <a:cubicBezTo>
                    <a:pt x="39370" y="148590"/>
                    <a:pt x="29210" y="142240"/>
                    <a:pt x="29210" y="138430"/>
                  </a:cubicBezTo>
                  <a:cubicBezTo>
                    <a:pt x="27940" y="133350"/>
                    <a:pt x="36830" y="123190"/>
                    <a:pt x="40640" y="123190"/>
                  </a:cubicBezTo>
                  <a:cubicBezTo>
                    <a:pt x="44450" y="123190"/>
                    <a:pt x="54610" y="135890"/>
                    <a:pt x="53340" y="139700"/>
                  </a:cubicBezTo>
                  <a:cubicBezTo>
                    <a:pt x="52070" y="143510"/>
                    <a:pt x="36830" y="147320"/>
                    <a:pt x="30480" y="143510"/>
                  </a:cubicBezTo>
                  <a:cubicBezTo>
                    <a:pt x="21590" y="135890"/>
                    <a:pt x="20320" y="102870"/>
                    <a:pt x="16510" y="81280"/>
                  </a:cubicBezTo>
                  <a:cubicBezTo>
                    <a:pt x="12700" y="58420"/>
                    <a:pt x="0" y="21590"/>
                    <a:pt x="6350" y="10160"/>
                  </a:cubicBezTo>
                  <a:cubicBezTo>
                    <a:pt x="8890" y="3810"/>
                    <a:pt x="16510" y="0"/>
                    <a:pt x="20320" y="1270"/>
                  </a:cubicBezTo>
                  <a:cubicBezTo>
                    <a:pt x="24130" y="1270"/>
                    <a:pt x="30480" y="11430"/>
                    <a:pt x="30480" y="1143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527943" y="1934680"/>
            <a:ext cx="298405" cy="342074"/>
            <a:chOff x="0" y="0"/>
            <a:chExt cx="208280" cy="238760"/>
          </a:xfrm>
        </p:grpSpPr>
        <p:sp>
          <p:nvSpPr>
            <p:cNvPr id="17" name="Freeform 17"/>
            <p:cNvSpPr/>
            <p:nvPr/>
          </p:nvSpPr>
          <p:spPr>
            <a:xfrm>
              <a:off x="52070" y="49530"/>
              <a:ext cx="109220" cy="140970"/>
            </a:xfrm>
            <a:custGeom>
              <a:avLst/>
              <a:gdLst/>
              <a:ahLst/>
              <a:cxnLst/>
              <a:rect l="l" t="t" r="r" b="b"/>
              <a:pathLst>
                <a:path w="109220" h="140970">
                  <a:moveTo>
                    <a:pt x="7620" y="104140"/>
                  </a:moveTo>
                  <a:cubicBezTo>
                    <a:pt x="0" y="46990"/>
                    <a:pt x="10160" y="26670"/>
                    <a:pt x="21590" y="16510"/>
                  </a:cubicBezTo>
                  <a:cubicBezTo>
                    <a:pt x="31750" y="6350"/>
                    <a:pt x="49530" y="0"/>
                    <a:pt x="62230" y="1270"/>
                  </a:cubicBezTo>
                  <a:cubicBezTo>
                    <a:pt x="74930" y="3810"/>
                    <a:pt x="92710" y="15240"/>
                    <a:pt x="99060" y="27940"/>
                  </a:cubicBezTo>
                  <a:cubicBezTo>
                    <a:pt x="106680" y="40640"/>
                    <a:pt x="109220" y="62230"/>
                    <a:pt x="104140" y="78740"/>
                  </a:cubicBezTo>
                  <a:cubicBezTo>
                    <a:pt x="97790" y="99060"/>
                    <a:pt x="64770" y="132080"/>
                    <a:pt x="52070" y="138430"/>
                  </a:cubicBezTo>
                  <a:cubicBezTo>
                    <a:pt x="45720" y="140970"/>
                    <a:pt x="39370" y="139700"/>
                    <a:pt x="36830" y="137160"/>
                  </a:cubicBezTo>
                  <a:cubicBezTo>
                    <a:pt x="33020" y="134620"/>
                    <a:pt x="33020" y="121920"/>
                    <a:pt x="35560" y="119380"/>
                  </a:cubicBezTo>
                  <a:cubicBezTo>
                    <a:pt x="38100" y="115570"/>
                    <a:pt x="50800" y="115570"/>
                    <a:pt x="53340" y="119380"/>
                  </a:cubicBezTo>
                  <a:cubicBezTo>
                    <a:pt x="57150" y="121920"/>
                    <a:pt x="55880" y="135890"/>
                    <a:pt x="53340" y="137160"/>
                  </a:cubicBezTo>
                  <a:cubicBezTo>
                    <a:pt x="49530" y="138430"/>
                    <a:pt x="33020" y="130810"/>
                    <a:pt x="33020" y="123190"/>
                  </a:cubicBezTo>
                  <a:cubicBezTo>
                    <a:pt x="31750" y="113030"/>
                    <a:pt x="73660" y="90170"/>
                    <a:pt x="80010" y="73660"/>
                  </a:cubicBezTo>
                  <a:cubicBezTo>
                    <a:pt x="83820" y="60960"/>
                    <a:pt x="81280" y="40640"/>
                    <a:pt x="73660" y="34290"/>
                  </a:cubicBezTo>
                  <a:cubicBezTo>
                    <a:pt x="66040" y="29210"/>
                    <a:pt x="40640" y="31750"/>
                    <a:pt x="31750" y="40640"/>
                  </a:cubicBezTo>
                  <a:cubicBezTo>
                    <a:pt x="22860" y="50800"/>
                    <a:pt x="39370" y="93980"/>
                    <a:pt x="30480" y="102870"/>
                  </a:cubicBezTo>
                  <a:cubicBezTo>
                    <a:pt x="25400" y="107950"/>
                    <a:pt x="7620" y="104140"/>
                    <a:pt x="7620" y="10414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751747" y="1918304"/>
            <a:ext cx="181954" cy="263834"/>
            <a:chOff x="0" y="0"/>
            <a:chExt cx="127000" cy="184150"/>
          </a:xfrm>
        </p:grpSpPr>
        <p:sp>
          <p:nvSpPr>
            <p:cNvPr id="19" name="Freeform 19"/>
            <p:cNvSpPr/>
            <p:nvPr/>
          </p:nvSpPr>
          <p:spPr>
            <a:xfrm>
              <a:off x="44450" y="50800"/>
              <a:ext cx="31750" cy="83820"/>
            </a:xfrm>
            <a:custGeom>
              <a:avLst/>
              <a:gdLst/>
              <a:ahLst/>
              <a:cxnLst/>
              <a:rect l="l" t="t" r="r" b="b"/>
              <a:pathLst>
                <a:path w="31750" h="83820">
                  <a:moveTo>
                    <a:pt x="31750" y="12700"/>
                  </a:moveTo>
                  <a:cubicBezTo>
                    <a:pt x="26670" y="78740"/>
                    <a:pt x="17780" y="82550"/>
                    <a:pt x="13970" y="81280"/>
                  </a:cubicBezTo>
                  <a:cubicBezTo>
                    <a:pt x="10160" y="80010"/>
                    <a:pt x="5080" y="71120"/>
                    <a:pt x="6350" y="68580"/>
                  </a:cubicBezTo>
                  <a:cubicBezTo>
                    <a:pt x="7620" y="63500"/>
                    <a:pt x="25400" y="58420"/>
                    <a:pt x="27940" y="60960"/>
                  </a:cubicBezTo>
                  <a:cubicBezTo>
                    <a:pt x="30480" y="63500"/>
                    <a:pt x="22860" y="81280"/>
                    <a:pt x="19050" y="82550"/>
                  </a:cubicBezTo>
                  <a:cubicBezTo>
                    <a:pt x="15240" y="83820"/>
                    <a:pt x="8890" y="78740"/>
                    <a:pt x="6350" y="73660"/>
                  </a:cubicBezTo>
                  <a:cubicBezTo>
                    <a:pt x="1270" y="63500"/>
                    <a:pt x="0" y="25400"/>
                    <a:pt x="6350" y="12700"/>
                  </a:cubicBezTo>
                  <a:cubicBezTo>
                    <a:pt x="8890" y="6350"/>
                    <a:pt x="15240" y="0"/>
                    <a:pt x="20320" y="0"/>
                  </a:cubicBezTo>
                  <a:cubicBezTo>
                    <a:pt x="24130" y="0"/>
                    <a:pt x="31750" y="12700"/>
                    <a:pt x="31750" y="1270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686243" y="1830966"/>
            <a:ext cx="180135" cy="176496"/>
            <a:chOff x="0" y="0"/>
            <a:chExt cx="125730" cy="123190"/>
          </a:xfrm>
        </p:grpSpPr>
        <p:sp>
          <p:nvSpPr>
            <p:cNvPr id="21" name="Freeform 21"/>
            <p:cNvSpPr/>
            <p:nvPr/>
          </p:nvSpPr>
          <p:spPr>
            <a:xfrm>
              <a:off x="48260" y="48260"/>
              <a:ext cx="25400" cy="26670"/>
            </a:xfrm>
            <a:custGeom>
              <a:avLst/>
              <a:gdLst/>
              <a:ahLst/>
              <a:cxnLst/>
              <a:rect l="l" t="t" r="r" b="b"/>
              <a:pathLst>
                <a:path w="25400" h="26670">
                  <a:moveTo>
                    <a:pt x="25400" y="8890"/>
                  </a:moveTo>
                  <a:cubicBezTo>
                    <a:pt x="15240" y="26670"/>
                    <a:pt x="5080" y="22860"/>
                    <a:pt x="2540" y="19050"/>
                  </a:cubicBezTo>
                  <a:cubicBezTo>
                    <a:pt x="0" y="16510"/>
                    <a:pt x="2540" y="5080"/>
                    <a:pt x="5080" y="2540"/>
                  </a:cubicBezTo>
                  <a:cubicBezTo>
                    <a:pt x="8890" y="0"/>
                    <a:pt x="22860" y="3810"/>
                    <a:pt x="22860" y="381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833626" y="1812770"/>
            <a:ext cx="282029" cy="376646"/>
            <a:chOff x="0" y="0"/>
            <a:chExt cx="196850" cy="262890"/>
          </a:xfrm>
        </p:grpSpPr>
        <p:sp>
          <p:nvSpPr>
            <p:cNvPr id="23" name="Freeform 23"/>
            <p:cNvSpPr/>
            <p:nvPr/>
          </p:nvSpPr>
          <p:spPr>
            <a:xfrm>
              <a:off x="50800" y="48260"/>
              <a:ext cx="95250" cy="170180"/>
            </a:xfrm>
            <a:custGeom>
              <a:avLst/>
              <a:gdLst/>
              <a:ahLst/>
              <a:cxnLst/>
              <a:rect l="l" t="t" r="r" b="b"/>
              <a:pathLst>
                <a:path w="95250" h="170180">
                  <a:moveTo>
                    <a:pt x="0" y="21590"/>
                  </a:moveTo>
                  <a:cubicBezTo>
                    <a:pt x="31750" y="0"/>
                    <a:pt x="43180" y="0"/>
                    <a:pt x="52070" y="3810"/>
                  </a:cubicBezTo>
                  <a:cubicBezTo>
                    <a:pt x="63500" y="10160"/>
                    <a:pt x="80010" y="25400"/>
                    <a:pt x="82550" y="41910"/>
                  </a:cubicBezTo>
                  <a:cubicBezTo>
                    <a:pt x="87630" y="63500"/>
                    <a:pt x="71120" y="105410"/>
                    <a:pt x="58420" y="127000"/>
                  </a:cubicBezTo>
                  <a:cubicBezTo>
                    <a:pt x="50800" y="142240"/>
                    <a:pt x="36830" y="160020"/>
                    <a:pt x="27940" y="163830"/>
                  </a:cubicBezTo>
                  <a:cubicBezTo>
                    <a:pt x="21590" y="165100"/>
                    <a:pt x="13970" y="162560"/>
                    <a:pt x="11430" y="160020"/>
                  </a:cubicBezTo>
                  <a:cubicBezTo>
                    <a:pt x="8890" y="156210"/>
                    <a:pt x="8890" y="147320"/>
                    <a:pt x="12700" y="143510"/>
                  </a:cubicBezTo>
                  <a:cubicBezTo>
                    <a:pt x="21590" y="133350"/>
                    <a:pt x="66040" y="118110"/>
                    <a:pt x="80010" y="121920"/>
                  </a:cubicBezTo>
                  <a:cubicBezTo>
                    <a:pt x="87630" y="123190"/>
                    <a:pt x="95250" y="133350"/>
                    <a:pt x="93980" y="135890"/>
                  </a:cubicBezTo>
                  <a:cubicBezTo>
                    <a:pt x="93980" y="139700"/>
                    <a:pt x="74930" y="144780"/>
                    <a:pt x="72390" y="142240"/>
                  </a:cubicBezTo>
                  <a:cubicBezTo>
                    <a:pt x="69850" y="139700"/>
                    <a:pt x="78740" y="120650"/>
                    <a:pt x="82550" y="120650"/>
                  </a:cubicBezTo>
                  <a:cubicBezTo>
                    <a:pt x="85090" y="120650"/>
                    <a:pt x="93980" y="137160"/>
                    <a:pt x="91440" y="142240"/>
                  </a:cubicBezTo>
                  <a:cubicBezTo>
                    <a:pt x="86360" y="152400"/>
                    <a:pt x="19050" y="170180"/>
                    <a:pt x="11430" y="160020"/>
                  </a:cubicBezTo>
                  <a:cubicBezTo>
                    <a:pt x="2540" y="148590"/>
                    <a:pt x="57150" y="90170"/>
                    <a:pt x="58420" y="64770"/>
                  </a:cubicBezTo>
                  <a:cubicBezTo>
                    <a:pt x="58420" y="50800"/>
                    <a:pt x="52070" y="31750"/>
                    <a:pt x="44450" y="27940"/>
                  </a:cubicBezTo>
                  <a:cubicBezTo>
                    <a:pt x="35560" y="24130"/>
                    <a:pt x="15240" y="45720"/>
                    <a:pt x="7620" y="43180"/>
                  </a:cubicBezTo>
                  <a:cubicBezTo>
                    <a:pt x="2540" y="40640"/>
                    <a:pt x="0" y="21590"/>
                    <a:pt x="0" y="2159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848183" y="1912845"/>
            <a:ext cx="274751" cy="214706"/>
            <a:chOff x="0" y="0"/>
            <a:chExt cx="191770" cy="149860"/>
          </a:xfrm>
        </p:grpSpPr>
        <p:sp>
          <p:nvSpPr>
            <p:cNvPr id="25" name="Freeform 25"/>
            <p:cNvSpPr/>
            <p:nvPr/>
          </p:nvSpPr>
          <p:spPr>
            <a:xfrm>
              <a:off x="48260" y="52070"/>
              <a:ext cx="92710" cy="46990"/>
            </a:xfrm>
            <a:custGeom>
              <a:avLst/>
              <a:gdLst/>
              <a:ahLst/>
              <a:cxnLst/>
              <a:rect l="l" t="t" r="r" b="b"/>
              <a:pathLst>
                <a:path w="92710" h="46990">
                  <a:moveTo>
                    <a:pt x="8890" y="22860"/>
                  </a:moveTo>
                  <a:cubicBezTo>
                    <a:pt x="85090" y="0"/>
                    <a:pt x="91440" y="6350"/>
                    <a:pt x="91440" y="11430"/>
                  </a:cubicBezTo>
                  <a:cubicBezTo>
                    <a:pt x="91440" y="15240"/>
                    <a:pt x="85090" y="22860"/>
                    <a:pt x="82550" y="22860"/>
                  </a:cubicBezTo>
                  <a:cubicBezTo>
                    <a:pt x="77470" y="22860"/>
                    <a:pt x="66040" y="7620"/>
                    <a:pt x="67310" y="5080"/>
                  </a:cubicBezTo>
                  <a:cubicBezTo>
                    <a:pt x="69850" y="2540"/>
                    <a:pt x="88900" y="2540"/>
                    <a:pt x="91440" y="6350"/>
                  </a:cubicBezTo>
                  <a:cubicBezTo>
                    <a:pt x="92710" y="8890"/>
                    <a:pt x="88900" y="17780"/>
                    <a:pt x="83820" y="22860"/>
                  </a:cubicBezTo>
                  <a:cubicBezTo>
                    <a:pt x="72390" y="33020"/>
                    <a:pt x="31750" y="46990"/>
                    <a:pt x="17780" y="45720"/>
                  </a:cubicBezTo>
                  <a:cubicBezTo>
                    <a:pt x="10160" y="45720"/>
                    <a:pt x="3810" y="43180"/>
                    <a:pt x="2540" y="40640"/>
                  </a:cubicBezTo>
                  <a:cubicBezTo>
                    <a:pt x="0" y="35560"/>
                    <a:pt x="8890" y="22860"/>
                    <a:pt x="8890" y="2286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004663" y="1772740"/>
            <a:ext cx="345713" cy="383924"/>
            <a:chOff x="0" y="0"/>
            <a:chExt cx="241300" cy="267970"/>
          </a:xfrm>
        </p:grpSpPr>
        <p:sp>
          <p:nvSpPr>
            <p:cNvPr id="27" name="Freeform 27"/>
            <p:cNvSpPr/>
            <p:nvPr/>
          </p:nvSpPr>
          <p:spPr>
            <a:xfrm>
              <a:off x="49530" y="46990"/>
              <a:ext cx="142240" cy="176530"/>
            </a:xfrm>
            <a:custGeom>
              <a:avLst/>
              <a:gdLst/>
              <a:ahLst/>
              <a:cxnLst/>
              <a:rect l="l" t="t" r="r" b="b"/>
              <a:pathLst>
                <a:path w="142240" h="176530">
                  <a:moveTo>
                    <a:pt x="1270" y="52070"/>
                  </a:moveTo>
                  <a:cubicBezTo>
                    <a:pt x="63500" y="0"/>
                    <a:pt x="74930" y="0"/>
                    <a:pt x="82550" y="3810"/>
                  </a:cubicBezTo>
                  <a:cubicBezTo>
                    <a:pt x="91440" y="6350"/>
                    <a:pt x="101600" y="13970"/>
                    <a:pt x="105410" y="24130"/>
                  </a:cubicBezTo>
                  <a:cubicBezTo>
                    <a:pt x="110490" y="35560"/>
                    <a:pt x="107950" y="55880"/>
                    <a:pt x="104140" y="72390"/>
                  </a:cubicBezTo>
                  <a:cubicBezTo>
                    <a:pt x="101600" y="88900"/>
                    <a:pt x="92710" y="105410"/>
                    <a:pt x="83820" y="120650"/>
                  </a:cubicBezTo>
                  <a:cubicBezTo>
                    <a:pt x="74930" y="135890"/>
                    <a:pt x="60960" y="156210"/>
                    <a:pt x="49530" y="163830"/>
                  </a:cubicBezTo>
                  <a:cubicBezTo>
                    <a:pt x="41910" y="168910"/>
                    <a:pt x="30480" y="172720"/>
                    <a:pt x="26670" y="170180"/>
                  </a:cubicBezTo>
                  <a:cubicBezTo>
                    <a:pt x="22860" y="167640"/>
                    <a:pt x="21590" y="156210"/>
                    <a:pt x="25400" y="151130"/>
                  </a:cubicBezTo>
                  <a:cubicBezTo>
                    <a:pt x="30480" y="139700"/>
                    <a:pt x="57150" y="128270"/>
                    <a:pt x="76200" y="123190"/>
                  </a:cubicBezTo>
                  <a:cubicBezTo>
                    <a:pt x="92710" y="116840"/>
                    <a:pt x="121920" y="109220"/>
                    <a:pt x="132080" y="115570"/>
                  </a:cubicBezTo>
                  <a:cubicBezTo>
                    <a:pt x="137160" y="119380"/>
                    <a:pt x="140970" y="132080"/>
                    <a:pt x="139700" y="135890"/>
                  </a:cubicBezTo>
                  <a:cubicBezTo>
                    <a:pt x="137160" y="138430"/>
                    <a:pt x="120650" y="138430"/>
                    <a:pt x="118110" y="134620"/>
                  </a:cubicBezTo>
                  <a:cubicBezTo>
                    <a:pt x="115570" y="130810"/>
                    <a:pt x="121920" y="116840"/>
                    <a:pt x="127000" y="115570"/>
                  </a:cubicBezTo>
                  <a:cubicBezTo>
                    <a:pt x="129540" y="114300"/>
                    <a:pt x="138430" y="118110"/>
                    <a:pt x="139700" y="121920"/>
                  </a:cubicBezTo>
                  <a:cubicBezTo>
                    <a:pt x="142240" y="125730"/>
                    <a:pt x="139700" y="134620"/>
                    <a:pt x="133350" y="139700"/>
                  </a:cubicBezTo>
                  <a:cubicBezTo>
                    <a:pt x="119380" y="152400"/>
                    <a:pt x="38100" y="176530"/>
                    <a:pt x="26670" y="170180"/>
                  </a:cubicBezTo>
                  <a:cubicBezTo>
                    <a:pt x="21590" y="166370"/>
                    <a:pt x="21590" y="160020"/>
                    <a:pt x="24130" y="153670"/>
                  </a:cubicBezTo>
                  <a:cubicBezTo>
                    <a:pt x="26670" y="140970"/>
                    <a:pt x="52070" y="125730"/>
                    <a:pt x="62230" y="107950"/>
                  </a:cubicBezTo>
                  <a:cubicBezTo>
                    <a:pt x="72390" y="90170"/>
                    <a:pt x="87630" y="60960"/>
                    <a:pt x="83820" y="46990"/>
                  </a:cubicBezTo>
                  <a:cubicBezTo>
                    <a:pt x="82550" y="38100"/>
                    <a:pt x="72390" y="26670"/>
                    <a:pt x="64770" y="26670"/>
                  </a:cubicBezTo>
                  <a:cubicBezTo>
                    <a:pt x="52070" y="26670"/>
                    <a:pt x="27940" y="67310"/>
                    <a:pt x="16510" y="71120"/>
                  </a:cubicBezTo>
                  <a:cubicBezTo>
                    <a:pt x="11430" y="72390"/>
                    <a:pt x="5080" y="71120"/>
                    <a:pt x="2540" y="68580"/>
                  </a:cubicBezTo>
                  <a:cubicBezTo>
                    <a:pt x="0" y="66040"/>
                    <a:pt x="1270" y="52070"/>
                    <a:pt x="1270" y="5207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044693" y="1891011"/>
            <a:ext cx="238360" cy="191052"/>
            <a:chOff x="0" y="0"/>
            <a:chExt cx="166370" cy="133350"/>
          </a:xfrm>
        </p:grpSpPr>
        <p:sp>
          <p:nvSpPr>
            <p:cNvPr id="29" name="Freeform 29"/>
            <p:cNvSpPr/>
            <p:nvPr/>
          </p:nvSpPr>
          <p:spPr>
            <a:xfrm>
              <a:off x="49530" y="52070"/>
              <a:ext cx="67310" cy="30480"/>
            </a:xfrm>
            <a:custGeom>
              <a:avLst/>
              <a:gdLst/>
              <a:ahLst/>
              <a:cxnLst/>
              <a:rect l="l" t="t" r="r" b="b"/>
              <a:pathLst>
                <a:path w="67310" h="30480">
                  <a:moveTo>
                    <a:pt x="11430" y="3810"/>
                  </a:moveTo>
                  <a:cubicBezTo>
                    <a:pt x="63500" y="2540"/>
                    <a:pt x="57150" y="21590"/>
                    <a:pt x="54610" y="22860"/>
                  </a:cubicBezTo>
                  <a:cubicBezTo>
                    <a:pt x="52070" y="22860"/>
                    <a:pt x="41910" y="5080"/>
                    <a:pt x="43180" y="2540"/>
                  </a:cubicBezTo>
                  <a:cubicBezTo>
                    <a:pt x="45720" y="0"/>
                    <a:pt x="64770" y="2540"/>
                    <a:pt x="66040" y="6350"/>
                  </a:cubicBezTo>
                  <a:cubicBezTo>
                    <a:pt x="67310" y="10160"/>
                    <a:pt x="64770" y="17780"/>
                    <a:pt x="59690" y="20320"/>
                  </a:cubicBezTo>
                  <a:cubicBezTo>
                    <a:pt x="52070" y="26670"/>
                    <a:pt x="26670" y="30480"/>
                    <a:pt x="16510" y="29210"/>
                  </a:cubicBezTo>
                  <a:cubicBezTo>
                    <a:pt x="10160" y="27940"/>
                    <a:pt x="2540" y="24130"/>
                    <a:pt x="1270" y="20320"/>
                  </a:cubicBezTo>
                  <a:cubicBezTo>
                    <a:pt x="0" y="16510"/>
                    <a:pt x="11430" y="3810"/>
                    <a:pt x="11430" y="381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223009" y="1767282"/>
            <a:ext cx="311142" cy="292947"/>
            <a:chOff x="0" y="0"/>
            <a:chExt cx="217170" cy="204470"/>
          </a:xfrm>
        </p:grpSpPr>
        <p:sp>
          <p:nvSpPr>
            <p:cNvPr id="31" name="Freeform 31"/>
            <p:cNvSpPr/>
            <p:nvPr/>
          </p:nvSpPr>
          <p:spPr>
            <a:xfrm>
              <a:off x="48260" y="46990"/>
              <a:ext cx="118110" cy="107950"/>
            </a:xfrm>
            <a:custGeom>
              <a:avLst/>
              <a:gdLst/>
              <a:ahLst/>
              <a:cxnLst/>
              <a:rect l="l" t="t" r="r" b="b"/>
              <a:pathLst>
                <a:path w="118110" h="107950">
                  <a:moveTo>
                    <a:pt x="12700" y="81280"/>
                  </a:moveTo>
                  <a:cubicBezTo>
                    <a:pt x="80010" y="50800"/>
                    <a:pt x="80010" y="30480"/>
                    <a:pt x="76200" y="26670"/>
                  </a:cubicBezTo>
                  <a:cubicBezTo>
                    <a:pt x="73660" y="25400"/>
                    <a:pt x="66040" y="26670"/>
                    <a:pt x="60960" y="30480"/>
                  </a:cubicBezTo>
                  <a:cubicBezTo>
                    <a:pt x="50800" y="36830"/>
                    <a:pt x="26670" y="73660"/>
                    <a:pt x="26670" y="74930"/>
                  </a:cubicBezTo>
                  <a:cubicBezTo>
                    <a:pt x="26670" y="74930"/>
                    <a:pt x="59690" y="19050"/>
                    <a:pt x="73660" y="19050"/>
                  </a:cubicBezTo>
                  <a:cubicBezTo>
                    <a:pt x="88900" y="20320"/>
                    <a:pt x="116840" y="71120"/>
                    <a:pt x="116840" y="83820"/>
                  </a:cubicBezTo>
                  <a:cubicBezTo>
                    <a:pt x="118110" y="90170"/>
                    <a:pt x="114300" y="96520"/>
                    <a:pt x="110490" y="97790"/>
                  </a:cubicBezTo>
                  <a:cubicBezTo>
                    <a:pt x="106680" y="100330"/>
                    <a:pt x="93980" y="95250"/>
                    <a:pt x="92710" y="91440"/>
                  </a:cubicBezTo>
                  <a:cubicBezTo>
                    <a:pt x="91440" y="87630"/>
                    <a:pt x="100330" y="73660"/>
                    <a:pt x="104140" y="73660"/>
                  </a:cubicBezTo>
                  <a:cubicBezTo>
                    <a:pt x="107950" y="74930"/>
                    <a:pt x="116840" y="91440"/>
                    <a:pt x="114300" y="95250"/>
                  </a:cubicBezTo>
                  <a:cubicBezTo>
                    <a:pt x="113030" y="97790"/>
                    <a:pt x="100330" y="97790"/>
                    <a:pt x="93980" y="92710"/>
                  </a:cubicBezTo>
                  <a:cubicBezTo>
                    <a:pt x="81280" y="85090"/>
                    <a:pt x="57150" y="40640"/>
                    <a:pt x="60960" y="29210"/>
                  </a:cubicBezTo>
                  <a:cubicBezTo>
                    <a:pt x="62230" y="24130"/>
                    <a:pt x="69850" y="19050"/>
                    <a:pt x="73660" y="19050"/>
                  </a:cubicBezTo>
                  <a:cubicBezTo>
                    <a:pt x="78740" y="20320"/>
                    <a:pt x="85090" y="27940"/>
                    <a:pt x="85090" y="34290"/>
                  </a:cubicBezTo>
                  <a:cubicBezTo>
                    <a:pt x="86360" y="46990"/>
                    <a:pt x="72390" y="74930"/>
                    <a:pt x="59690" y="86360"/>
                  </a:cubicBezTo>
                  <a:cubicBezTo>
                    <a:pt x="49530" y="96520"/>
                    <a:pt x="30480" y="105410"/>
                    <a:pt x="20320" y="105410"/>
                  </a:cubicBezTo>
                  <a:cubicBezTo>
                    <a:pt x="13970" y="104140"/>
                    <a:pt x="7620" y="100330"/>
                    <a:pt x="5080" y="95250"/>
                  </a:cubicBezTo>
                  <a:cubicBezTo>
                    <a:pt x="0" y="83820"/>
                    <a:pt x="6350" y="49530"/>
                    <a:pt x="15240" y="35560"/>
                  </a:cubicBezTo>
                  <a:cubicBezTo>
                    <a:pt x="22860" y="21590"/>
                    <a:pt x="41910" y="11430"/>
                    <a:pt x="54610" y="6350"/>
                  </a:cubicBezTo>
                  <a:cubicBezTo>
                    <a:pt x="63500" y="2540"/>
                    <a:pt x="73660" y="0"/>
                    <a:pt x="81280" y="3810"/>
                  </a:cubicBezTo>
                  <a:cubicBezTo>
                    <a:pt x="91440" y="8890"/>
                    <a:pt x="105410" y="27940"/>
                    <a:pt x="106680" y="40640"/>
                  </a:cubicBezTo>
                  <a:cubicBezTo>
                    <a:pt x="107950" y="52070"/>
                    <a:pt x="101600" y="66040"/>
                    <a:pt x="92710" y="76200"/>
                  </a:cubicBezTo>
                  <a:cubicBezTo>
                    <a:pt x="80010" y="88900"/>
                    <a:pt x="50800" y="104140"/>
                    <a:pt x="33020" y="106680"/>
                  </a:cubicBezTo>
                  <a:cubicBezTo>
                    <a:pt x="21590" y="107950"/>
                    <a:pt x="5080" y="106680"/>
                    <a:pt x="2540" y="101600"/>
                  </a:cubicBezTo>
                  <a:cubicBezTo>
                    <a:pt x="0" y="96520"/>
                    <a:pt x="12700" y="81280"/>
                    <a:pt x="12700" y="8128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5402394" y="2345897"/>
            <a:ext cx="1011667" cy="1271861"/>
            <a:chOff x="0" y="0"/>
            <a:chExt cx="706120" cy="887730"/>
          </a:xfrm>
        </p:grpSpPr>
        <p:sp>
          <p:nvSpPr>
            <p:cNvPr id="33" name="Freeform 33"/>
            <p:cNvSpPr/>
            <p:nvPr/>
          </p:nvSpPr>
          <p:spPr>
            <a:xfrm>
              <a:off x="48260" y="44450"/>
              <a:ext cx="609600" cy="792480"/>
            </a:xfrm>
            <a:custGeom>
              <a:avLst/>
              <a:gdLst/>
              <a:ahLst/>
              <a:cxnLst/>
              <a:rect l="l" t="t" r="r" b="b"/>
              <a:pathLst>
                <a:path w="609600" h="792480">
                  <a:moveTo>
                    <a:pt x="8890" y="768350"/>
                  </a:moveTo>
                  <a:cubicBezTo>
                    <a:pt x="210820" y="643890"/>
                    <a:pt x="261620" y="579120"/>
                    <a:pt x="294640" y="528320"/>
                  </a:cubicBezTo>
                  <a:cubicBezTo>
                    <a:pt x="321310" y="487680"/>
                    <a:pt x="334010" y="455930"/>
                    <a:pt x="350520" y="407670"/>
                  </a:cubicBezTo>
                  <a:cubicBezTo>
                    <a:pt x="373380" y="340360"/>
                    <a:pt x="379730" y="218440"/>
                    <a:pt x="407670" y="158750"/>
                  </a:cubicBezTo>
                  <a:cubicBezTo>
                    <a:pt x="425450" y="119380"/>
                    <a:pt x="449580" y="95250"/>
                    <a:pt x="473710" y="71120"/>
                  </a:cubicBezTo>
                  <a:cubicBezTo>
                    <a:pt x="496570" y="48260"/>
                    <a:pt x="539750" y="10160"/>
                    <a:pt x="549910" y="13970"/>
                  </a:cubicBezTo>
                  <a:cubicBezTo>
                    <a:pt x="553720" y="15240"/>
                    <a:pt x="557530" y="26670"/>
                    <a:pt x="554990" y="30480"/>
                  </a:cubicBezTo>
                  <a:cubicBezTo>
                    <a:pt x="549910" y="38100"/>
                    <a:pt x="502920" y="43180"/>
                    <a:pt x="492760" y="36830"/>
                  </a:cubicBezTo>
                  <a:cubicBezTo>
                    <a:pt x="486410" y="33020"/>
                    <a:pt x="482600" y="20320"/>
                    <a:pt x="485140" y="15240"/>
                  </a:cubicBezTo>
                  <a:cubicBezTo>
                    <a:pt x="490220" y="7620"/>
                    <a:pt x="520700" y="5080"/>
                    <a:pt x="535940" y="6350"/>
                  </a:cubicBezTo>
                  <a:cubicBezTo>
                    <a:pt x="549910" y="7620"/>
                    <a:pt x="566420" y="8890"/>
                    <a:pt x="576580" y="17780"/>
                  </a:cubicBezTo>
                  <a:cubicBezTo>
                    <a:pt x="590550" y="29210"/>
                    <a:pt x="609600" y="68580"/>
                    <a:pt x="605790" y="76200"/>
                  </a:cubicBezTo>
                  <a:cubicBezTo>
                    <a:pt x="603250" y="80010"/>
                    <a:pt x="590550" y="82550"/>
                    <a:pt x="588010" y="80010"/>
                  </a:cubicBezTo>
                  <a:cubicBezTo>
                    <a:pt x="584200" y="77470"/>
                    <a:pt x="582930" y="64770"/>
                    <a:pt x="585470" y="60960"/>
                  </a:cubicBezTo>
                  <a:cubicBezTo>
                    <a:pt x="588010" y="58420"/>
                    <a:pt x="600710" y="57150"/>
                    <a:pt x="603250" y="59690"/>
                  </a:cubicBezTo>
                  <a:cubicBezTo>
                    <a:pt x="607060" y="63500"/>
                    <a:pt x="607060" y="74930"/>
                    <a:pt x="604520" y="78740"/>
                  </a:cubicBezTo>
                  <a:cubicBezTo>
                    <a:pt x="601980" y="81280"/>
                    <a:pt x="594360" y="82550"/>
                    <a:pt x="589280" y="80010"/>
                  </a:cubicBezTo>
                  <a:cubicBezTo>
                    <a:pt x="577850" y="76200"/>
                    <a:pt x="565150" y="40640"/>
                    <a:pt x="547370" y="33020"/>
                  </a:cubicBezTo>
                  <a:cubicBezTo>
                    <a:pt x="530860" y="26670"/>
                    <a:pt x="496570" y="43180"/>
                    <a:pt x="488950" y="35560"/>
                  </a:cubicBezTo>
                  <a:cubicBezTo>
                    <a:pt x="485140" y="31750"/>
                    <a:pt x="485140" y="17780"/>
                    <a:pt x="490220" y="12700"/>
                  </a:cubicBezTo>
                  <a:cubicBezTo>
                    <a:pt x="500380" y="2540"/>
                    <a:pt x="553720" y="0"/>
                    <a:pt x="563880" y="8890"/>
                  </a:cubicBezTo>
                  <a:cubicBezTo>
                    <a:pt x="568960" y="12700"/>
                    <a:pt x="570230" y="22860"/>
                    <a:pt x="566420" y="31750"/>
                  </a:cubicBezTo>
                  <a:cubicBezTo>
                    <a:pt x="558800" y="50800"/>
                    <a:pt x="497840" y="81280"/>
                    <a:pt x="473710" y="106680"/>
                  </a:cubicBezTo>
                  <a:cubicBezTo>
                    <a:pt x="454660" y="127000"/>
                    <a:pt x="443230" y="139700"/>
                    <a:pt x="430530" y="168910"/>
                  </a:cubicBezTo>
                  <a:cubicBezTo>
                    <a:pt x="407670" y="222250"/>
                    <a:pt x="397510" y="347980"/>
                    <a:pt x="374650" y="415290"/>
                  </a:cubicBezTo>
                  <a:cubicBezTo>
                    <a:pt x="358140" y="466090"/>
                    <a:pt x="340360" y="502920"/>
                    <a:pt x="314960" y="543560"/>
                  </a:cubicBezTo>
                  <a:cubicBezTo>
                    <a:pt x="289560" y="584200"/>
                    <a:pt x="254000" y="627380"/>
                    <a:pt x="224790" y="659130"/>
                  </a:cubicBezTo>
                  <a:cubicBezTo>
                    <a:pt x="200660" y="683260"/>
                    <a:pt x="184150" y="701040"/>
                    <a:pt x="156210" y="720090"/>
                  </a:cubicBezTo>
                  <a:cubicBezTo>
                    <a:pt x="119380" y="745490"/>
                    <a:pt x="40640" y="791210"/>
                    <a:pt x="17780" y="792480"/>
                  </a:cubicBezTo>
                  <a:cubicBezTo>
                    <a:pt x="10160" y="792480"/>
                    <a:pt x="3810" y="789940"/>
                    <a:pt x="2540" y="786130"/>
                  </a:cubicBezTo>
                  <a:cubicBezTo>
                    <a:pt x="0" y="782320"/>
                    <a:pt x="8890" y="768350"/>
                    <a:pt x="8890" y="76835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6217550" y="2207612"/>
            <a:ext cx="292947" cy="367548"/>
            <a:chOff x="0" y="0"/>
            <a:chExt cx="204470" cy="256540"/>
          </a:xfrm>
        </p:grpSpPr>
        <p:sp>
          <p:nvSpPr>
            <p:cNvPr id="35" name="Freeform 35"/>
            <p:cNvSpPr/>
            <p:nvPr/>
          </p:nvSpPr>
          <p:spPr>
            <a:xfrm>
              <a:off x="50800" y="49530"/>
              <a:ext cx="105410" cy="157480"/>
            </a:xfrm>
            <a:custGeom>
              <a:avLst/>
              <a:gdLst/>
              <a:ahLst/>
              <a:cxnLst/>
              <a:rect l="l" t="t" r="r" b="b"/>
              <a:pathLst>
                <a:path w="105410" h="157480">
                  <a:moveTo>
                    <a:pt x="21590" y="5080"/>
                  </a:moveTo>
                  <a:cubicBezTo>
                    <a:pt x="104140" y="146050"/>
                    <a:pt x="101600" y="153670"/>
                    <a:pt x="97790" y="156210"/>
                  </a:cubicBezTo>
                  <a:cubicBezTo>
                    <a:pt x="93980" y="157480"/>
                    <a:pt x="85090" y="156210"/>
                    <a:pt x="82550" y="152400"/>
                  </a:cubicBezTo>
                  <a:cubicBezTo>
                    <a:pt x="80010" y="148590"/>
                    <a:pt x="81280" y="137160"/>
                    <a:pt x="83820" y="134620"/>
                  </a:cubicBezTo>
                  <a:cubicBezTo>
                    <a:pt x="87630" y="132080"/>
                    <a:pt x="100330" y="133350"/>
                    <a:pt x="102870" y="137160"/>
                  </a:cubicBezTo>
                  <a:cubicBezTo>
                    <a:pt x="105410" y="140970"/>
                    <a:pt x="101600" y="152400"/>
                    <a:pt x="99060" y="154940"/>
                  </a:cubicBezTo>
                  <a:cubicBezTo>
                    <a:pt x="95250" y="157480"/>
                    <a:pt x="88900" y="157480"/>
                    <a:pt x="83820" y="153670"/>
                  </a:cubicBezTo>
                  <a:cubicBezTo>
                    <a:pt x="64770" y="140970"/>
                    <a:pt x="2540" y="40640"/>
                    <a:pt x="0" y="17780"/>
                  </a:cubicBezTo>
                  <a:cubicBezTo>
                    <a:pt x="0" y="10160"/>
                    <a:pt x="1270" y="3810"/>
                    <a:pt x="5080" y="1270"/>
                  </a:cubicBezTo>
                  <a:cubicBezTo>
                    <a:pt x="8890" y="0"/>
                    <a:pt x="21590" y="5080"/>
                    <a:pt x="21590" y="508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226648" y="2316784"/>
            <a:ext cx="262014" cy="214706"/>
            <a:chOff x="0" y="0"/>
            <a:chExt cx="182880" cy="149860"/>
          </a:xfrm>
        </p:grpSpPr>
        <p:sp>
          <p:nvSpPr>
            <p:cNvPr id="37" name="Freeform 37"/>
            <p:cNvSpPr/>
            <p:nvPr/>
          </p:nvSpPr>
          <p:spPr>
            <a:xfrm>
              <a:off x="49530" y="49530"/>
              <a:ext cx="82550" cy="49530"/>
            </a:xfrm>
            <a:custGeom>
              <a:avLst/>
              <a:gdLst/>
              <a:ahLst/>
              <a:cxnLst/>
              <a:rect l="l" t="t" r="r" b="b"/>
              <a:pathLst>
                <a:path w="82550" h="49530">
                  <a:moveTo>
                    <a:pt x="8890" y="25400"/>
                  </a:moveTo>
                  <a:cubicBezTo>
                    <a:pt x="74930" y="1270"/>
                    <a:pt x="81280" y="6350"/>
                    <a:pt x="82550" y="8890"/>
                  </a:cubicBezTo>
                  <a:cubicBezTo>
                    <a:pt x="82550" y="13970"/>
                    <a:pt x="68580" y="26670"/>
                    <a:pt x="66040" y="25400"/>
                  </a:cubicBezTo>
                  <a:cubicBezTo>
                    <a:pt x="63500" y="25400"/>
                    <a:pt x="60960" y="6350"/>
                    <a:pt x="63500" y="2540"/>
                  </a:cubicBezTo>
                  <a:cubicBezTo>
                    <a:pt x="66040" y="0"/>
                    <a:pt x="76200" y="1270"/>
                    <a:pt x="78740" y="5080"/>
                  </a:cubicBezTo>
                  <a:cubicBezTo>
                    <a:pt x="82550" y="7620"/>
                    <a:pt x="82550" y="17780"/>
                    <a:pt x="78740" y="22860"/>
                  </a:cubicBezTo>
                  <a:cubicBezTo>
                    <a:pt x="72390" y="34290"/>
                    <a:pt x="31750" y="49530"/>
                    <a:pt x="17780" y="49530"/>
                  </a:cubicBezTo>
                  <a:cubicBezTo>
                    <a:pt x="11430" y="49530"/>
                    <a:pt x="2540" y="44450"/>
                    <a:pt x="1270" y="40640"/>
                  </a:cubicBezTo>
                  <a:cubicBezTo>
                    <a:pt x="0" y="36830"/>
                    <a:pt x="8890" y="25400"/>
                    <a:pt x="8890" y="2540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6355835" y="2213070"/>
            <a:ext cx="291127" cy="329338"/>
            <a:chOff x="0" y="0"/>
            <a:chExt cx="203200" cy="229870"/>
          </a:xfrm>
        </p:grpSpPr>
        <p:sp>
          <p:nvSpPr>
            <p:cNvPr id="39" name="Freeform 39"/>
            <p:cNvSpPr/>
            <p:nvPr/>
          </p:nvSpPr>
          <p:spPr>
            <a:xfrm>
              <a:off x="46990" y="46990"/>
              <a:ext cx="107950" cy="138430"/>
            </a:xfrm>
            <a:custGeom>
              <a:avLst/>
              <a:gdLst/>
              <a:ahLst/>
              <a:cxnLst/>
              <a:rect l="l" t="t" r="r" b="b"/>
              <a:pathLst>
                <a:path w="107950" h="138430">
                  <a:moveTo>
                    <a:pt x="20320" y="68580"/>
                  </a:moveTo>
                  <a:cubicBezTo>
                    <a:pt x="53340" y="26670"/>
                    <a:pt x="33020" y="43180"/>
                    <a:pt x="30480" y="54610"/>
                  </a:cubicBezTo>
                  <a:cubicBezTo>
                    <a:pt x="26670" y="64770"/>
                    <a:pt x="29210" y="80010"/>
                    <a:pt x="31750" y="88900"/>
                  </a:cubicBezTo>
                  <a:cubicBezTo>
                    <a:pt x="35560" y="95250"/>
                    <a:pt x="38100" y="101600"/>
                    <a:pt x="45720" y="105410"/>
                  </a:cubicBezTo>
                  <a:cubicBezTo>
                    <a:pt x="57150" y="110490"/>
                    <a:pt x="91440" y="96520"/>
                    <a:pt x="100330" y="102870"/>
                  </a:cubicBezTo>
                  <a:cubicBezTo>
                    <a:pt x="105410" y="106680"/>
                    <a:pt x="107950" y="120650"/>
                    <a:pt x="105410" y="123190"/>
                  </a:cubicBezTo>
                  <a:cubicBezTo>
                    <a:pt x="102870" y="125730"/>
                    <a:pt x="86360" y="123190"/>
                    <a:pt x="83820" y="120650"/>
                  </a:cubicBezTo>
                  <a:cubicBezTo>
                    <a:pt x="82550" y="116840"/>
                    <a:pt x="91440" y="101600"/>
                    <a:pt x="95250" y="101600"/>
                  </a:cubicBezTo>
                  <a:cubicBezTo>
                    <a:pt x="97790" y="102870"/>
                    <a:pt x="106680" y="120650"/>
                    <a:pt x="102870" y="125730"/>
                  </a:cubicBezTo>
                  <a:cubicBezTo>
                    <a:pt x="97790" y="133350"/>
                    <a:pt x="59690" y="138430"/>
                    <a:pt x="43180" y="132080"/>
                  </a:cubicBezTo>
                  <a:cubicBezTo>
                    <a:pt x="26670" y="124460"/>
                    <a:pt x="7620" y="101600"/>
                    <a:pt x="3810" y="83820"/>
                  </a:cubicBezTo>
                  <a:cubicBezTo>
                    <a:pt x="0" y="66040"/>
                    <a:pt x="6350" y="39370"/>
                    <a:pt x="17780" y="26670"/>
                  </a:cubicBezTo>
                  <a:cubicBezTo>
                    <a:pt x="29210" y="12700"/>
                    <a:pt x="63500" y="0"/>
                    <a:pt x="73660" y="3810"/>
                  </a:cubicBezTo>
                  <a:cubicBezTo>
                    <a:pt x="78740" y="6350"/>
                    <a:pt x="81280" y="15240"/>
                    <a:pt x="81280" y="21590"/>
                  </a:cubicBezTo>
                  <a:cubicBezTo>
                    <a:pt x="81280" y="31750"/>
                    <a:pt x="72390" y="46990"/>
                    <a:pt x="64770" y="57150"/>
                  </a:cubicBezTo>
                  <a:cubicBezTo>
                    <a:pt x="55880" y="68580"/>
                    <a:pt x="43180" y="86360"/>
                    <a:pt x="34290" y="88900"/>
                  </a:cubicBezTo>
                  <a:cubicBezTo>
                    <a:pt x="29210" y="90170"/>
                    <a:pt x="22860" y="88900"/>
                    <a:pt x="20320" y="85090"/>
                  </a:cubicBezTo>
                  <a:cubicBezTo>
                    <a:pt x="17780" y="82550"/>
                    <a:pt x="20320" y="68580"/>
                    <a:pt x="20320" y="6858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6517775" y="2151206"/>
            <a:ext cx="252917" cy="363909"/>
            <a:chOff x="0" y="0"/>
            <a:chExt cx="176530" cy="254000"/>
          </a:xfrm>
        </p:grpSpPr>
        <p:sp>
          <p:nvSpPr>
            <p:cNvPr id="41" name="Freeform 41"/>
            <p:cNvSpPr/>
            <p:nvPr/>
          </p:nvSpPr>
          <p:spPr>
            <a:xfrm>
              <a:off x="50800" y="49530"/>
              <a:ext cx="80010" cy="156210"/>
            </a:xfrm>
            <a:custGeom>
              <a:avLst/>
              <a:gdLst/>
              <a:ahLst/>
              <a:cxnLst/>
              <a:rect l="l" t="t" r="r" b="b"/>
              <a:pathLst>
                <a:path w="80010" h="156210">
                  <a:moveTo>
                    <a:pt x="33020" y="57150"/>
                  </a:moveTo>
                  <a:cubicBezTo>
                    <a:pt x="62230" y="154940"/>
                    <a:pt x="45720" y="146050"/>
                    <a:pt x="38100" y="137160"/>
                  </a:cubicBezTo>
                  <a:cubicBezTo>
                    <a:pt x="22860" y="120650"/>
                    <a:pt x="0" y="66040"/>
                    <a:pt x="0" y="44450"/>
                  </a:cubicBezTo>
                  <a:cubicBezTo>
                    <a:pt x="0" y="33020"/>
                    <a:pt x="2540" y="25400"/>
                    <a:pt x="8890" y="19050"/>
                  </a:cubicBezTo>
                  <a:cubicBezTo>
                    <a:pt x="15240" y="11430"/>
                    <a:pt x="26670" y="1270"/>
                    <a:pt x="36830" y="1270"/>
                  </a:cubicBezTo>
                  <a:cubicBezTo>
                    <a:pt x="48260" y="0"/>
                    <a:pt x="68580" y="8890"/>
                    <a:pt x="73660" y="19050"/>
                  </a:cubicBezTo>
                  <a:cubicBezTo>
                    <a:pt x="80010" y="33020"/>
                    <a:pt x="63500" y="81280"/>
                    <a:pt x="54610" y="85090"/>
                  </a:cubicBezTo>
                  <a:cubicBezTo>
                    <a:pt x="49530" y="86360"/>
                    <a:pt x="36830" y="77470"/>
                    <a:pt x="36830" y="72390"/>
                  </a:cubicBezTo>
                  <a:cubicBezTo>
                    <a:pt x="36830" y="68580"/>
                    <a:pt x="46990" y="59690"/>
                    <a:pt x="50800" y="60960"/>
                  </a:cubicBezTo>
                  <a:cubicBezTo>
                    <a:pt x="54610" y="60960"/>
                    <a:pt x="62230" y="76200"/>
                    <a:pt x="60960" y="78740"/>
                  </a:cubicBezTo>
                  <a:cubicBezTo>
                    <a:pt x="59690" y="81280"/>
                    <a:pt x="39370" y="80010"/>
                    <a:pt x="36830" y="73660"/>
                  </a:cubicBezTo>
                  <a:cubicBezTo>
                    <a:pt x="33020" y="67310"/>
                    <a:pt x="57150" y="38100"/>
                    <a:pt x="52070" y="33020"/>
                  </a:cubicBezTo>
                  <a:cubicBezTo>
                    <a:pt x="49530" y="29210"/>
                    <a:pt x="30480" y="30480"/>
                    <a:pt x="25400" y="36830"/>
                  </a:cubicBezTo>
                  <a:cubicBezTo>
                    <a:pt x="17780" y="50800"/>
                    <a:pt x="73660" y="142240"/>
                    <a:pt x="66040" y="152400"/>
                  </a:cubicBezTo>
                  <a:cubicBezTo>
                    <a:pt x="63500" y="156210"/>
                    <a:pt x="53340" y="154940"/>
                    <a:pt x="46990" y="151130"/>
                  </a:cubicBezTo>
                  <a:cubicBezTo>
                    <a:pt x="33020" y="140970"/>
                    <a:pt x="8890" y="83820"/>
                    <a:pt x="10160" y="66040"/>
                  </a:cubicBezTo>
                  <a:cubicBezTo>
                    <a:pt x="10160" y="58420"/>
                    <a:pt x="13970" y="50800"/>
                    <a:pt x="17780" y="49530"/>
                  </a:cubicBezTo>
                  <a:cubicBezTo>
                    <a:pt x="21590" y="48260"/>
                    <a:pt x="33020" y="57150"/>
                    <a:pt x="33020" y="5715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6625128" y="2109356"/>
            <a:ext cx="278390" cy="316601"/>
            <a:chOff x="0" y="0"/>
            <a:chExt cx="194310" cy="220980"/>
          </a:xfrm>
        </p:grpSpPr>
        <p:sp>
          <p:nvSpPr>
            <p:cNvPr id="43" name="Freeform 43"/>
            <p:cNvSpPr/>
            <p:nvPr/>
          </p:nvSpPr>
          <p:spPr>
            <a:xfrm>
              <a:off x="46990" y="50800"/>
              <a:ext cx="99060" cy="120650"/>
            </a:xfrm>
            <a:custGeom>
              <a:avLst/>
              <a:gdLst/>
              <a:ahLst/>
              <a:cxnLst/>
              <a:rect l="l" t="t" r="r" b="b"/>
              <a:pathLst>
                <a:path w="99060" h="120650">
                  <a:moveTo>
                    <a:pt x="62230" y="22860"/>
                  </a:moveTo>
                  <a:cubicBezTo>
                    <a:pt x="29210" y="46990"/>
                    <a:pt x="49530" y="40640"/>
                    <a:pt x="59690" y="44450"/>
                  </a:cubicBezTo>
                  <a:cubicBezTo>
                    <a:pt x="72390" y="48260"/>
                    <a:pt x="92710" y="57150"/>
                    <a:pt x="95250" y="68580"/>
                  </a:cubicBezTo>
                  <a:cubicBezTo>
                    <a:pt x="99060" y="81280"/>
                    <a:pt x="82550" y="115570"/>
                    <a:pt x="73660" y="118110"/>
                  </a:cubicBezTo>
                  <a:cubicBezTo>
                    <a:pt x="67310" y="119380"/>
                    <a:pt x="53340" y="106680"/>
                    <a:pt x="53340" y="102870"/>
                  </a:cubicBezTo>
                  <a:cubicBezTo>
                    <a:pt x="54610" y="100330"/>
                    <a:pt x="71120" y="96520"/>
                    <a:pt x="73660" y="99060"/>
                  </a:cubicBezTo>
                  <a:cubicBezTo>
                    <a:pt x="77470" y="101600"/>
                    <a:pt x="74930" y="118110"/>
                    <a:pt x="71120" y="119380"/>
                  </a:cubicBezTo>
                  <a:cubicBezTo>
                    <a:pt x="67310" y="120650"/>
                    <a:pt x="54610" y="114300"/>
                    <a:pt x="53340" y="109220"/>
                  </a:cubicBezTo>
                  <a:cubicBezTo>
                    <a:pt x="50800" y="101600"/>
                    <a:pt x="73660" y="85090"/>
                    <a:pt x="69850" y="76200"/>
                  </a:cubicBezTo>
                  <a:cubicBezTo>
                    <a:pt x="64770" y="63500"/>
                    <a:pt x="10160" y="62230"/>
                    <a:pt x="3810" y="50800"/>
                  </a:cubicBezTo>
                  <a:cubicBezTo>
                    <a:pt x="0" y="44450"/>
                    <a:pt x="3810" y="36830"/>
                    <a:pt x="7620" y="30480"/>
                  </a:cubicBezTo>
                  <a:cubicBezTo>
                    <a:pt x="15240" y="19050"/>
                    <a:pt x="38100" y="2540"/>
                    <a:pt x="49530" y="0"/>
                  </a:cubicBezTo>
                  <a:cubicBezTo>
                    <a:pt x="57150" y="0"/>
                    <a:pt x="66040" y="2540"/>
                    <a:pt x="67310" y="6350"/>
                  </a:cubicBezTo>
                  <a:cubicBezTo>
                    <a:pt x="69850" y="10160"/>
                    <a:pt x="62230" y="22860"/>
                    <a:pt x="62230" y="2286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767053" y="2131191"/>
            <a:ext cx="200150" cy="256556"/>
            <a:chOff x="0" y="0"/>
            <a:chExt cx="139700" cy="179070"/>
          </a:xfrm>
        </p:grpSpPr>
        <p:sp>
          <p:nvSpPr>
            <p:cNvPr id="45" name="Freeform 45"/>
            <p:cNvSpPr/>
            <p:nvPr/>
          </p:nvSpPr>
          <p:spPr>
            <a:xfrm>
              <a:off x="48260" y="50800"/>
              <a:ext cx="40640" cy="78740"/>
            </a:xfrm>
            <a:custGeom>
              <a:avLst/>
              <a:gdLst/>
              <a:ahLst/>
              <a:cxnLst/>
              <a:rect l="l" t="t" r="r" b="b"/>
              <a:pathLst>
                <a:path w="40640" h="78740">
                  <a:moveTo>
                    <a:pt x="26670" y="11430"/>
                  </a:moveTo>
                  <a:cubicBezTo>
                    <a:pt x="38100" y="71120"/>
                    <a:pt x="33020" y="77470"/>
                    <a:pt x="29210" y="77470"/>
                  </a:cubicBezTo>
                  <a:cubicBezTo>
                    <a:pt x="25400" y="77470"/>
                    <a:pt x="13970" y="62230"/>
                    <a:pt x="15240" y="58420"/>
                  </a:cubicBezTo>
                  <a:cubicBezTo>
                    <a:pt x="16510" y="55880"/>
                    <a:pt x="35560" y="55880"/>
                    <a:pt x="38100" y="59690"/>
                  </a:cubicBezTo>
                  <a:cubicBezTo>
                    <a:pt x="40640" y="62230"/>
                    <a:pt x="34290" y="74930"/>
                    <a:pt x="30480" y="76200"/>
                  </a:cubicBezTo>
                  <a:cubicBezTo>
                    <a:pt x="26670" y="78740"/>
                    <a:pt x="20320" y="76200"/>
                    <a:pt x="16510" y="72390"/>
                  </a:cubicBezTo>
                  <a:cubicBezTo>
                    <a:pt x="7620" y="63500"/>
                    <a:pt x="0" y="26670"/>
                    <a:pt x="2540" y="13970"/>
                  </a:cubicBezTo>
                  <a:cubicBezTo>
                    <a:pt x="3810" y="7620"/>
                    <a:pt x="7620" y="1270"/>
                    <a:pt x="11430" y="0"/>
                  </a:cubicBezTo>
                  <a:cubicBezTo>
                    <a:pt x="15240" y="0"/>
                    <a:pt x="27940" y="11430"/>
                    <a:pt x="27940" y="1143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6712466" y="2071146"/>
            <a:ext cx="180135" cy="176496"/>
            <a:chOff x="0" y="0"/>
            <a:chExt cx="125730" cy="123190"/>
          </a:xfrm>
        </p:grpSpPr>
        <p:sp>
          <p:nvSpPr>
            <p:cNvPr id="47" name="Freeform 47"/>
            <p:cNvSpPr/>
            <p:nvPr/>
          </p:nvSpPr>
          <p:spPr>
            <a:xfrm>
              <a:off x="48260" y="4826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5400" y="8890"/>
                  </a:moveTo>
                  <a:cubicBezTo>
                    <a:pt x="13970" y="25400"/>
                    <a:pt x="3810" y="22860"/>
                    <a:pt x="2540" y="19050"/>
                  </a:cubicBezTo>
                  <a:cubicBezTo>
                    <a:pt x="0" y="15240"/>
                    <a:pt x="1270" y="5080"/>
                    <a:pt x="5080" y="2540"/>
                  </a:cubicBezTo>
                  <a:cubicBezTo>
                    <a:pt x="8890" y="0"/>
                    <a:pt x="21590" y="3810"/>
                    <a:pt x="21590" y="381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6328542" y="2633385"/>
            <a:ext cx="638660" cy="687788"/>
            <a:chOff x="0" y="0"/>
            <a:chExt cx="445770" cy="480060"/>
          </a:xfrm>
        </p:grpSpPr>
        <p:sp>
          <p:nvSpPr>
            <p:cNvPr id="49" name="Freeform 49"/>
            <p:cNvSpPr/>
            <p:nvPr/>
          </p:nvSpPr>
          <p:spPr>
            <a:xfrm>
              <a:off x="50800" y="43180"/>
              <a:ext cx="345440" cy="387350"/>
            </a:xfrm>
            <a:custGeom>
              <a:avLst/>
              <a:gdLst/>
              <a:ahLst/>
              <a:cxnLst/>
              <a:rect l="l" t="t" r="r" b="b"/>
              <a:pathLst>
                <a:path w="345440" h="387350">
                  <a:moveTo>
                    <a:pt x="0" y="369570"/>
                  </a:moveTo>
                  <a:cubicBezTo>
                    <a:pt x="144780" y="123190"/>
                    <a:pt x="293370" y="48260"/>
                    <a:pt x="289560" y="31750"/>
                  </a:cubicBezTo>
                  <a:cubicBezTo>
                    <a:pt x="287020" y="24130"/>
                    <a:pt x="251460" y="34290"/>
                    <a:pt x="245110" y="27940"/>
                  </a:cubicBezTo>
                  <a:cubicBezTo>
                    <a:pt x="240030" y="24130"/>
                    <a:pt x="238760" y="11430"/>
                    <a:pt x="242570" y="7620"/>
                  </a:cubicBezTo>
                  <a:cubicBezTo>
                    <a:pt x="250190" y="0"/>
                    <a:pt x="289560" y="3810"/>
                    <a:pt x="306070" y="12700"/>
                  </a:cubicBezTo>
                  <a:cubicBezTo>
                    <a:pt x="322580" y="20320"/>
                    <a:pt x="341630" y="43180"/>
                    <a:pt x="344170" y="53340"/>
                  </a:cubicBezTo>
                  <a:cubicBezTo>
                    <a:pt x="345440" y="59690"/>
                    <a:pt x="342900" y="66040"/>
                    <a:pt x="340360" y="68580"/>
                  </a:cubicBezTo>
                  <a:cubicBezTo>
                    <a:pt x="336550" y="71120"/>
                    <a:pt x="323850" y="68580"/>
                    <a:pt x="322580" y="66040"/>
                  </a:cubicBezTo>
                  <a:cubicBezTo>
                    <a:pt x="320040" y="62230"/>
                    <a:pt x="326390" y="46990"/>
                    <a:pt x="328930" y="45720"/>
                  </a:cubicBezTo>
                  <a:cubicBezTo>
                    <a:pt x="332740" y="45720"/>
                    <a:pt x="345440" y="59690"/>
                    <a:pt x="344170" y="64770"/>
                  </a:cubicBezTo>
                  <a:cubicBezTo>
                    <a:pt x="342900" y="67310"/>
                    <a:pt x="332740" y="71120"/>
                    <a:pt x="326390" y="69850"/>
                  </a:cubicBezTo>
                  <a:cubicBezTo>
                    <a:pt x="314960" y="66040"/>
                    <a:pt x="300990" y="38100"/>
                    <a:pt x="287020" y="31750"/>
                  </a:cubicBezTo>
                  <a:cubicBezTo>
                    <a:pt x="274320" y="25400"/>
                    <a:pt x="251460" y="34290"/>
                    <a:pt x="245110" y="27940"/>
                  </a:cubicBezTo>
                  <a:cubicBezTo>
                    <a:pt x="241300" y="24130"/>
                    <a:pt x="238760" y="11430"/>
                    <a:pt x="242570" y="7620"/>
                  </a:cubicBezTo>
                  <a:cubicBezTo>
                    <a:pt x="248920" y="0"/>
                    <a:pt x="289560" y="5080"/>
                    <a:pt x="302260" y="10160"/>
                  </a:cubicBezTo>
                  <a:cubicBezTo>
                    <a:pt x="308610" y="13970"/>
                    <a:pt x="314960" y="20320"/>
                    <a:pt x="317500" y="25400"/>
                  </a:cubicBezTo>
                  <a:cubicBezTo>
                    <a:pt x="318770" y="30480"/>
                    <a:pt x="317500" y="35560"/>
                    <a:pt x="312420" y="43180"/>
                  </a:cubicBezTo>
                  <a:cubicBezTo>
                    <a:pt x="295910" y="68580"/>
                    <a:pt x="171450" y="139700"/>
                    <a:pt x="133350" y="177800"/>
                  </a:cubicBezTo>
                  <a:cubicBezTo>
                    <a:pt x="111760" y="200660"/>
                    <a:pt x="104140" y="212090"/>
                    <a:pt x="88900" y="237490"/>
                  </a:cubicBezTo>
                  <a:cubicBezTo>
                    <a:pt x="67310" y="274320"/>
                    <a:pt x="40640" y="365760"/>
                    <a:pt x="22860" y="381000"/>
                  </a:cubicBezTo>
                  <a:cubicBezTo>
                    <a:pt x="16510" y="386080"/>
                    <a:pt x="10160" y="387350"/>
                    <a:pt x="6350" y="384810"/>
                  </a:cubicBezTo>
                  <a:cubicBezTo>
                    <a:pt x="2540" y="383540"/>
                    <a:pt x="0" y="369570"/>
                    <a:pt x="0" y="36957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6819819" y="2476904"/>
            <a:ext cx="380285" cy="373007"/>
            <a:chOff x="0" y="0"/>
            <a:chExt cx="265430" cy="260350"/>
          </a:xfrm>
        </p:grpSpPr>
        <p:sp>
          <p:nvSpPr>
            <p:cNvPr id="51" name="Freeform 51"/>
            <p:cNvSpPr/>
            <p:nvPr/>
          </p:nvSpPr>
          <p:spPr>
            <a:xfrm>
              <a:off x="50800" y="48260"/>
              <a:ext cx="165100" cy="162560"/>
            </a:xfrm>
            <a:custGeom>
              <a:avLst/>
              <a:gdLst/>
              <a:ahLst/>
              <a:cxnLst/>
              <a:rect l="l" t="t" r="r" b="b"/>
              <a:pathLst>
                <a:path w="165100" h="162560">
                  <a:moveTo>
                    <a:pt x="22860" y="134620"/>
                  </a:moveTo>
                  <a:cubicBezTo>
                    <a:pt x="34290" y="157480"/>
                    <a:pt x="22860" y="162560"/>
                    <a:pt x="17780" y="160020"/>
                  </a:cubicBezTo>
                  <a:cubicBezTo>
                    <a:pt x="8890" y="156210"/>
                    <a:pt x="1270" y="129540"/>
                    <a:pt x="0" y="111760"/>
                  </a:cubicBezTo>
                  <a:cubicBezTo>
                    <a:pt x="0" y="93980"/>
                    <a:pt x="5080" y="63500"/>
                    <a:pt x="16510" y="54610"/>
                  </a:cubicBezTo>
                  <a:cubicBezTo>
                    <a:pt x="26670" y="46990"/>
                    <a:pt x="48260" y="49530"/>
                    <a:pt x="60960" y="53340"/>
                  </a:cubicBezTo>
                  <a:cubicBezTo>
                    <a:pt x="71120" y="58420"/>
                    <a:pt x="85090" y="69850"/>
                    <a:pt x="87630" y="78740"/>
                  </a:cubicBezTo>
                  <a:cubicBezTo>
                    <a:pt x="88900" y="83820"/>
                    <a:pt x="85090" y="93980"/>
                    <a:pt x="81280" y="96520"/>
                  </a:cubicBezTo>
                  <a:cubicBezTo>
                    <a:pt x="77470" y="97790"/>
                    <a:pt x="69850" y="96520"/>
                    <a:pt x="67310" y="92710"/>
                  </a:cubicBezTo>
                  <a:cubicBezTo>
                    <a:pt x="60960" y="85090"/>
                    <a:pt x="59690" y="49530"/>
                    <a:pt x="66040" y="34290"/>
                  </a:cubicBezTo>
                  <a:cubicBezTo>
                    <a:pt x="71120" y="20320"/>
                    <a:pt x="83820" y="6350"/>
                    <a:pt x="95250" y="2540"/>
                  </a:cubicBezTo>
                  <a:cubicBezTo>
                    <a:pt x="102870" y="0"/>
                    <a:pt x="111760" y="3810"/>
                    <a:pt x="120650" y="8890"/>
                  </a:cubicBezTo>
                  <a:cubicBezTo>
                    <a:pt x="134620" y="17780"/>
                    <a:pt x="165100" y="55880"/>
                    <a:pt x="162560" y="60960"/>
                  </a:cubicBezTo>
                  <a:cubicBezTo>
                    <a:pt x="160020" y="64770"/>
                    <a:pt x="140970" y="60960"/>
                    <a:pt x="139700" y="57150"/>
                  </a:cubicBezTo>
                  <a:cubicBezTo>
                    <a:pt x="138430" y="54610"/>
                    <a:pt x="153670" y="41910"/>
                    <a:pt x="157480" y="43180"/>
                  </a:cubicBezTo>
                  <a:cubicBezTo>
                    <a:pt x="161290" y="43180"/>
                    <a:pt x="165100" y="55880"/>
                    <a:pt x="162560" y="60960"/>
                  </a:cubicBezTo>
                  <a:cubicBezTo>
                    <a:pt x="161290" y="63500"/>
                    <a:pt x="154940" y="67310"/>
                    <a:pt x="148590" y="66040"/>
                  </a:cubicBezTo>
                  <a:cubicBezTo>
                    <a:pt x="137160" y="64770"/>
                    <a:pt x="110490" y="22860"/>
                    <a:pt x="99060" y="26670"/>
                  </a:cubicBezTo>
                  <a:cubicBezTo>
                    <a:pt x="87630" y="31750"/>
                    <a:pt x="96520" y="87630"/>
                    <a:pt x="83820" y="93980"/>
                  </a:cubicBezTo>
                  <a:cubicBezTo>
                    <a:pt x="72390" y="100330"/>
                    <a:pt x="40640" y="67310"/>
                    <a:pt x="31750" y="73660"/>
                  </a:cubicBezTo>
                  <a:cubicBezTo>
                    <a:pt x="21590" y="81280"/>
                    <a:pt x="41910" y="140970"/>
                    <a:pt x="35560" y="152400"/>
                  </a:cubicBezTo>
                  <a:cubicBezTo>
                    <a:pt x="31750" y="158750"/>
                    <a:pt x="25400" y="161290"/>
                    <a:pt x="20320" y="161290"/>
                  </a:cubicBezTo>
                  <a:cubicBezTo>
                    <a:pt x="15240" y="160020"/>
                    <a:pt x="3810" y="148590"/>
                    <a:pt x="5080" y="144780"/>
                  </a:cubicBezTo>
                  <a:cubicBezTo>
                    <a:pt x="6350" y="140970"/>
                    <a:pt x="22860" y="134620"/>
                    <a:pt x="22860" y="13462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7003593" y="2442333"/>
            <a:ext cx="322059" cy="263834"/>
            <a:chOff x="0" y="0"/>
            <a:chExt cx="224790" cy="184150"/>
          </a:xfrm>
        </p:grpSpPr>
        <p:sp>
          <p:nvSpPr>
            <p:cNvPr id="53" name="Freeform 53"/>
            <p:cNvSpPr/>
            <p:nvPr/>
          </p:nvSpPr>
          <p:spPr>
            <a:xfrm>
              <a:off x="46990" y="49530"/>
              <a:ext cx="128270" cy="85090"/>
            </a:xfrm>
            <a:custGeom>
              <a:avLst/>
              <a:gdLst/>
              <a:ahLst/>
              <a:cxnLst/>
              <a:rect l="l" t="t" r="r" b="b"/>
              <a:pathLst>
                <a:path w="128270" h="85090">
                  <a:moveTo>
                    <a:pt x="48260" y="57150"/>
                  </a:moveTo>
                  <a:cubicBezTo>
                    <a:pt x="85090" y="45720"/>
                    <a:pt x="82550" y="35560"/>
                    <a:pt x="78740" y="33020"/>
                  </a:cubicBezTo>
                  <a:cubicBezTo>
                    <a:pt x="72390" y="27940"/>
                    <a:pt x="53340" y="27940"/>
                    <a:pt x="44450" y="30480"/>
                  </a:cubicBezTo>
                  <a:cubicBezTo>
                    <a:pt x="38100" y="31750"/>
                    <a:pt x="29210" y="36830"/>
                    <a:pt x="29210" y="40640"/>
                  </a:cubicBezTo>
                  <a:cubicBezTo>
                    <a:pt x="27940" y="44450"/>
                    <a:pt x="33020" y="50800"/>
                    <a:pt x="38100" y="53340"/>
                  </a:cubicBezTo>
                  <a:cubicBezTo>
                    <a:pt x="46990" y="55880"/>
                    <a:pt x="64770" y="52070"/>
                    <a:pt x="74930" y="46990"/>
                  </a:cubicBezTo>
                  <a:cubicBezTo>
                    <a:pt x="83820" y="43180"/>
                    <a:pt x="92710" y="24130"/>
                    <a:pt x="96520" y="25400"/>
                  </a:cubicBezTo>
                  <a:cubicBezTo>
                    <a:pt x="100330" y="26670"/>
                    <a:pt x="99060" y="40640"/>
                    <a:pt x="101600" y="41910"/>
                  </a:cubicBezTo>
                  <a:cubicBezTo>
                    <a:pt x="105410" y="41910"/>
                    <a:pt x="110490" y="26670"/>
                    <a:pt x="114300" y="26670"/>
                  </a:cubicBezTo>
                  <a:cubicBezTo>
                    <a:pt x="118110" y="26670"/>
                    <a:pt x="128270" y="36830"/>
                    <a:pt x="127000" y="40640"/>
                  </a:cubicBezTo>
                  <a:cubicBezTo>
                    <a:pt x="127000" y="44450"/>
                    <a:pt x="113030" y="52070"/>
                    <a:pt x="109220" y="50800"/>
                  </a:cubicBezTo>
                  <a:cubicBezTo>
                    <a:pt x="105410" y="49530"/>
                    <a:pt x="102870" y="31750"/>
                    <a:pt x="106680" y="30480"/>
                  </a:cubicBezTo>
                  <a:cubicBezTo>
                    <a:pt x="109220" y="27940"/>
                    <a:pt x="127000" y="35560"/>
                    <a:pt x="127000" y="39370"/>
                  </a:cubicBezTo>
                  <a:cubicBezTo>
                    <a:pt x="128270" y="41910"/>
                    <a:pt x="113030" y="53340"/>
                    <a:pt x="110490" y="50800"/>
                  </a:cubicBezTo>
                  <a:cubicBezTo>
                    <a:pt x="106680" y="49530"/>
                    <a:pt x="105410" y="30480"/>
                    <a:pt x="107950" y="27940"/>
                  </a:cubicBezTo>
                  <a:cubicBezTo>
                    <a:pt x="111760" y="26670"/>
                    <a:pt x="125730" y="38100"/>
                    <a:pt x="127000" y="36830"/>
                  </a:cubicBezTo>
                  <a:cubicBezTo>
                    <a:pt x="128270" y="36830"/>
                    <a:pt x="124460" y="29210"/>
                    <a:pt x="121920" y="29210"/>
                  </a:cubicBezTo>
                  <a:cubicBezTo>
                    <a:pt x="114300" y="29210"/>
                    <a:pt x="99060" y="64770"/>
                    <a:pt x="82550" y="71120"/>
                  </a:cubicBezTo>
                  <a:cubicBezTo>
                    <a:pt x="64770" y="78740"/>
                    <a:pt x="31750" y="81280"/>
                    <a:pt x="19050" y="72390"/>
                  </a:cubicBezTo>
                  <a:cubicBezTo>
                    <a:pt x="8890" y="64770"/>
                    <a:pt x="0" y="44450"/>
                    <a:pt x="3810" y="34290"/>
                  </a:cubicBezTo>
                  <a:cubicBezTo>
                    <a:pt x="8890" y="20320"/>
                    <a:pt x="39370" y="2540"/>
                    <a:pt x="55880" y="1270"/>
                  </a:cubicBezTo>
                  <a:cubicBezTo>
                    <a:pt x="71120" y="0"/>
                    <a:pt x="90170" y="8890"/>
                    <a:pt x="99060" y="17780"/>
                  </a:cubicBezTo>
                  <a:cubicBezTo>
                    <a:pt x="105410" y="24130"/>
                    <a:pt x="110490" y="34290"/>
                    <a:pt x="109220" y="43180"/>
                  </a:cubicBezTo>
                  <a:cubicBezTo>
                    <a:pt x="106680" y="55880"/>
                    <a:pt x="81280" y="78740"/>
                    <a:pt x="68580" y="82550"/>
                  </a:cubicBezTo>
                  <a:cubicBezTo>
                    <a:pt x="58420" y="85090"/>
                    <a:pt x="40640" y="82550"/>
                    <a:pt x="38100" y="77470"/>
                  </a:cubicBezTo>
                  <a:cubicBezTo>
                    <a:pt x="35560" y="72390"/>
                    <a:pt x="48260" y="57150"/>
                    <a:pt x="48260" y="5715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6771012" y="2430544"/>
            <a:ext cx="201412" cy="247569"/>
            <a:chOff x="0" y="0"/>
            <a:chExt cx="182880" cy="224790"/>
          </a:xfrm>
        </p:grpSpPr>
        <p:sp>
          <p:nvSpPr>
            <p:cNvPr id="55" name="Freeform 55"/>
            <p:cNvSpPr/>
            <p:nvPr/>
          </p:nvSpPr>
          <p:spPr>
            <a:xfrm>
              <a:off x="50800" y="50800"/>
              <a:ext cx="82550" cy="123190"/>
            </a:xfrm>
            <a:custGeom>
              <a:avLst/>
              <a:gdLst/>
              <a:ahLst/>
              <a:cxnLst/>
              <a:rect l="l" t="t" r="r" b="b"/>
              <a:pathLst>
                <a:path w="82550" h="123190">
                  <a:moveTo>
                    <a:pt x="49530" y="24130"/>
                  </a:moveTo>
                  <a:cubicBezTo>
                    <a:pt x="22860" y="44450"/>
                    <a:pt x="46990" y="43180"/>
                    <a:pt x="57150" y="49530"/>
                  </a:cubicBezTo>
                  <a:cubicBezTo>
                    <a:pt x="66040" y="55880"/>
                    <a:pt x="80010" y="66040"/>
                    <a:pt x="81280" y="77470"/>
                  </a:cubicBezTo>
                  <a:cubicBezTo>
                    <a:pt x="82550" y="90170"/>
                    <a:pt x="63500" y="120650"/>
                    <a:pt x="54610" y="121920"/>
                  </a:cubicBezTo>
                  <a:cubicBezTo>
                    <a:pt x="48260" y="123190"/>
                    <a:pt x="34290" y="113030"/>
                    <a:pt x="35560" y="109220"/>
                  </a:cubicBezTo>
                  <a:cubicBezTo>
                    <a:pt x="35560" y="105410"/>
                    <a:pt x="50800" y="97790"/>
                    <a:pt x="54610" y="100330"/>
                  </a:cubicBezTo>
                  <a:cubicBezTo>
                    <a:pt x="57150" y="102870"/>
                    <a:pt x="58420" y="119380"/>
                    <a:pt x="55880" y="121920"/>
                  </a:cubicBezTo>
                  <a:cubicBezTo>
                    <a:pt x="52070" y="123190"/>
                    <a:pt x="35560" y="115570"/>
                    <a:pt x="34290" y="110490"/>
                  </a:cubicBezTo>
                  <a:cubicBezTo>
                    <a:pt x="34290" y="105410"/>
                    <a:pt x="58420" y="96520"/>
                    <a:pt x="58420" y="87630"/>
                  </a:cubicBezTo>
                  <a:cubicBezTo>
                    <a:pt x="58420" y="73660"/>
                    <a:pt x="0" y="52070"/>
                    <a:pt x="0" y="36830"/>
                  </a:cubicBezTo>
                  <a:cubicBezTo>
                    <a:pt x="0" y="24130"/>
                    <a:pt x="29210" y="1270"/>
                    <a:pt x="39370" y="0"/>
                  </a:cubicBezTo>
                  <a:cubicBezTo>
                    <a:pt x="45720" y="0"/>
                    <a:pt x="53340" y="3810"/>
                    <a:pt x="54610" y="7620"/>
                  </a:cubicBezTo>
                  <a:cubicBezTo>
                    <a:pt x="55880" y="11430"/>
                    <a:pt x="49530" y="24130"/>
                    <a:pt x="49530" y="2413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6853535" y="2433342"/>
            <a:ext cx="218196" cy="193020"/>
            <a:chOff x="0" y="0"/>
            <a:chExt cx="198120" cy="175260"/>
          </a:xfrm>
        </p:grpSpPr>
        <p:sp>
          <p:nvSpPr>
            <p:cNvPr id="57" name="Freeform 57"/>
            <p:cNvSpPr/>
            <p:nvPr/>
          </p:nvSpPr>
          <p:spPr>
            <a:xfrm>
              <a:off x="49530" y="48260"/>
              <a:ext cx="99060" cy="77470"/>
            </a:xfrm>
            <a:custGeom>
              <a:avLst/>
              <a:gdLst/>
              <a:ahLst/>
              <a:cxnLst/>
              <a:rect l="l" t="t" r="r" b="b"/>
              <a:pathLst>
                <a:path w="99060" h="77470">
                  <a:moveTo>
                    <a:pt x="38100" y="49530"/>
                  </a:moveTo>
                  <a:cubicBezTo>
                    <a:pt x="63500" y="36830"/>
                    <a:pt x="62230" y="27940"/>
                    <a:pt x="59690" y="26670"/>
                  </a:cubicBezTo>
                  <a:cubicBezTo>
                    <a:pt x="57150" y="24130"/>
                    <a:pt x="48260" y="27940"/>
                    <a:pt x="43180" y="29210"/>
                  </a:cubicBezTo>
                  <a:cubicBezTo>
                    <a:pt x="38100" y="31750"/>
                    <a:pt x="27940" y="36830"/>
                    <a:pt x="29210" y="39370"/>
                  </a:cubicBezTo>
                  <a:cubicBezTo>
                    <a:pt x="29210" y="41910"/>
                    <a:pt x="36830" y="44450"/>
                    <a:pt x="41910" y="44450"/>
                  </a:cubicBezTo>
                  <a:cubicBezTo>
                    <a:pt x="53340" y="43180"/>
                    <a:pt x="86360" y="19050"/>
                    <a:pt x="93980" y="22860"/>
                  </a:cubicBezTo>
                  <a:cubicBezTo>
                    <a:pt x="96520" y="24130"/>
                    <a:pt x="99060" y="30480"/>
                    <a:pt x="96520" y="34290"/>
                  </a:cubicBezTo>
                  <a:cubicBezTo>
                    <a:pt x="95250" y="38100"/>
                    <a:pt x="80010" y="44450"/>
                    <a:pt x="77470" y="41910"/>
                  </a:cubicBezTo>
                  <a:cubicBezTo>
                    <a:pt x="74930" y="39370"/>
                    <a:pt x="77470" y="20320"/>
                    <a:pt x="81280" y="19050"/>
                  </a:cubicBezTo>
                  <a:cubicBezTo>
                    <a:pt x="85090" y="17780"/>
                    <a:pt x="95250" y="24130"/>
                    <a:pt x="96520" y="29210"/>
                  </a:cubicBezTo>
                  <a:cubicBezTo>
                    <a:pt x="97790" y="33020"/>
                    <a:pt x="93980" y="40640"/>
                    <a:pt x="90170" y="43180"/>
                  </a:cubicBezTo>
                  <a:cubicBezTo>
                    <a:pt x="86360" y="44450"/>
                    <a:pt x="80010" y="38100"/>
                    <a:pt x="74930" y="40640"/>
                  </a:cubicBezTo>
                  <a:cubicBezTo>
                    <a:pt x="67310" y="43180"/>
                    <a:pt x="62230" y="62230"/>
                    <a:pt x="53340" y="66040"/>
                  </a:cubicBezTo>
                  <a:cubicBezTo>
                    <a:pt x="44450" y="71120"/>
                    <a:pt x="27940" y="69850"/>
                    <a:pt x="19050" y="64770"/>
                  </a:cubicBezTo>
                  <a:cubicBezTo>
                    <a:pt x="10160" y="60960"/>
                    <a:pt x="0" y="46990"/>
                    <a:pt x="1270" y="38100"/>
                  </a:cubicBezTo>
                  <a:cubicBezTo>
                    <a:pt x="2540" y="26670"/>
                    <a:pt x="33020" y="5080"/>
                    <a:pt x="48260" y="2540"/>
                  </a:cubicBezTo>
                  <a:cubicBezTo>
                    <a:pt x="59690" y="0"/>
                    <a:pt x="74930" y="6350"/>
                    <a:pt x="81280" y="13970"/>
                  </a:cubicBezTo>
                  <a:cubicBezTo>
                    <a:pt x="86360" y="19050"/>
                    <a:pt x="90170" y="27940"/>
                    <a:pt x="88900" y="35560"/>
                  </a:cubicBezTo>
                  <a:cubicBezTo>
                    <a:pt x="86360" y="46990"/>
                    <a:pt x="64770" y="71120"/>
                    <a:pt x="52070" y="74930"/>
                  </a:cubicBezTo>
                  <a:cubicBezTo>
                    <a:pt x="44450" y="77470"/>
                    <a:pt x="29210" y="73660"/>
                    <a:pt x="26670" y="68580"/>
                  </a:cubicBezTo>
                  <a:cubicBezTo>
                    <a:pt x="25400" y="64770"/>
                    <a:pt x="38100" y="49530"/>
                    <a:pt x="38100" y="49530"/>
                  </a:cubicBezTo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58" name="TextBox 58"/>
          <p:cNvSpPr txBox="1"/>
          <p:nvPr/>
        </p:nvSpPr>
        <p:spPr>
          <a:xfrm>
            <a:off x="9576296" y="3238210"/>
            <a:ext cx="5048330" cy="3762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9"/>
              </a:lnSpc>
            </a:pPr>
            <a:r>
              <a:rPr lang="en-US" sz="2407" b="1" u="sng" dirty="0" err="1">
                <a:solidFill>
                  <a:srgbClr val="000000"/>
                </a:solidFill>
                <a:latin typeface="Crusoe Text Bold"/>
                <a:ea typeface="Crusoe Text Bold"/>
                <a:cs typeface="Crusoe Text Bold"/>
                <a:sym typeface="Crusoe Text Bold"/>
              </a:rPr>
              <a:t>Pizzadan</a:t>
            </a:r>
            <a:r>
              <a:rPr lang="en-US" sz="2407" b="1" u="sng" dirty="0">
                <a:solidFill>
                  <a:srgbClr val="000000"/>
                </a:solidFill>
                <a:latin typeface="Crusoe Text Bold"/>
                <a:ea typeface="Crusoe Text Bold"/>
                <a:cs typeface="Crusoe Text Bold"/>
                <a:sym typeface="Crusoe Text Bold"/>
              </a:rPr>
              <a:t> 1 </a:t>
            </a:r>
            <a:r>
              <a:rPr lang="en-US" sz="2407" b="1" u="sng" dirty="0" err="1">
                <a:solidFill>
                  <a:srgbClr val="000000"/>
                </a:solidFill>
                <a:latin typeface="Crusoe Text Bold"/>
                <a:ea typeface="Crusoe Text Bold"/>
                <a:cs typeface="Crusoe Text Bold"/>
                <a:sym typeface="Crusoe Text Bold"/>
              </a:rPr>
              <a:t>dilim</a:t>
            </a:r>
            <a:r>
              <a:rPr lang="en-US" sz="2407" b="1" u="sng" dirty="0">
                <a:solidFill>
                  <a:srgbClr val="000000"/>
                </a:solidFill>
                <a:latin typeface="Crusoe Text Bold"/>
                <a:ea typeface="Crusoe Text Bold"/>
                <a:cs typeface="Crusoe Text Bold"/>
                <a:sym typeface="Crusoe Text Bold"/>
              </a:rPr>
              <a:t> </a:t>
            </a:r>
            <a:r>
              <a:rPr lang="en-US" sz="2407" b="1" u="sng" dirty="0" err="1">
                <a:solidFill>
                  <a:srgbClr val="000000"/>
                </a:solidFill>
                <a:latin typeface="Crusoe Text Bold"/>
                <a:ea typeface="Crusoe Text Bold"/>
                <a:cs typeface="Crusoe Text Bold"/>
                <a:sym typeface="Crusoe Text Bold"/>
              </a:rPr>
              <a:t>alındığında</a:t>
            </a:r>
            <a:r>
              <a:rPr lang="en-US" sz="2407" b="1" u="sng" dirty="0">
                <a:solidFill>
                  <a:srgbClr val="000000"/>
                </a:solidFill>
                <a:latin typeface="Crusoe Text Bold"/>
                <a:ea typeface="Crusoe Text Bold"/>
                <a:cs typeface="Crusoe Text Bold"/>
                <a:sym typeface="Crusoe Text Bold"/>
              </a:rPr>
              <a:t>;</a:t>
            </a:r>
          </a:p>
          <a:p>
            <a:pPr algn="l">
              <a:lnSpc>
                <a:spcPts val="3369"/>
              </a:lnSpc>
            </a:pPr>
            <a:endParaRPr lang="en-US" sz="2407" b="1" u="sng" dirty="0">
              <a:solidFill>
                <a:srgbClr val="000000"/>
              </a:solidFill>
              <a:latin typeface="Crusoe Text Bold"/>
              <a:ea typeface="Crusoe Text Bold"/>
              <a:cs typeface="Crusoe Text Bold"/>
              <a:sym typeface="Crusoe Text Bold"/>
            </a:endParaRPr>
          </a:p>
          <a:p>
            <a:pPr algn="l">
              <a:lnSpc>
                <a:spcPts val="3369"/>
              </a:lnSpc>
            </a:pPr>
            <a:r>
              <a:rPr lang="en-US" sz="2407" dirty="0" err="1">
                <a:solidFill>
                  <a:srgbClr val="03A8E8"/>
                </a:solidFill>
                <a:latin typeface="Crusoe Text"/>
                <a:ea typeface="Crusoe Text"/>
                <a:cs typeface="Crusoe Text"/>
                <a:sym typeface="Crusoe Text"/>
              </a:rPr>
              <a:t>pizzanın</a:t>
            </a:r>
            <a:r>
              <a:rPr lang="en-US" sz="2407" dirty="0">
                <a:solidFill>
                  <a:srgbClr val="03A8E8"/>
                </a:solidFill>
                <a:latin typeface="Crusoe Text"/>
                <a:ea typeface="Crusoe Text"/>
                <a:cs typeface="Crusoe Text"/>
                <a:sym typeface="Crusoe Text"/>
              </a:rPr>
              <a:t> </a:t>
            </a:r>
            <a:r>
              <a:rPr lang="en-US" sz="2407" dirty="0" err="1">
                <a:solidFill>
                  <a:srgbClr val="03A8E8"/>
                </a:solidFill>
                <a:latin typeface="Crusoe Text"/>
                <a:ea typeface="Crusoe Text"/>
                <a:cs typeface="Crusoe Text"/>
                <a:sym typeface="Crusoe Text"/>
              </a:rPr>
              <a:t>tepsiye</a:t>
            </a:r>
            <a:r>
              <a:rPr lang="en-US" sz="2407" dirty="0">
                <a:solidFill>
                  <a:srgbClr val="03A8E8"/>
                </a:solidFill>
                <a:latin typeface="Crusoe Text"/>
                <a:ea typeface="Crusoe Text"/>
                <a:cs typeface="Crusoe Text"/>
                <a:sym typeface="Crusoe Text"/>
              </a:rPr>
              <a:t> </a:t>
            </a:r>
            <a:r>
              <a:rPr lang="en-US" sz="2407" dirty="0" err="1">
                <a:solidFill>
                  <a:srgbClr val="000000"/>
                </a:solidFill>
                <a:latin typeface="Crusoe Text"/>
                <a:ea typeface="Crusoe Text"/>
                <a:cs typeface="Crusoe Text"/>
                <a:sym typeface="Crusoe Text"/>
              </a:rPr>
              <a:t>yaptığı</a:t>
            </a:r>
            <a:r>
              <a:rPr lang="en-US" sz="2407" dirty="0">
                <a:solidFill>
                  <a:srgbClr val="000000"/>
                </a:solidFill>
                <a:latin typeface="Crusoe Text"/>
                <a:ea typeface="Crusoe Text"/>
                <a:cs typeface="Crusoe Text"/>
                <a:sym typeface="Crusoe Text"/>
              </a:rPr>
              <a:t> </a:t>
            </a:r>
            <a:r>
              <a:rPr lang="en-US" sz="2407" dirty="0" err="1">
                <a:solidFill>
                  <a:srgbClr val="000000"/>
                </a:solidFill>
                <a:latin typeface="Crusoe Text"/>
                <a:ea typeface="Crusoe Text"/>
                <a:cs typeface="Crusoe Text"/>
                <a:sym typeface="Crusoe Text"/>
              </a:rPr>
              <a:t>basınç</a:t>
            </a:r>
            <a:r>
              <a:rPr lang="en-US" sz="2407" dirty="0">
                <a:solidFill>
                  <a:srgbClr val="000000"/>
                </a:solidFill>
                <a:latin typeface="Crusoe Text"/>
                <a:ea typeface="Crusoe Text"/>
                <a:cs typeface="Crusoe Text"/>
                <a:sym typeface="Crusoe Text"/>
              </a:rPr>
              <a:t> </a:t>
            </a:r>
            <a:r>
              <a:rPr lang="en-US" sz="2407" dirty="0" err="1">
                <a:solidFill>
                  <a:srgbClr val="000000"/>
                </a:solidFill>
                <a:latin typeface="Crusoe Text"/>
                <a:ea typeface="Crusoe Text"/>
                <a:cs typeface="Crusoe Text"/>
                <a:sym typeface="Crusoe Text"/>
              </a:rPr>
              <a:t>değişmez</a:t>
            </a:r>
            <a:r>
              <a:rPr lang="en-US" sz="2407" dirty="0">
                <a:solidFill>
                  <a:srgbClr val="000000"/>
                </a:solidFill>
                <a:latin typeface="Crusoe Text"/>
                <a:ea typeface="Crusoe Text"/>
                <a:cs typeface="Crusoe Text"/>
                <a:sym typeface="Crusoe Text"/>
              </a:rPr>
              <a:t>.</a:t>
            </a:r>
          </a:p>
          <a:p>
            <a:pPr algn="l">
              <a:lnSpc>
                <a:spcPts val="3369"/>
              </a:lnSpc>
            </a:pPr>
            <a:r>
              <a:rPr lang="en-US" sz="2407" dirty="0" err="1">
                <a:solidFill>
                  <a:srgbClr val="92725B"/>
                </a:solidFill>
                <a:latin typeface="Crusoe Text"/>
                <a:ea typeface="Crusoe Text"/>
                <a:cs typeface="Crusoe Text"/>
                <a:sym typeface="Crusoe Text"/>
              </a:rPr>
              <a:t>tepsinin</a:t>
            </a:r>
            <a:r>
              <a:rPr lang="en-US" sz="2407" dirty="0">
                <a:solidFill>
                  <a:srgbClr val="92725B"/>
                </a:solidFill>
                <a:latin typeface="Crusoe Text"/>
                <a:ea typeface="Crusoe Text"/>
                <a:cs typeface="Crusoe Text"/>
                <a:sym typeface="Crusoe Text"/>
              </a:rPr>
              <a:t> </a:t>
            </a:r>
            <a:r>
              <a:rPr lang="en-US" sz="2407" dirty="0" err="1">
                <a:solidFill>
                  <a:srgbClr val="92725B"/>
                </a:solidFill>
                <a:latin typeface="Crusoe Text"/>
                <a:ea typeface="Crusoe Text"/>
                <a:cs typeface="Crusoe Text"/>
                <a:sym typeface="Crusoe Text"/>
              </a:rPr>
              <a:t>masaya</a:t>
            </a:r>
            <a:r>
              <a:rPr lang="en-US" sz="2407" dirty="0">
                <a:solidFill>
                  <a:srgbClr val="000000"/>
                </a:solidFill>
                <a:latin typeface="Crusoe Text"/>
                <a:ea typeface="Crusoe Text"/>
                <a:cs typeface="Crusoe Text"/>
                <a:sym typeface="Crusoe Text"/>
              </a:rPr>
              <a:t> </a:t>
            </a:r>
            <a:r>
              <a:rPr lang="en-US" sz="2407" dirty="0" err="1">
                <a:solidFill>
                  <a:srgbClr val="000000"/>
                </a:solidFill>
                <a:latin typeface="Crusoe Text"/>
                <a:ea typeface="Crusoe Text"/>
                <a:cs typeface="Crusoe Text"/>
                <a:sym typeface="Crusoe Text"/>
              </a:rPr>
              <a:t>yaptığı</a:t>
            </a:r>
            <a:r>
              <a:rPr lang="en-US" sz="2407" dirty="0">
                <a:solidFill>
                  <a:srgbClr val="000000"/>
                </a:solidFill>
                <a:latin typeface="Crusoe Text"/>
                <a:ea typeface="Crusoe Text"/>
                <a:cs typeface="Crusoe Text"/>
                <a:sym typeface="Crusoe Text"/>
              </a:rPr>
              <a:t> </a:t>
            </a:r>
            <a:r>
              <a:rPr lang="en-US" sz="2407" dirty="0" err="1">
                <a:solidFill>
                  <a:srgbClr val="000000"/>
                </a:solidFill>
                <a:latin typeface="Crusoe Text"/>
                <a:ea typeface="Crusoe Text"/>
                <a:cs typeface="Crusoe Text"/>
                <a:sym typeface="Crusoe Text"/>
              </a:rPr>
              <a:t>basınç</a:t>
            </a:r>
            <a:r>
              <a:rPr lang="en-US" sz="2407" dirty="0">
                <a:solidFill>
                  <a:srgbClr val="000000"/>
                </a:solidFill>
                <a:latin typeface="Crusoe Text"/>
                <a:ea typeface="Crusoe Text"/>
                <a:cs typeface="Crusoe Text"/>
                <a:sym typeface="Crusoe Text"/>
              </a:rPr>
              <a:t> </a:t>
            </a:r>
            <a:r>
              <a:rPr lang="en-US" sz="2407" dirty="0" err="1">
                <a:solidFill>
                  <a:srgbClr val="000000"/>
                </a:solidFill>
                <a:latin typeface="Crusoe Text"/>
                <a:ea typeface="Crusoe Text"/>
                <a:cs typeface="Crusoe Text"/>
                <a:sym typeface="Crusoe Text"/>
              </a:rPr>
              <a:t>azalır</a:t>
            </a:r>
            <a:r>
              <a:rPr lang="en-US" sz="2407" dirty="0">
                <a:solidFill>
                  <a:srgbClr val="000000"/>
                </a:solidFill>
                <a:latin typeface="Crusoe Text"/>
                <a:ea typeface="Crusoe Text"/>
                <a:cs typeface="Crusoe Text"/>
                <a:sym typeface="Crusoe Text"/>
              </a:rPr>
              <a:t>.</a:t>
            </a:r>
          </a:p>
          <a:p>
            <a:pPr algn="l">
              <a:lnSpc>
                <a:spcPts val="3369"/>
              </a:lnSpc>
            </a:pPr>
            <a:r>
              <a:rPr lang="en-US" sz="2407" dirty="0" err="1">
                <a:solidFill>
                  <a:srgbClr val="E7191F"/>
                </a:solidFill>
                <a:latin typeface="Crusoe Text"/>
                <a:ea typeface="Crusoe Text"/>
                <a:cs typeface="Crusoe Text"/>
                <a:sym typeface="Crusoe Text"/>
              </a:rPr>
              <a:t>masanın</a:t>
            </a:r>
            <a:r>
              <a:rPr lang="en-US" sz="2407" dirty="0">
                <a:solidFill>
                  <a:srgbClr val="E7191F"/>
                </a:solidFill>
                <a:latin typeface="Crusoe Text"/>
                <a:ea typeface="Crusoe Text"/>
                <a:cs typeface="Crusoe Text"/>
                <a:sym typeface="Crusoe Text"/>
              </a:rPr>
              <a:t> yere </a:t>
            </a:r>
            <a:r>
              <a:rPr lang="en-US" sz="2407" dirty="0" err="1">
                <a:solidFill>
                  <a:srgbClr val="000000"/>
                </a:solidFill>
                <a:latin typeface="Crusoe Text"/>
                <a:ea typeface="Crusoe Text"/>
                <a:cs typeface="Crusoe Text"/>
                <a:sym typeface="Crusoe Text"/>
              </a:rPr>
              <a:t>yaptığı</a:t>
            </a:r>
            <a:r>
              <a:rPr lang="en-US" sz="2407" dirty="0">
                <a:solidFill>
                  <a:srgbClr val="000000"/>
                </a:solidFill>
                <a:latin typeface="Crusoe Text"/>
                <a:ea typeface="Crusoe Text"/>
                <a:cs typeface="Crusoe Text"/>
                <a:sym typeface="Crusoe Text"/>
              </a:rPr>
              <a:t> </a:t>
            </a:r>
            <a:r>
              <a:rPr lang="en-US" sz="2407" dirty="0" err="1">
                <a:solidFill>
                  <a:srgbClr val="000000"/>
                </a:solidFill>
                <a:latin typeface="Crusoe Text"/>
                <a:ea typeface="Crusoe Text"/>
                <a:cs typeface="Crusoe Text"/>
                <a:sym typeface="Crusoe Text"/>
              </a:rPr>
              <a:t>basınç</a:t>
            </a:r>
            <a:r>
              <a:rPr lang="en-US" sz="2407" dirty="0">
                <a:solidFill>
                  <a:srgbClr val="000000"/>
                </a:solidFill>
                <a:latin typeface="Crusoe Text"/>
                <a:ea typeface="Crusoe Text"/>
                <a:cs typeface="Crusoe Text"/>
                <a:sym typeface="Crusoe Text"/>
              </a:rPr>
              <a:t> </a:t>
            </a:r>
            <a:r>
              <a:rPr lang="en-US" sz="2407" dirty="0" err="1">
                <a:solidFill>
                  <a:srgbClr val="000000"/>
                </a:solidFill>
                <a:latin typeface="Crusoe Text"/>
                <a:ea typeface="Crusoe Text"/>
                <a:cs typeface="Crusoe Text"/>
                <a:sym typeface="Crusoe Text"/>
              </a:rPr>
              <a:t>azalır</a:t>
            </a:r>
            <a:r>
              <a:rPr lang="en-US" sz="2407" dirty="0">
                <a:solidFill>
                  <a:srgbClr val="000000"/>
                </a:solidFill>
                <a:latin typeface="Crusoe Text"/>
                <a:ea typeface="Crusoe Text"/>
                <a:cs typeface="Crusoe Text"/>
                <a:sym typeface="Crusoe Text"/>
              </a:rPr>
              <a:t>.</a:t>
            </a:r>
          </a:p>
          <a:p>
            <a:pPr algn="l">
              <a:lnSpc>
                <a:spcPts val="3369"/>
              </a:lnSpc>
            </a:pPr>
            <a:endParaRPr lang="en-US" sz="2407" dirty="0">
              <a:solidFill>
                <a:srgbClr val="000000"/>
              </a:solidFill>
              <a:latin typeface="Crusoe Text"/>
              <a:ea typeface="Crusoe Text"/>
              <a:cs typeface="Crusoe Text"/>
              <a:sym typeface="Crusoe Text"/>
            </a:endParaRPr>
          </a:p>
        </p:txBody>
      </p:sp>
      <p:sp>
        <p:nvSpPr>
          <p:cNvPr id="59" name="Freeform 16">
            <a:extLst>
              <a:ext uri="{FF2B5EF4-FFF2-40B4-BE49-F238E27FC236}">
                <a16:creationId xmlns:a16="http://schemas.microsoft.com/office/drawing/2014/main" id="{542750BB-7C05-92D2-A837-613B30AF5F88}"/>
              </a:ext>
            </a:extLst>
          </p:cNvPr>
          <p:cNvSpPr/>
          <p:nvPr/>
        </p:nvSpPr>
        <p:spPr>
          <a:xfrm>
            <a:off x="0" y="8846239"/>
            <a:ext cx="1440761" cy="1440761"/>
          </a:xfrm>
          <a:custGeom>
            <a:avLst/>
            <a:gdLst/>
            <a:ahLst/>
            <a:cxnLst/>
            <a:rect l="l" t="t" r="r" b="b"/>
            <a:pathLst>
              <a:path w="1440761" h="1440761">
                <a:moveTo>
                  <a:pt x="0" y="0"/>
                </a:moveTo>
                <a:lnTo>
                  <a:pt x="1440761" y="0"/>
                </a:lnTo>
                <a:lnTo>
                  <a:pt x="1440761" y="1440761"/>
                </a:lnTo>
                <a:lnTo>
                  <a:pt x="0" y="144076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60" name="Resim 59">
            <a:extLst>
              <a:ext uri="{FF2B5EF4-FFF2-40B4-BE49-F238E27FC236}">
                <a16:creationId xmlns:a16="http://schemas.microsoft.com/office/drawing/2014/main" id="{F77C27AA-28F6-34D1-A88D-E1A5213619A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0261" y="9492013"/>
            <a:ext cx="6220693" cy="543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7515">
        <p14:flythrough/>
      </p:transition>
    </mc:Choice>
    <mc:Fallback xmlns="">
      <p:transition spd="slow" advTm="475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319938" y="2755884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5185137" y="2755884"/>
            <a:ext cx="7022135" cy="5642565"/>
          </a:xfrm>
          <a:custGeom>
            <a:avLst/>
            <a:gdLst/>
            <a:ahLst/>
            <a:cxnLst/>
            <a:rect l="l" t="t" r="r" b="b"/>
            <a:pathLst>
              <a:path w="7022135" h="5642565">
                <a:moveTo>
                  <a:pt x="0" y="0"/>
                </a:moveTo>
                <a:lnTo>
                  <a:pt x="7022135" y="0"/>
                </a:lnTo>
                <a:lnTo>
                  <a:pt x="7022135" y="5642564"/>
                </a:lnTo>
                <a:lnTo>
                  <a:pt x="0" y="56425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5291948" y="602622"/>
            <a:ext cx="6808514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>
                <a:solidFill>
                  <a:srgbClr val="F7B52F"/>
                </a:solidFill>
                <a:latin typeface="Blueberry"/>
                <a:ea typeface="Blueberry"/>
                <a:cs typeface="Blueberry"/>
                <a:sym typeface="Blueberry"/>
              </a:rPr>
              <a:t>DİKKAT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18038" y="656212"/>
            <a:ext cx="6859664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>
                <a:solidFill>
                  <a:srgbClr val="FFFFFF"/>
                </a:solidFill>
                <a:latin typeface="Blueberry"/>
                <a:ea typeface="Blueberry"/>
                <a:cs typeface="Blueberry"/>
                <a:sym typeface="Blueberry"/>
              </a:rPr>
              <a:t>DİKKAT</a:t>
            </a: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CB8FEA31-47A4-117D-1D44-C1570C30A494}"/>
              </a:ext>
            </a:extLst>
          </p:cNvPr>
          <p:cNvSpPr/>
          <p:nvPr/>
        </p:nvSpPr>
        <p:spPr>
          <a:xfrm>
            <a:off x="0" y="8846239"/>
            <a:ext cx="1440761" cy="1440761"/>
          </a:xfrm>
          <a:custGeom>
            <a:avLst/>
            <a:gdLst/>
            <a:ahLst/>
            <a:cxnLst/>
            <a:rect l="l" t="t" r="r" b="b"/>
            <a:pathLst>
              <a:path w="1440761" h="1440761">
                <a:moveTo>
                  <a:pt x="0" y="0"/>
                </a:moveTo>
                <a:lnTo>
                  <a:pt x="1440761" y="0"/>
                </a:lnTo>
                <a:lnTo>
                  <a:pt x="1440761" y="1440761"/>
                </a:lnTo>
                <a:lnTo>
                  <a:pt x="0" y="14407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29D3C00F-5D3D-ED59-7E49-853B5F61A3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0261" y="9492013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3123">
        <p14:flythrough/>
      </p:transition>
    </mc:Choice>
    <mc:Fallback xmlns="">
      <p:transition spd="slow" advTm="931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319938" y="2755884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TextBox 8"/>
          <p:cNvSpPr txBox="1"/>
          <p:nvPr/>
        </p:nvSpPr>
        <p:spPr>
          <a:xfrm>
            <a:off x="5291948" y="602622"/>
            <a:ext cx="6808514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>
                <a:solidFill>
                  <a:srgbClr val="F7B52F"/>
                </a:solidFill>
                <a:latin typeface="Blueberry"/>
                <a:ea typeface="Blueberry"/>
                <a:cs typeface="Blueberry"/>
                <a:sym typeface="Blueberry"/>
              </a:rPr>
              <a:t>DİKKAT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318106" y="655149"/>
            <a:ext cx="6859664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>
                <a:solidFill>
                  <a:srgbClr val="FFFFFF"/>
                </a:solidFill>
                <a:latin typeface="Blueberry"/>
                <a:ea typeface="Blueberry"/>
                <a:cs typeface="Blueberry"/>
                <a:sym typeface="Blueberry"/>
              </a:rPr>
              <a:t>DİKKAT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62FDA949-59FA-ECBB-DC27-E0DA2DE733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7916" y="3756460"/>
            <a:ext cx="13615626" cy="3023207"/>
          </a:xfrm>
          <a:prstGeom prst="rect">
            <a:avLst/>
          </a:prstGeom>
        </p:spPr>
      </p:pic>
      <p:sp>
        <p:nvSpPr>
          <p:cNvPr id="13" name="Freeform 16">
            <a:extLst>
              <a:ext uri="{FF2B5EF4-FFF2-40B4-BE49-F238E27FC236}">
                <a16:creationId xmlns:a16="http://schemas.microsoft.com/office/drawing/2014/main" id="{C62C324D-8EFB-8919-E99C-826ABCD13725}"/>
              </a:ext>
            </a:extLst>
          </p:cNvPr>
          <p:cNvSpPr/>
          <p:nvPr/>
        </p:nvSpPr>
        <p:spPr>
          <a:xfrm>
            <a:off x="0" y="8846239"/>
            <a:ext cx="1440761" cy="1440761"/>
          </a:xfrm>
          <a:custGeom>
            <a:avLst/>
            <a:gdLst/>
            <a:ahLst/>
            <a:cxnLst/>
            <a:rect l="l" t="t" r="r" b="b"/>
            <a:pathLst>
              <a:path w="1440761" h="1440761">
                <a:moveTo>
                  <a:pt x="0" y="0"/>
                </a:moveTo>
                <a:lnTo>
                  <a:pt x="1440761" y="0"/>
                </a:lnTo>
                <a:lnTo>
                  <a:pt x="1440761" y="1440761"/>
                </a:lnTo>
                <a:lnTo>
                  <a:pt x="0" y="14407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CF3388A1-9E53-92B2-EA2D-CEBF7BF145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0261" y="9492013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5903">
        <p14:flythrough/>
      </p:transition>
    </mc:Choice>
    <mc:Fallback xmlns="">
      <p:transition spd="slow" advTm="959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319938" y="2755884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TextBox 8"/>
          <p:cNvSpPr txBox="1"/>
          <p:nvPr/>
        </p:nvSpPr>
        <p:spPr>
          <a:xfrm>
            <a:off x="5291948" y="602622"/>
            <a:ext cx="6808514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>
                <a:solidFill>
                  <a:srgbClr val="F7B52F"/>
                </a:solidFill>
                <a:latin typeface="Blueberry"/>
                <a:ea typeface="Blueberry"/>
                <a:cs typeface="Blueberry"/>
                <a:sym typeface="Blueberry"/>
              </a:rPr>
              <a:t>DİKKAT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318106" y="655149"/>
            <a:ext cx="6859664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>
                <a:solidFill>
                  <a:srgbClr val="FFFFFF"/>
                </a:solidFill>
                <a:latin typeface="Blueberry"/>
                <a:ea typeface="Blueberry"/>
                <a:cs typeface="Blueberry"/>
                <a:sym typeface="Blueberry"/>
              </a:rPr>
              <a:t>DİKKAT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EA39D2AE-2B37-151D-C3BE-8C0016E2CC8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2904"/>
          <a:stretch/>
        </p:blipFill>
        <p:spPr>
          <a:xfrm>
            <a:off x="3276600" y="2909323"/>
            <a:ext cx="9325809" cy="4961554"/>
          </a:xfrm>
          <a:prstGeom prst="rect">
            <a:avLst/>
          </a:prstGeom>
        </p:spPr>
      </p:pic>
      <p:sp>
        <p:nvSpPr>
          <p:cNvPr id="13" name="Freeform 16">
            <a:extLst>
              <a:ext uri="{FF2B5EF4-FFF2-40B4-BE49-F238E27FC236}">
                <a16:creationId xmlns:a16="http://schemas.microsoft.com/office/drawing/2014/main" id="{FAB1FC0B-EE8E-5D46-05E5-1D5F6F9A67A0}"/>
              </a:ext>
            </a:extLst>
          </p:cNvPr>
          <p:cNvSpPr/>
          <p:nvPr/>
        </p:nvSpPr>
        <p:spPr>
          <a:xfrm>
            <a:off x="0" y="8846239"/>
            <a:ext cx="1440761" cy="1440761"/>
          </a:xfrm>
          <a:custGeom>
            <a:avLst/>
            <a:gdLst/>
            <a:ahLst/>
            <a:cxnLst/>
            <a:rect l="l" t="t" r="r" b="b"/>
            <a:pathLst>
              <a:path w="1440761" h="1440761">
                <a:moveTo>
                  <a:pt x="0" y="0"/>
                </a:moveTo>
                <a:lnTo>
                  <a:pt x="1440761" y="0"/>
                </a:lnTo>
                <a:lnTo>
                  <a:pt x="1440761" y="1440761"/>
                </a:lnTo>
                <a:lnTo>
                  <a:pt x="0" y="14407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9243A290-05C7-3226-EFC2-2E561B2B61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0261" y="9492013"/>
            <a:ext cx="6220693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62522">
        <p14:flythrough/>
      </p:transition>
    </mc:Choice>
    <mc:Fallback xmlns="">
      <p:transition spd="slow" advTm="2625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998209" y="2285076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3493371" y="4338285"/>
            <a:ext cx="11301259" cy="1610429"/>
          </a:xfrm>
          <a:custGeom>
            <a:avLst/>
            <a:gdLst/>
            <a:ahLst/>
            <a:cxnLst/>
            <a:rect l="l" t="t" r="r" b="b"/>
            <a:pathLst>
              <a:path w="11301259" h="1610429">
                <a:moveTo>
                  <a:pt x="0" y="0"/>
                </a:moveTo>
                <a:lnTo>
                  <a:pt x="11301258" y="0"/>
                </a:lnTo>
                <a:lnTo>
                  <a:pt x="11301258" y="1610430"/>
                </a:lnTo>
                <a:lnTo>
                  <a:pt x="0" y="161043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5739743" y="1079658"/>
            <a:ext cx="6808514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>
                <a:solidFill>
                  <a:srgbClr val="F7B52F"/>
                </a:solidFill>
                <a:latin typeface="Blueberry"/>
                <a:ea typeface="Blueberry"/>
                <a:cs typeface="Blueberry"/>
                <a:sym typeface="Blueberry"/>
              </a:rPr>
              <a:t>BASINÇ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756714" y="988065"/>
            <a:ext cx="6859664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>
                <a:solidFill>
                  <a:srgbClr val="FFFFFF"/>
                </a:solidFill>
                <a:latin typeface="Blueberry"/>
                <a:ea typeface="Blueberry"/>
                <a:cs typeface="Blueberry"/>
                <a:sym typeface="Blueberry"/>
              </a:rPr>
              <a:t>BASINÇ</a:t>
            </a: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009E6C4A-C4B3-5574-C821-7C4DC140D774}"/>
              </a:ext>
            </a:extLst>
          </p:cNvPr>
          <p:cNvSpPr/>
          <p:nvPr/>
        </p:nvSpPr>
        <p:spPr>
          <a:xfrm>
            <a:off x="0" y="8846239"/>
            <a:ext cx="1440761" cy="1440761"/>
          </a:xfrm>
          <a:custGeom>
            <a:avLst/>
            <a:gdLst/>
            <a:ahLst/>
            <a:cxnLst/>
            <a:rect l="l" t="t" r="r" b="b"/>
            <a:pathLst>
              <a:path w="1440761" h="1440761">
                <a:moveTo>
                  <a:pt x="0" y="0"/>
                </a:moveTo>
                <a:lnTo>
                  <a:pt x="1440761" y="0"/>
                </a:lnTo>
                <a:lnTo>
                  <a:pt x="1440761" y="1440761"/>
                </a:lnTo>
                <a:lnTo>
                  <a:pt x="0" y="144076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CE73D5F6-EB6E-30FC-28CD-2CA6076991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0261" y="9492013"/>
            <a:ext cx="6220693" cy="543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2939">
        <p14:flythrough/>
      </p:transition>
    </mc:Choice>
    <mc:Fallback xmlns="">
      <p:transition spd="slow" advTm="329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2210323" y="2101380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TextBox 8"/>
          <p:cNvSpPr txBox="1"/>
          <p:nvPr/>
        </p:nvSpPr>
        <p:spPr>
          <a:xfrm>
            <a:off x="5739743" y="1079658"/>
            <a:ext cx="6808514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>
                <a:solidFill>
                  <a:srgbClr val="F7B52F"/>
                </a:solidFill>
                <a:latin typeface="Blueberry"/>
                <a:ea typeface="Blueberry"/>
                <a:cs typeface="Blueberry"/>
                <a:sym typeface="Blueberry"/>
              </a:rPr>
              <a:t>BASINÇ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739743" y="1013854"/>
            <a:ext cx="6859664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>
                <a:solidFill>
                  <a:srgbClr val="FFFFFF"/>
                </a:solidFill>
                <a:latin typeface="Blueberry"/>
                <a:ea typeface="Blueberry"/>
                <a:cs typeface="Blueberry"/>
                <a:sym typeface="Blueberry"/>
              </a:rPr>
              <a:t>BASINÇ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36428" y="4125940"/>
            <a:ext cx="9793270" cy="1868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BASINÇ=           AĞIRLIK</a:t>
            </a:r>
          </a:p>
          <a:p>
            <a:pPr algn="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     YÜZEY ALANI</a:t>
            </a:r>
          </a:p>
        </p:txBody>
      </p:sp>
      <p:sp>
        <p:nvSpPr>
          <p:cNvPr id="11" name="AutoShape 11"/>
          <p:cNvSpPr/>
          <p:nvPr/>
        </p:nvSpPr>
        <p:spPr>
          <a:xfrm>
            <a:off x="8865187" y="5162550"/>
            <a:ext cx="3511705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12" name="TextBox 12"/>
          <p:cNvSpPr txBox="1"/>
          <p:nvPr/>
        </p:nvSpPr>
        <p:spPr>
          <a:xfrm>
            <a:off x="5454390" y="5665932"/>
            <a:ext cx="285353" cy="94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P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999082" y="3311077"/>
            <a:ext cx="416719" cy="94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600130" y="5887004"/>
            <a:ext cx="809625" cy="94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m2</a:t>
            </a:r>
          </a:p>
        </p:txBody>
      </p:sp>
      <p:sp>
        <p:nvSpPr>
          <p:cNvPr id="15" name="AutoShape 15"/>
          <p:cNvSpPr/>
          <p:nvPr/>
        </p:nvSpPr>
        <p:spPr>
          <a:xfrm flipH="1">
            <a:off x="5739743" y="4869073"/>
            <a:ext cx="628903" cy="94925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tr-TR"/>
          </a:p>
        </p:txBody>
      </p:sp>
      <p:sp>
        <p:nvSpPr>
          <p:cNvPr id="16" name="AutoShape 16"/>
          <p:cNvSpPr/>
          <p:nvPr/>
        </p:nvSpPr>
        <p:spPr>
          <a:xfrm flipV="1">
            <a:off x="12376891" y="3902392"/>
            <a:ext cx="1628051" cy="42132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tr-TR"/>
          </a:p>
        </p:txBody>
      </p:sp>
      <p:sp>
        <p:nvSpPr>
          <p:cNvPr id="17" name="AutoShape 17"/>
          <p:cNvSpPr/>
          <p:nvPr/>
        </p:nvSpPr>
        <p:spPr>
          <a:xfrm>
            <a:off x="12168121" y="5923553"/>
            <a:ext cx="1432009" cy="51177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" name="TextBox 18"/>
          <p:cNvSpPr txBox="1"/>
          <p:nvPr/>
        </p:nvSpPr>
        <p:spPr>
          <a:xfrm>
            <a:off x="7924800" y="8029591"/>
            <a:ext cx="3250682" cy="8844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P = N/m2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246566" y="8709977"/>
            <a:ext cx="897434" cy="94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(Pa)</a:t>
            </a:r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8D09C180-926B-6D7C-551E-A90BEF477CA5}"/>
              </a:ext>
            </a:extLst>
          </p:cNvPr>
          <p:cNvSpPr/>
          <p:nvPr/>
        </p:nvSpPr>
        <p:spPr>
          <a:xfrm>
            <a:off x="0" y="8846239"/>
            <a:ext cx="1440761" cy="1440761"/>
          </a:xfrm>
          <a:custGeom>
            <a:avLst/>
            <a:gdLst/>
            <a:ahLst/>
            <a:cxnLst/>
            <a:rect l="l" t="t" r="r" b="b"/>
            <a:pathLst>
              <a:path w="1440761" h="1440761">
                <a:moveTo>
                  <a:pt x="0" y="0"/>
                </a:moveTo>
                <a:lnTo>
                  <a:pt x="1440761" y="0"/>
                </a:lnTo>
                <a:lnTo>
                  <a:pt x="1440761" y="1440761"/>
                </a:lnTo>
                <a:lnTo>
                  <a:pt x="0" y="14407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8B3FEA45-7F65-2D9B-EDF1-EB193822FD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0261" y="9492013"/>
            <a:ext cx="6220693" cy="543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7031">
        <p14:flythrough/>
      </p:transition>
    </mc:Choice>
    <mc:Fallback xmlns="">
      <p:transition spd="slow" advTm="670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319938" y="2755884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AutoShape 8"/>
          <p:cNvSpPr/>
          <p:nvPr/>
        </p:nvSpPr>
        <p:spPr>
          <a:xfrm>
            <a:off x="2863874" y="7027795"/>
            <a:ext cx="3977118" cy="0"/>
          </a:xfrm>
          <a:prstGeom prst="line">
            <a:avLst/>
          </a:prstGeom>
          <a:ln w="1238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grpSp>
        <p:nvGrpSpPr>
          <p:cNvPr id="9" name="Group 9"/>
          <p:cNvGrpSpPr/>
          <p:nvPr/>
        </p:nvGrpSpPr>
        <p:grpSpPr>
          <a:xfrm>
            <a:off x="3757046" y="5014669"/>
            <a:ext cx="1982697" cy="1955976"/>
            <a:chOff x="0" y="0"/>
            <a:chExt cx="522192" cy="51515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22192" cy="515154"/>
            </a:xfrm>
            <a:custGeom>
              <a:avLst/>
              <a:gdLst/>
              <a:ahLst/>
              <a:cxnLst/>
              <a:rect l="l" t="t" r="r" b="b"/>
              <a:pathLst>
                <a:path w="522192" h="515154">
                  <a:moveTo>
                    <a:pt x="199142" y="0"/>
                  </a:moveTo>
                  <a:lnTo>
                    <a:pt x="323050" y="0"/>
                  </a:lnTo>
                  <a:cubicBezTo>
                    <a:pt x="375866" y="0"/>
                    <a:pt x="426518" y="20981"/>
                    <a:pt x="463865" y="58327"/>
                  </a:cubicBezTo>
                  <a:cubicBezTo>
                    <a:pt x="501211" y="95674"/>
                    <a:pt x="522192" y="146326"/>
                    <a:pt x="522192" y="199142"/>
                  </a:cubicBezTo>
                  <a:lnTo>
                    <a:pt x="522192" y="316012"/>
                  </a:lnTo>
                  <a:cubicBezTo>
                    <a:pt x="522192" y="368828"/>
                    <a:pt x="501211" y="419481"/>
                    <a:pt x="463865" y="456827"/>
                  </a:cubicBezTo>
                  <a:cubicBezTo>
                    <a:pt x="426518" y="494173"/>
                    <a:pt x="375866" y="515154"/>
                    <a:pt x="323050" y="515154"/>
                  </a:cubicBezTo>
                  <a:lnTo>
                    <a:pt x="199142" y="515154"/>
                  </a:lnTo>
                  <a:cubicBezTo>
                    <a:pt x="146326" y="515154"/>
                    <a:pt x="95674" y="494173"/>
                    <a:pt x="58327" y="456827"/>
                  </a:cubicBezTo>
                  <a:cubicBezTo>
                    <a:pt x="20981" y="419481"/>
                    <a:pt x="0" y="368828"/>
                    <a:pt x="0" y="316012"/>
                  </a:cubicBezTo>
                  <a:lnTo>
                    <a:pt x="0" y="199142"/>
                  </a:lnTo>
                  <a:cubicBezTo>
                    <a:pt x="0" y="146326"/>
                    <a:pt x="20981" y="95674"/>
                    <a:pt x="58327" y="58327"/>
                  </a:cubicBezTo>
                  <a:cubicBezTo>
                    <a:pt x="95674" y="20981"/>
                    <a:pt x="146326" y="0"/>
                    <a:pt x="199142" y="0"/>
                  </a:cubicBezTo>
                  <a:close/>
                </a:path>
              </a:pathLst>
            </a:custGeom>
            <a:solidFill>
              <a:srgbClr val="F09CA5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522192" cy="553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985623" y="5052769"/>
            <a:ext cx="1982697" cy="1955976"/>
            <a:chOff x="0" y="0"/>
            <a:chExt cx="522192" cy="51515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22192" cy="515154"/>
            </a:xfrm>
            <a:custGeom>
              <a:avLst/>
              <a:gdLst/>
              <a:ahLst/>
              <a:cxnLst/>
              <a:rect l="l" t="t" r="r" b="b"/>
              <a:pathLst>
                <a:path w="522192" h="515154">
                  <a:moveTo>
                    <a:pt x="199142" y="0"/>
                  </a:moveTo>
                  <a:lnTo>
                    <a:pt x="323050" y="0"/>
                  </a:lnTo>
                  <a:cubicBezTo>
                    <a:pt x="375866" y="0"/>
                    <a:pt x="426518" y="20981"/>
                    <a:pt x="463865" y="58327"/>
                  </a:cubicBezTo>
                  <a:cubicBezTo>
                    <a:pt x="501211" y="95674"/>
                    <a:pt x="522192" y="146326"/>
                    <a:pt x="522192" y="199142"/>
                  </a:cubicBezTo>
                  <a:lnTo>
                    <a:pt x="522192" y="316012"/>
                  </a:lnTo>
                  <a:cubicBezTo>
                    <a:pt x="522192" y="368828"/>
                    <a:pt x="501211" y="419481"/>
                    <a:pt x="463865" y="456827"/>
                  </a:cubicBezTo>
                  <a:cubicBezTo>
                    <a:pt x="426518" y="494173"/>
                    <a:pt x="375866" y="515154"/>
                    <a:pt x="323050" y="515154"/>
                  </a:cubicBezTo>
                  <a:lnTo>
                    <a:pt x="199142" y="515154"/>
                  </a:lnTo>
                  <a:cubicBezTo>
                    <a:pt x="146326" y="515154"/>
                    <a:pt x="95674" y="494173"/>
                    <a:pt x="58327" y="456827"/>
                  </a:cubicBezTo>
                  <a:cubicBezTo>
                    <a:pt x="20981" y="419481"/>
                    <a:pt x="0" y="368828"/>
                    <a:pt x="0" y="316012"/>
                  </a:cubicBezTo>
                  <a:lnTo>
                    <a:pt x="0" y="199142"/>
                  </a:lnTo>
                  <a:cubicBezTo>
                    <a:pt x="0" y="146326"/>
                    <a:pt x="20981" y="95674"/>
                    <a:pt x="58327" y="58327"/>
                  </a:cubicBezTo>
                  <a:cubicBezTo>
                    <a:pt x="95674" y="20981"/>
                    <a:pt x="146326" y="0"/>
                    <a:pt x="199142" y="0"/>
                  </a:cubicBezTo>
                  <a:close/>
                </a:path>
              </a:pathLst>
            </a:custGeom>
            <a:solidFill>
              <a:srgbClr val="F09CA5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522192" cy="553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 flipH="1">
            <a:off x="9966573" y="4042198"/>
            <a:ext cx="0" cy="3977118"/>
          </a:xfrm>
          <a:prstGeom prst="line">
            <a:avLst/>
          </a:prstGeom>
          <a:ln w="1143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16" name="AutoShape 16"/>
          <p:cNvSpPr/>
          <p:nvPr/>
        </p:nvSpPr>
        <p:spPr>
          <a:xfrm>
            <a:off x="4748395" y="5866625"/>
            <a:ext cx="0" cy="2284241"/>
          </a:xfrm>
          <a:prstGeom prst="line">
            <a:avLst/>
          </a:prstGeom>
          <a:ln w="295275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tr-TR"/>
          </a:p>
        </p:txBody>
      </p:sp>
      <p:sp>
        <p:nvSpPr>
          <p:cNvPr id="17" name="TextBox 17"/>
          <p:cNvSpPr txBox="1"/>
          <p:nvPr/>
        </p:nvSpPr>
        <p:spPr>
          <a:xfrm>
            <a:off x="5739743" y="1079658"/>
            <a:ext cx="6808514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>
                <a:solidFill>
                  <a:srgbClr val="F7B52F"/>
                </a:solidFill>
                <a:latin typeface="Blueberry"/>
                <a:ea typeface="Blueberry"/>
                <a:cs typeface="Blueberry"/>
                <a:sym typeface="Blueberry"/>
              </a:rPr>
              <a:t>BASINÇ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56714" y="989642"/>
            <a:ext cx="6859664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>
                <a:solidFill>
                  <a:srgbClr val="FFFFFF"/>
                </a:solidFill>
                <a:latin typeface="Blueberry"/>
                <a:ea typeface="Blueberry"/>
                <a:cs typeface="Blueberry"/>
                <a:sym typeface="Blueberry"/>
              </a:rPr>
              <a:t>BASINÇ</a:t>
            </a:r>
          </a:p>
        </p:txBody>
      </p:sp>
      <p:sp>
        <p:nvSpPr>
          <p:cNvPr id="19" name="AutoShape 19"/>
          <p:cNvSpPr/>
          <p:nvPr/>
        </p:nvSpPr>
        <p:spPr>
          <a:xfrm>
            <a:off x="10976972" y="5735075"/>
            <a:ext cx="0" cy="2284241"/>
          </a:xfrm>
          <a:prstGeom prst="line">
            <a:avLst/>
          </a:prstGeom>
          <a:ln w="295275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tr-TR"/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56772C94-5E58-0E7A-ACD4-72B101AA5F3B}"/>
              </a:ext>
            </a:extLst>
          </p:cNvPr>
          <p:cNvSpPr/>
          <p:nvPr/>
        </p:nvSpPr>
        <p:spPr>
          <a:xfrm>
            <a:off x="0" y="8846239"/>
            <a:ext cx="1440761" cy="1440761"/>
          </a:xfrm>
          <a:custGeom>
            <a:avLst/>
            <a:gdLst/>
            <a:ahLst/>
            <a:cxnLst/>
            <a:rect l="l" t="t" r="r" b="b"/>
            <a:pathLst>
              <a:path w="1440761" h="1440761">
                <a:moveTo>
                  <a:pt x="0" y="0"/>
                </a:moveTo>
                <a:lnTo>
                  <a:pt x="1440761" y="0"/>
                </a:lnTo>
                <a:lnTo>
                  <a:pt x="1440761" y="1440761"/>
                </a:lnTo>
                <a:lnTo>
                  <a:pt x="0" y="14407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E97A8B2B-B2F4-EFAD-56B2-5EA8ACD5EF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0261" y="9492013"/>
            <a:ext cx="6220693" cy="543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2307">
        <p14:flythrough/>
      </p:transition>
    </mc:Choice>
    <mc:Fallback xmlns="">
      <p:transition spd="slow" advTm="523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319938" y="2755884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AutoShape 8"/>
          <p:cNvSpPr/>
          <p:nvPr/>
        </p:nvSpPr>
        <p:spPr>
          <a:xfrm>
            <a:off x="2863874" y="7027795"/>
            <a:ext cx="3977118" cy="0"/>
          </a:xfrm>
          <a:prstGeom prst="line">
            <a:avLst/>
          </a:prstGeom>
          <a:ln w="1238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grpSp>
        <p:nvGrpSpPr>
          <p:cNvPr id="9" name="Group 9"/>
          <p:cNvGrpSpPr/>
          <p:nvPr/>
        </p:nvGrpSpPr>
        <p:grpSpPr>
          <a:xfrm>
            <a:off x="3757046" y="5014669"/>
            <a:ext cx="1982697" cy="1955976"/>
            <a:chOff x="0" y="0"/>
            <a:chExt cx="522192" cy="51515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22192" cy="515154"/>
            </a:xfrm>
            <a:custGeom>
              <a:avLst/>
              <a:gdLst/>
              <a:ahLst/>
              <a:cxnLst/>
              <a:rect l="l" t="t" r="r" b="b"/>
              <a:pathLst>
                <a:path w="522192" h="515154">
                  <a:moveTo>
                    <a:pt x="199142" y="0"/>
                  </a:moveTo>
                  <a:lnTo>
                    <a:pt x="323050" y="0"/>
                  </a:lnTo>
                  <a:cubicBezTo>
                    <a:pt x="375866" y="0"/>
                    <a:pt x="426518" y="20981"/>
                    <a:pt x="463865" y="58327"/>
                  </a:cubicBezTo>
                  <a:cubicBezTo>
                    <a:pt x="501211" y="95674"/>
                    <a:pt x="522192" y="146326"/>
                    <a:pt x="522192" y="199142"/>
                  </a:cubicBezTo>
                  <a:lnTo>
                    <a:pt x="522192" y="316012"/>
                  </a:lnTo>
                  <a:cubicBezTo>
                    <a:pt x="522192" y="368828"/>
                    <a:pt x="501211" y="419481"/>
                    <a:pt x="463865" y="456827"/>
                  </a:cubicBezTo>
                  <a:cubicBezTo>
                    <a:pt x="426518" y="494173"/>
                    <a:pt x="375866" y="515154"/>
                    <a:pt x="323050" y="515154"/>
                  </a:cubicBezTo>
                  <a:lnTo>
                    <a:pt x="199142" y="515154"/>
                  </a:lnTo>
                  <a:cubicBezTo>
                    <a:pt x="146326" y="515154"/>
                    <a:pt x="95674" y="494173"/>
                    <a:pt x="58327" y="456827"/>
                  </a:cubicBezTo>
                  <a:cubicBezTo>
                    <a:pt x="20981" y="419481"/>
                    <a:pt x="0" y="368828"/>
                    <a:pt x="0" y="316012"/>
                  </a:cubicBezTo>
                  <a:lnTo>
                    <a:pt x="0" y="199142"/>
                  </a:lnTo>
                  <a:cubicBezTo>
                    <a:pt x="0" y="146326"/>
                    <a:pt x="20981" y="95674"/>
                    <a:pt x="58327" y="58327"/>
                  </a:cubicBezTo>
                  <a:cubicBezTo>
                    <a:pt x="95674" y="20981"/>
                    <a:pt x="146326" y="0"/>
                    <a:pt x="199142" y="0"/>
                  </a:cubicBezTo>
                  <a:close/>
                </a:path>
              </a:pathLst>
            </a:custGeom>
            <a:solidFill>
              <a:srgbClr val="F09CA5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42875"/>
              <a:ext cx="522192" cy="658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859"/>
                </a:lnSpc>
              </a:pPr>
              <a:r>
                <a:rPr lang="en-US" sz="4899">
                  <a:solidFill>
                    <a:srgbClr val="000000"/>
                  </a:solidFill>
                  <a:latin typeface="Jingleberry"/>
                  <a:ea typeface="Jingleberry"/>
                  <a:cs typeface="Jingleberry"/>
                  <a:sym typeface="Jingleberry"/>
                </a:rPr>
                <a:t>50N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739743" y="1079658"/>
            <a:ext cx="6808514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>
                <a:solidFill>
                  <a:srgbClr val="F7B52F"/>
                </a:solidFill>
                <a:latin typeface="Blueberry"/>
                <a:ea typeface="Blueberry"/>
                <a:cs typeface="Blueberry"/>
                <a:sym typeface="Blueberry"/>
              </a:rPr>
              <a:t>BASINÇ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756714" y="1025541"/>
            <a:ext cx="6859664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>
                <a:solidFill>
                  <a:srgbClr val="FFFFFF"/>
                </a:solidFill>
                <a:latin typeface="Blueberry"/>
                <a:ea typeface="Blueberry"/>
                <a:cs typeface="Blueberry"/>
                <a:sym typeface="Blueberry"/>
              </a:rPr>
              <a:t>BASINÇ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114784" y="6879419"/>
            <a:ext cx="1267222" cy="94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5 m2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064061" y="3655406"/>
            <a:ext cx="4929485" cy="1868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basınç</a:t>
            </a:r>
            <a:r>
              <a:rPr lang="en-US" sz="51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:      </a:t>
            </a:r>
            <a:r>
              <a:rPr lang="en-US" sz="5199" dirty="0" err="1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ağırlık</a:t>
            </a:r>
            <a:r>
              <a:rPr lang="en-US" sz="51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     </a:t>
            </a:r>
          </a:p>
          <a:p>
            <a:pPr algn="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yüzey</a:t>
            </a:r>
            <a:r>
              <a:rPr lang="en-US" sz="51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alanı</a:t>
            </a:r>
            <a:endParaRPr lang="en-US" sz="5199" dirty="0">
              <a:solidFill>
                <a:srgbClr val="000000"/>
              </a:solidFill>
              <a:latin typeface="Jingleberry"/>
              <a:ea typeface="Jingleberry"/>
              <a:cs typeface="Jingleberry"/>
              <a:sym typeface="Jingleberry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950581" y="6021534"/>
            <a:ext cx="2811066" cy="1868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basınç</a:t>
            </a:r>
            <a:r>
              <a:rPr lang="en-US" sz="51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: 50N</a:t>
            </a:r>
          </a:p>
          <a:p>
            <a:pPr algn="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5 m2</a:t>
            </a:r>
          </a:p>
        </p:txBody>
      </p:sp>
      <p:sp>
        <p:nvSpPr>
          <p:cNvPr id="17" name="AutoShape 17"/>
          <p:cNvSpPr/>
          <p:nvPr/>
        </p:nvSpPr>
        <p:spPr>
          <a:xfrm>
            <a:off x="9714200" y="4727604"/>
            <a:ext cx="3977118" cy="0"/>
          </a:xfrm>
          <a:prstGeom prst="line">
            <a:avLst/>
          </a:prstGeom>
          <a:ln w="571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18" name="AutoShape 18"/>
          <p:cNvSpPr/>
          <p:nvPr/>
        </p:nvSpPr>
        <p:spPr>
          <a:xfrm>
            <a:off x="9356114" y="7031819"/>
            <a:ext cx="1405533" cy="0"/>
          </a:xfrm>
          <a:prstGeom prst="line">
            <a:avLst/>
          </a:prstGeom>
          <a:ln w="571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19" name="TextBox 19"/>
          <p:cNvSpPr txBox="1"/>
          <p:nvPr/>
        </p:nvSpPr>
        <p:spPr>
          <a:xfrm>
            <a:off x="11120284" y="6359100"/>
            <a:ext cx="4491236" cy="8844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= 10 N/m2 =10 Pa</a:t>
            </a:r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0E48470E-67CB-6911-AA47-C4AF76CBDFC4}"/>
              </a:ext>
            </a:extLst>
          </p:cNvPr>
          <p:cNvSpPr/>
          <p:nvPr/>
        </p:nvSpPr>
        <p:spPr>
          <a:xfrm>
            <a:off x="0" y="8846239"/>
            <a:ext cx="1440761" cy="1440761"/>
          </a:xfrm>
          <a:custGeom>
            <a:avLst/>
            <a:gdLst/>
            <a:ahLst/>
            <a:cxnLst/>
            <a:rect l="l" t="t" r="r" b="b"/>
            <a:pathLst>
              <a:path w="1440761" h="1440761">
                <a:moveTo>
                  <a:pt x="0" y="0"/>
                </a:moveTo>
                <a:lnTo>
                  <a:pt x="1440761" y="0"/>
                </a:lnTo>
                <a:lnTo>
                  <a:pt x="1440761" y="1440761"/>
                </a:lnTo>
                <a:lnTo>
                  <a:pt x="0" y="14407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6F751F93-F4DF-23C6-5F86-052E5B1AEA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0261" y="9492013"/>
            <a:ext cx="6220693" cy="543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2007">
        <p14:flythrough/>
      </p:transition>
    </mc:Choice>
    <mc:Fallback xmlns="">
      <p:transition spd="slow" advTm="320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998209" y="2285076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8" name="Group 8"/>
          <p:cNvGrpSpPr/>
          <p:nvPr/>
        </p:nvGrpSpPr>
        <p:grpSpPr>
          <a:xfrm>
            <a:off x="3175677" y="4341641"/>
            <a:ext cx="3478821" cy="347882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09CA5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000000"/>
                  </a:solidFill>
                  <a:latin typeface="Jingleberry"/>
                  <a:ea typeface="Jingleberry"/>
                  <a:cs typeface="Jingleberry"/>
                  <a:sym typeface="Jingleberry"/>
                </a:rPr>
                <a:t>CİSMİN AĞIRLIĞINA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230350" y="4178496"/>
            <a:ext cx="3794912" cy="3478821"/>
            <a:chOff x="0" y="0"/>
            <a:chExt cx="886652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6652" cy="812800"/>
            </a:xfrm>
            <a:custGeom>
              <a:avLst/>
              <a:gdLst/>
              <a:ahLst/>
              <a:cxnLst/>
              <a:rect l="l" t="t" r="r" b="b"/>
              <a:pathLst>
                <a:path w="886652" h="812800">
                  <a:moveTo>
                    <a:pt x="443326" y="0"/>
                  </a:moveTo>
                  <a:cubicBezTo>
                    <a:pt x="198484" y="0"/>
                    <a:pt x="0" y="181951"/>
                    <a:pt x="0" y="406400"/>
                  </a:cubicBezTo>
                  <a:cubicBezTo>
                    <a:pt x="0" y="630849"/>
                    <a:pt x="198484" y="812800"/>
                    <a:pt x="443326" y="812800"/>
                  </a:cubicBezTo>
                  <a:cubicBezTo>
                    <a:pt x="688168" y="812800"/>
                    <a:pt x="886652" y="630849"/>
                    <a:pt x="886652" y="406400"/>
                  </a:cubicBezTo>
                  <a:cubicBezTo>
                    <a:pt x="886652" y="181951"/>
                    <a:pt x="688168" y="0"/>
                    <a:pt x="443326" y="0"/>
                  </a:cubicBezTo>
                  <a:close/>
                </a:path>
              </a:pathLst>
            </a:custGeom>
            <a:solidFill>
              <a:srgbClr val="F09CA5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83124" y="-47625"/>
              <a:ext cx="720405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000000"/>
                  </a:solidFill>
                  <a:latin typeface="Jingleberry"/>
                  <a:ea typeface="Jingleberry"/>
                  <a:cs typeface="Jingleberry"/>
                  <a:sym typeface="Jingleberry"/>
                </a:rPr>
                <a:t>CİSMİN YERE DEĞEN YÜZEY ALANINA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6377495" y="4178496"/>
            <a:ext cx="2196330" cy="3178899"/>
          </a:xfrm>
          <a:custGeom>
            <a:avLst/>
            <a:gdLst/>
            <a:ahLst/>
            <a:cxnLst/>
            <a:rect l="l" t="t" r="r" b="b"/>
            <a:pathLst>
              <a:path w="2196330" h="3178899">
                <a:moveTo>
                  <a:pt x="0" y="0"/>
                </a:moveTo>
                <a:lnTo>
                  <a:pt x="2196330" y="0"/>
                </a:lnTo>
                <a:lnTo>
                  <a:pt x="2196330" y="3178899"/>
                </a:lnTo>
                <a:lnTo>
                  <a:pt x="0" y="31788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TextBox 15"/>
          <p:cNvSpPr txBox="1"/>
          <p:nvPr/>
        </p:nvSpPr>
        <p:spPr>
          <a:xfrm>
            <a:off x="2418213" y="-17401"/>
            <a:ext cx="13077650" cy="3729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>
                <a:solidFill>
                  <a:srgbClr val="F7B52F"/>
                </a:solidFill>
                <a:latin typeface="Blueberry"/>
                <a:ea typeface="Blueberry"/>
                <a:cs typeface="Blueberry"/>
                <a:sym typeface="Blueberry"/>
              </a:rPr>
              <a:t>KATI BASINCI NELERE BAGLIDIR?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18213" y="-62174"/>
            <a:ext cx="12997600" cy="3729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>
                <a:solidFill>
                  <a:srgbClr val="FFFFFF"/>
                </a:solidFill>
                <a:latin typeface="Blueberry"/>
                <a:ea typeface="Blueberry"/>
                <a:cs typeface="Blueberry"/>
                <a:sym typeface="Blueberry"/>
              </a:rPr>
              <a:t>KATI BASINCI NELERE BAGLIDIR?</a:t>
            </a:r>
          </a:p>
        </p:txBody>
      </p:sp>
      <p:sp>
        <p:nvSpPr>
          <p:cNvPr id="17" name="Freeform 17"/>
          <p:cNvSpPr/>
          <p:nvPr/>
        </p:nvSpPr>
        <p:spPr>
          <a:xfrm>
            <a:off x="14748259" y="3970743"/>
            <a:ext cx="2209545" cy="3198026"/>
          </a:xfrm>
          <a:custGeom>
            <a:avLst/>
            <a:gdLst/>
            <a:ahLst/>
            <a:cxnLst/>
            <a:rect l="l" t="t" r="r" b="b"/>
            <a:pathLst>
              <a:path w="2209545" h="3198026">
                <a:moveTo>
                  <a:pt x="0" y="0"/>
                </a:moveTo>
                <a:lnTo>
                  <a:pt x="2209545" y="0"/>
                </a:lnTo>
                <a:lnTo>
                  <a:pt x="2209545" y="3198026"/>
                </a:lnTo>
                <a:lnTo>
                  <a:pt x="0" y="31980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4F0DB735-A39D-277E-2C81-6257EBAD4DE5}"/>
              </a:ext>
            </a:extLst>
          </p:cNvPr>
          <p:cNvSpPr/>
          <p:nvPr/>
        </p:nvSpPr>
        <p:spPr>
          <a:xfrm>
            <a:off x="0" y="8846239"/>
            <a:ext cx="1440761" cy="1440761"/>
          </a:xfrm>
          <a:custGeom>
            <a:avLst/>
            <a:gdLst/>
            <a:ahLst/>
            <a:cxnLst/>
            <a:rect l="l" t="t" r="r" b="b"/>
            <a:pathLst>
              <a:path w="1440761" h="1440761">
                <a:moveTo>
                  <a:pt x="0" y="0"/>
                </a:moveTo>
                <a:lnTo>
                  <a:pt x="1440761" y="0"/>
                </a:lnTo>
                <a:lnTo>
                  <a:pt x="1440761" y="1440761"/>
                </a:lnTo>
                <a:lnTo>
                  <a:pt x="0" y="14407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C0855721-B0F9-2225-B559-5E9C827FB2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0261" y="9492013"/>
            <a:ext cx="6220693" cy="543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623">
        <p14:flythrough/>
      </p:transition>
    </mc:Choice>
    <mc:Fallback xmlns="">
      <p:transition spd="slow" advTm="226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998209" y="2285076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8" name="Group 8"/>
          <p:cNvGrpSpPr/>
          <p:nvPr/>
        </p:nvGrpSpPr>
        <p:grpSpPr>
          <a:xfrm>
            <a:off x="3202018" y="4951186"/>
            <a:ext cx="2201243" cy="2227091"/>
            <a:chOff x="0" y="0"/>
            <a:chExt cx="579751" cy="58655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79751" cy="586559"/>
            </a:xfrm>
            <a:custGeom>
              <a:avLst/>
              <a:gdLst/>
              <a:ahLst/>
              <a:cxnLst/>
              <a:rect l="l" t="t" r="r" b="b"/>
              <a:pathLst>
                <a:path w="579751" h="586559">
                  <a:moveTo>
                    <a:pt x="179370" y="0"/>
                  </a:moveTo>
                  <a:lnTo>
                    <a:pt x="400381" y="0"/>
                  </a:lnTo>
                  <a:cubicBezTo>
                    <a:pt x="499444" y="0"/>
                    <a:pt x="579751" y="80307"/>
                    <a:pt x="579751" y="179370"/>
                  </a:cubicBezTo>
                  <a:lnTo>
                    <a:pt x="579751" y="407189"/>
                  </a:lnTo>
                  <a:cubicBezTo>
                    <a:pt x="579751" y="506252"/>
                    <a:pt x="499444" y="586559"/>
                    <a:pt x="400381" y="586559"/>
                  </a:cubicBezTo>
                  <a:lnTo>
                    <a:pt x="179370" y="586559"/>
                  </a:lnTo>
                  <a:cubicBezTo>
                    <a:pt x="80307" y="586559"/>
                    <a:pt x="0" y="506252"/>
                    <a:pt x="0" y="407189"/>
                  </a:cubicBezTo>
                  <a:lnTo>
                    <a:pt x="0" y="179370"/>
                  </a:lnTo>
                  <a:cubicBezTo>
                    <a:pt x="0" y="80307"/>
                    <a:pt x="80307" y="0"/>
                    <a:pt x="179370" y="0"/>
                  </a:cubicBezTo>
                  <a:close/>
                </a:path>
              </a:pathLst>
            </a:custGeom>
            <a:solidFill>
              <a:srgbClr val="F09CA5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579751" cy="6151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Blueberry"/>
                  <a:ea typeface="Blueberry"/>
                  <a:cs typeface="Blueberry"/>
                  <a:sym typeface="Blueberry"/>
                </a:rPr>
                <a:t>G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856417" y="5143500"/>
            <a:ext cx="2201243" cy="2227091"/>
            <a:chOff x="0" y="0"/>
            <a:chExt cx="579751" cy="5865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79751" cy="586559"/>
            </a:xfrm>
            <a:custGeom>
              <a:avLst/>
              <a:gdLst/>
              <a:ahLst/>
              <a:cxnLst/>
              <a:rect l="l" t="t" r="r" b="b"/>
              <a:pathLst>
                <a:path w="579751" h="586559">
                  <a:moveTo>
                    <a:pt x="179370" y="0"/>
                  </a:moveTo>
                  <a:lnTo>
                    <a:pt x="400381" y="0"/>
                  </a:lnTo>
                  <a:cubicBezTo>
                    <a:pt x="499444" y="0"/>
                    <a:pt x="579751" y="80307"/>
                    <a:pt x="579751" y="179370"/>
                  </a:cubicBezTo>
                  <a:lnTo>
                    <a:pt x="579751" y="407189"/>
                  </a:lnTo>
                  <a:cubicBezTo>
                    <a:pt x="579751" y="506252"/>
                    <a:pt x="499444" y="586559"/>
                    <a:pt x="400381" y="586559"/>
                  </a:cubicBezTo>
                  <a:lnTo>
                    <a:pt x="179370" y="586559"/>
                  </a:lnTo>
                  <a:cubicBezTo>
                    <a:pt x="80307" y="586559"/>
                    <a:pt x="0" y="506252"/>
                    <a:pt x="0" y="407189"/>
                  </a:cubicBezTo>
                  <a:lnTo>
                    <a:pt x="0" y="179370"/>
                  </a:lnTo>
                  <a:cubicBezTo>
                    <a:pt x="0" y="80307"/>
                    <a:pt x="80307" y="0"/>
                    <a:pt x="179370" y="0"/>
                  </a:cubicBezTo>
                  <a:close/>
                </a:path>
              </a:pathLst>
            </a:custGeom>
            <a:solidFill>
              <a:srgbClr val="F09CA5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579751" cy="6151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Blueberry"/>
                  <a:ea typeface="Blueberry"/>
                  <a:cs typeface="Blueberry"/>
                  <a:sym typeface="Blueberry"/>
                </a:rPr>
                <a:t>G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856417" y="2973559"/>
            <a:ext cx="2201243" cy="2227091"/>
            <a:chOff x="0" y="0"/>
            <a:chExt cx="579751" cy="58655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79751" cy="586559"/>
            </a:xfrm>
            <a:custGeom>
              <a:avLst/>
              <a:gdLst/>
              <a:ahLst/>
              <a:cxnLst/>
              <a:rect l="l" t="t" r="r" b="b"/>
              <a:pathLst>
                <a:path w="579751" h="586559">
                  <a:moveTo>
                    <a:pt x="179370" y="0"/>
                  </a:moveTo>
                  <a:lnTo>
                    <a:pt x="400381" y="0"/>
                  </a:lnTo>
                  <a:cubicBezTo>
                    <a:pt x="499444" y="0"/>
                    <a:pt x="579751" y="80307"/>
                    <a:pt x="579751" y="179370"/>
                  </a:cubicBezTo>
                  <a:lnTo>
                    <a:pt x="579751" y="407189"/>
                  </a:lnTo>
                  <a:cubicBezTo>
                    <a:pt x="579751" y="506252"/>
                    <a:pt x="499444" y="586559"/>
                    <a:pt x="400381" y="586559"/>
                  </a:cubicBezTo>
                  <a:lnTo>
                    <a:pt x="179370" y="586559"/>
                  </a:lnTo>
                  <a:cubicBezTo>
                    <a:pt x="80307" y="586559"/>
                    <a:pt x="0" y="506252"/>
                    <a:pt x="0" y="407189"/>
                  </a:cubicBezTo>
                  <a:lnTo>
                    <a:pt x="0" y="179370"/>
                  </a:lnTo>
                  <a:cubicBezTo>
                    <a:pt x="0" y="80307"/>
                    <a:pt x="80307" y="0"/>
                    <a:pt x="179370" y="0"/>
                  </a:cubicBezTo>
                  <a:close/>
                </a:path>
              </a:pathLst>
            </a:custGeom>
            <a:solidFill>
              <a:srgbClr val="F09CA5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579751" cy="6151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Blueberry"/>
                  <a:ea typeface="Blueberry"/>
                  <a:cs typeface="Blueberry"/>
                  <a:sym typeface="Blueberry"/>
                </a:rPr>
                <a:t>G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2930588" y="6928813"/>
            <a:ext cx="2744104" cy="498928"/>
          </a:xfrm>
          <a:custGeom>
            <a:avLst/>
            <a:gdLst/>
            <a:ahLst/>
            <a:cxnLst/>
            <a:rect l="l" t="t" r="r" b="b"/>
            <a:pathLst>
              <a:path w="2744104" h="498928">
                <a:moveTo>
                  <a:pt x="0" y="0"/>
                </a:moveTo>
                <a:lnTo>
                  <a:pt x="2744103" y="0"/>
                </a:lnTo>
                <a:lnTo>
                  <a:pt x="2744103" y="498928"/>
                </a:lnTo>
                <a:lnTo>
                  <a:pt x="0" y="4989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" name="TextBox 18"/>
          <p:cNvSpPr txBox="1"/>
          <p:nvPr/>
        </p:nvSpPr>
        <p:spPr>
          <a:xfrm>
            <a:off x="2418213" y="-17401"/>
            <a:ext cx="13077650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>
                <a:solidFill>
                  <a:srgbClr val="F7B52F"/>
                </a:solidFill>
                <a:latin typeface="Blueberry"/>
                <a:ea typeface="Blueberry"/>
                <a:cs typeface="Blueberry"/>
                <a:sym typeface="Blueberry"/>
              </a:rPr>
              <a:t>CİSMİN AĞIRLIĞI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491439" y="11174"/>
            <a:ext cx="12997600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>
                <a:solidFill>
                  <a:srgbClr val="FFFFFF"/>
                </a:solidFill>
                <a:latin typeface="Blueberry"/>
                <a:ea typeface="Blueberry"/>
                <a:cs typeface="Blueberry"/>
                <a:sym typeface="Blueberry"/>
              </a:rPr>
              <a:t>CİSMİN AĞIRLIĞI</a:t>
            </a:r>
          </a:p>
        </p:txBody>
      </p:sp>
      <p:sp>
        <p:nvSpPr>
          <p:cNvPr id="20" name="Freeform 20"/>
          <p:cNvSpPr/>
          <p:nvPr/>
        </p:nvSpPr>
        <p:spPr>
          <a:xfrm>
            <a:off x="7584986" y="6928813"/>
            <a:ext cx="2744104" cy="498928"/>
          </a:xfrm>
          <a:custGeom>
            <a:avLst/>
            <a:gdLst/>
            <a:ahLst/>
            <a:cxnLst/>
            <a:rect l="l" t="t" r="r" b="b"/>
            <a:pathLst>
              <a:path w="2744104" h="498928">
                <a:moveTo>
                  <a:pt x="0" y="0"/>
                </a:moveTo>
                <a:lnTo>
                  <a:pt x="2744104" y="0"/>
                </a:lnTo>
                <a:lnTo>
                  <a:pt x="2744104" y="498928"/>
                </a:lnTo>
                <a:lnTo>
                  <a:pt x="0" y="4989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1" name="AutoShape 21"/>
          <p:cNvSpPr/>
          <p:nvPr/>
        </p:nvSpPr>
        <p:spPr>
          <a:xfrm flipV="1">
            <a:off x="5891766" y="6771618"/>
            <a:ext cx="12376" cy="65576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  <p:txBody>
          <a:bodyPr/>
          <a:lstStyle/>
          <a:p>
            <a:endParaRPr lang="tr-TR"/>
          </a:p>
        </p:txBody>
      </p:sp>
      <p:sp>
        <p:nvSpPr>
          <p:cNvPr id="22" name="AutoShape 22"/>
          <p:cNvSpPr/>
          <p:nvPr/>
        </p:nvSpPr>
        <p:spPr>
          <a:xfrm flipV="1">
            <a:off x="10732848" y="6771978"/>
            <a:ext cx="12376" cy="65576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  <p:txBody>
          <a:bodyPr/>
          <a:lstStyle/>
          <a:p>
            <a:endParaRPr lang="tr-TR"/>
          </a:p>
        </p:txBody>
      </p:sp>
      <p:sp>
        <p:nvSpPr>
          <p:cNvPr id="23" name="TextBox 23"/>
          <p:cNvSpPr txBox="1"/>
          <p:nvPr/>
        </p:nvSpPr>
        <p:spPr>
          <a:xfrm>
            <a:off x="6123214" y="6619218"/>
            <a:ext cx="498574" cy="94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h1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964296" y="6629955"/>
            <a:ext cx="986728" cy="8844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h2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119142" y="3579175"/>
            <a:ext cx="2201243" cy="8844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h2 &gt; h1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119141" y="4932638"/>
            <a:ext cx="2369897" cy="8844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P2 &gt; P1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110160" y="7668062"/>
            <a:ext cx="12067680" cy="94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cismin</a:t>
            </a:r>
            <a:r>
              <a:rPr lang="en-US" sz="51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ağırlığı</a:t>
            </a:r>
            <a:r>
              <a:rPr lang="en-US" sz="51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arttırça</a:t>
            </a:r>
            <a:r>
              <a:rPr lang="en-US" sz="51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yaptığı</a:t>
            </a:r>
            <a:r>
              <a:rPr lang="en-US" sz="51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katı</a:t>
            </a:r>
            <a:r>
              <a:rPr lang="en-US" sz="51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basıncı</a:t>
            </a:r>
            <a:r>
              <a:rPr lang="en-US" sz="51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artar</a:t>
            </a:r>
            <a:r>
              <a:rPr lang="en-US" sz="51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.</a:t>
            </a:r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017CB584-D93D-F293-A383-B50C6B2AE9F6}"/>
              </a:ext>
            </a:extLst>
          </p:cNvPr>
          <p:cNvSpPr/>
          <p:nvPr/>
        </p:nvSpPr>
        <p:spPr>
          <a:xfrm>
            <a:off x="0" y="8846239"/>
            <a:ext cx="1440761" cy="1440761"/>
          </a:xfrm>
          <a:custGeom>
            <a:avLst/>
            <a:gdLst/>
            <a:ahLst/>
            <a:cxnLst/>
            <a:rect l="l" t="t" r="r" b="b"/>
            <a:pathLst>
              <a:path w="1440761" h="1440761">
                <a:moveTo>
                  <a:pt x="0" y="0"/>
                </a:moveTo>
                <a:lnTo>
                  <a:pt x="1440761" y="0"/>
                </a:lnTo>
                <a:lnTo>
                  <a:pt x="1440761" y="1440761"/>
                </a:lnTo>
                <a:lnTo>
                  <a:pt x="0" y="14407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9" name="Resim 28">
            <a:extLst>
              <a:ext uri="{FF2B5EF4-FFF2-40B4-BE49-F238E27FC236}">
                <a16:creationId xmlns:a16="http://schemas.microsoft.com/office/drawing/2014/main" id="{7E004F5C-2C82-597F-8D18-8918CC7D21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0261" y="9492013"/>
            <a:ext cx="6220693" cy="543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6908">
        <p14:flythrough/>
      </p:transition>
    </mc:Choice>
    <mc:Fallback xmlns="">
      <p:transition spd="slow" advTm="669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438502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0"/>
                </a:lnTo>
                <a:lnTo>
                  <a:pt x="0" y="60478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998209" y="2285076"/>
            <a:ext cx="14291582" cy="5535386"/>
            <a:chOff x="0" y="0"/>
            <a:chExt cx="3764038" cy="145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038" cy="1457879"/>
            </a:xfrm>
            <a:custGeom>
              <a:avLst/>
              <a:gdLst/>
              <a:ahLst/>
              <a:cxnLst/>
              <a:rect l="l" t="t" r="r" b="b"/>
              <a:pathLst>
                <a:path w="3764038" h="1457879">
                  <a:moveTo>
                    <a:pt x="27627" y="0"/>
                  </a:moveTo>
                  <a:lnTo>
                    <a:pt x="3736411" y="0"/>
                  </a:lnTo>
                  <a:cubicBezTo>
                    <a:pt x="3743738" y="0"/>
                    <a:pt x="3750765" y="2911"/>
                    <a:pt x="3755946" y="8092"/>
                  </a:cubicBezTo>
                  <a:cubicBezTo>
                    <a:pt x="3761127" y="13273"/>
                    <a:pt x="3764038" y="20300"/>
                    <a:pt x="3764038" y="27627"/>
                  </a:cubicBezTo>
                  <a:lnTo>
                    <a:pt x="3764038" y="1430252"/>
                  </a:lnTo>
                  <a:cubicBezTo>
                    <a:pt x="3764038" y="1437579"/>
                    <a:pt x="3761127" y="1444606"/>
                    <a:pt x="3755946" y="1449787"/>
                  </a:cubicBezTo>
                  <a:cubicBezTo>
                    <a:pt x="3750765" y="1454969"/>
                    <a:pt x="3743738" y="1457879"/>
                    <a:pt x="3736411" y="1457879"/>
                  </a:cubicBezTo>
                  <a:lnTo>
                    <a:pt x="27627" y="1457879"/>
                  </a:lnTo>
                  <a:cubicBezTo>
                    <a:pt x="20300" y="1457879"/>
                    <a:pt x="13273" y="1454969"/>
                    <a:pt x="8092" y="1449787"/>
                  </a:cubicBezTo>
                  <a:cubicBezTo>
                    <a:pt x="2911" y="1444606"/>
                    <a:pt x="0" y="1437579"/>
                    <a:pt x="0" y="1430252"/>
                  </a:cubicBezTo>
                  <a:lnTo>
                    <a:pt x="0" y="27627"/>
                  </a:lnTo>
                  <a:cubicBezTo>
                    <a:pt x="0" y="20300"/>
                    <a:pt x="2911" y="13273"/>
                    <a:pt x="8092" y="8092"/>
                  </a:cubicBezTo>
                  <a:cubicBezTo>
                    <a:pt x="13273" y="2911"/>
                    <a:pt x="20300" y="0"/>
                    <a:pt x="27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038" cy="149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427741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42546" y="8291269"/>
            <a:ext cx="18288000" cy="6047810"/>
          </a:xfrm>
          <a:custGeom>
            <a:avLst/>
            <a:gdLst/>
            <a:ahLst/>
            <a:cxnLst/>
            <a:rect l="l" t="t" r="r" b="b"/>
            <a:pathLst>
              <a:path w="18288000" h="6047810">
                <a:moveTo>
                  <a:pt x="0" y="0"/>
                </a:moveTo>
                <a:lnTo>
                  <a:pt x="18288000" y="0"/>
                </a:lnTo>
                <a:lnTo>
                  <a:pt x="18288000" y="6047811"/>
                </a:lnTo>
                <a:lnTo>
                  <a:pt x="0" y="60478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AutoShape 8"/>
          <p:cNvSpPr/>
          <p:nvPr/>
        </p:nvSpPr>
        <p:spPr>
          <a:xfrm flipV="1">
            <a:off x="5891766" y="6771618"/>
            <a:ext cx="12376" cy="65576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  <p:txBody>
          <a:bodyPr/>
          <a:lstStyle/>
          <a:p>
            <a:endParaRPr lang="tr-TR"/>
          </a:p>
        </p:txBody>
      </p:sp>
      <p:sp>
        <p:nvSpPr>
          <p:cNvPr id="9" name="AutoShape 9"/>
          <p:cNvSpPr/>
          <p:nvPr/>
        </p:nvSpPr>
        <p:spPr>
          <a:xfrm flipV="1">
            <a:off x="10732848" y="6771978"/>
            <a:ext cx="12376" cy="65576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  <p:txBody>
          <a:bodyPr/>
          <a:lstStyle/>
          <a:p>
            <a:endParaRPr lang="tr-TR"/>
          </a:p>
        </p:txBody>
      </p:sp>
      <p:grpSp>
        <p:nvGrpSpPr>
          <p:cNvPr id="10" name="Group 10"/>
          <p:cNvGrpSpPr/>
          <p:nvPr/>
        </p:nvGrpSpPr>
        <p:grpSpPr>
          <a:xfrm>
            <a:off x="2385549" y="6165811"/>
            <a:ext cx="3363346" cy="1012466"/>
            <a:chOff x="0" y="0"/>
            <a:chExt cx="885820" cy="26665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85820" cy="266658"/>
            </a:xfrm>
            <a:custGeom>
              <a:avLst/>
              <a:gdLst/>
              <a:ahLst/>
              <a:cxnLst/>
              <a:rect l="l" t="t" r="r" b="b"/>
              <a:pathLst>
                <a:path w="885820" h="266658">
                  <a:moveTo>
                    <a:pt x="0" y="0"/>
                  </a:moveTo>
                  <a:lnTo>
                    <a:pt x="885820" y="0"/>
                  </a:lnTo>
                  <a:lnTo>
                    <a:pt x="885820" y="266658"/>
                  </a:lnTo>
                  <a:lnTo>
                    <a:pt x="0" y="266658"/>
                  </a:lnTo>
                  <a:close/>
                </a:path>
              </a:pathLst>
            </a:custGeom>
            <a:solidFill>
              <a:srgbClr val="F09CA5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885820" cy="323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Jingleberry"/>
                  <a:ea typeface="Jingleberry"/>
                  <a:cs typeface="Jingleberry"/>
                  <a:sym typeface="Jingleberry"/>
                </a:rPr>
                <a:t>G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2385549" y="6928813"/>
            <a:ext cx="3363346" cy="611517"/>
          </a:xfrm>
          <a:custGeom>
            <a:avLst/>
            <a:gdLst/>
            <a:ahLst/>
            <a:cxnLst/>
            <a:rect l="l" t="t" r="r" b="b"/>
            <a:pathLst>
              <a:path w="3363346" h="611517">
                <a:moveTo>
                  <a:pt x="0" y="0"/>
                </a:moveTo>
                <a:lnTo>
                  <a:pt x="3363346" y="0"/>
                </a:lnTo>
                <a:lnTo>
                  <a:pt x="3363346" y="611518"/>
                </a:lnTo>
                <a:lnTo>
                  <a:pt x="0" y="6115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TextBox 14"/>
          <p:cNvSpPr txBox="1"/>
          <p:nvPr/>
        </p:nvSpPr>
        <p:spPr>
          <a:xfrm>
            <a:off x="2418213" y="-17401"/>
            <a:ext cx="13077650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>
                <a:solidFill>
                  <a:srgbClr val="F7B52F"/>
                </a:solidFill>
                <a:latin typeface="Blueberry"/>
                <a:ea typeface="Blueberry"/>
                <a:cs typeface="Blueberry"/>
                <a:sym typeface="Blueberry"/>
              </a:rPr>
              <a:t>YÜZEY ALANI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98263" y="71118"/>
            <a:ext cx="12997600" cy="183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3"/>
              </a:lnSpc>
            </a:pPr>
            <a:r>
              <a:rPr lang="en-US" sz="10666" dirty="0">
                <a:solidFill>
                  <a:srgbClr val="FFFFFF"/>
                </a:solidFill>
                <a:latin typeface="Blueberry"/>
                <a:ea typeface="Blueberry"/>
                <a:cs typeface="Blueberry"/>
                <a:sym typeface="Blueberry"/>
              </a:rPr>
              <a:t>YÜZEY ALANI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123214" y="6619218"/>
            <a:ext cx="498574" cy="94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h1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964296" y="6629955"/>
            <a:ext cx="890558" cy="8844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h2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297337" y="7668062"/>
            <a:ext cx="11693327" cy="1868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cismin</a:t>
            </a:r>
            <a:r>
              <a:rPr lang="en-US" sz="51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 yere </a:t>
            </a:r>
            <a:r>
              <a:rPr lang="en-US" sz="5199" dirty="0" err="1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temas</a:t>
            </a:r>
            <a:r>
              <a:rPr lang="en-US" sz="51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eden</a:t>
            </a:r>
            <a:r>
              <a:rPr lang="en-US" sz="51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yüzey</a:t>
            </a:r>
            <a:r>
              <a:rPr lang="en-US" sz="51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alanı</a:t>
            </a:r>
            <a:r>
              <a:rPr lang="en-US" sz="51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azaldıkça</a:t>
            </a:r>
            <a:endParaRPr lang="en-US" sz="5199" dirty="0">
              <a:solidFill>
                <a:srgbClr val="000000"/>
              </a:solidFill>
              <a:latin typeface="Jingleberry"/>
              <a:ea typeface="Jingleberry"/>
              <a:cs typeface="Jingleberry"/>
              <a:sym typeface="Jingleberry"/>
            </a:endParaRP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yaptığı</a:t>
            </a:r>
            <a:r>
              <a:rPr lang="en-US" sz="51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katı</a:t>
            </a:r>
            <a:r>
              <a:rPr lang="en-US" sz="51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basıncı</a:t>
            </a:r>
            <a:r>
              <a:rPr lang="en-US" sz="51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artar</a:t>
            </a:r>
            <a:r>
              <a:rPr lang="en-US" sz="51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.</a:t>
            </a:r>
          </a:p>
        </p:txBody>
      </p:sp>
      <p:grpSp>
        <p:nvGrpSpPr>
          <p:cNvPr id="19" name="Group 19"/>
          <p:cNvGrpSpPr/>
          <p:nvPr/>
        </p:nvGrpSpPr>
        <p:grpSpPr>
          <a:xfrm rot="-5400000">
            <a:off x="7275365" y="5175940"/>
            <a:ext cx="3363346" cy="1012466"/>
            <a:chOff x="0" y="0"/>
            <a:chExt cx="885820" cy="26665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85820" cy="266658"/>
            </a:xfrm>
            <a:custGeom>
              <a:avLst/>
              <a:gdLst/>
              <a:ahLst/>
              <a:cxnLst/>
              <a:rect l="l" t="t" r="r" b="b"/>
              <a:pathLst>
                <a:path w="885820" h="266658">
                  <a:moveTo>
                    <a:pt x="0" y="0"/>
                  </a:moveTo>
                  <a:lnTo>
                    <a:pt x="885820" y="0"/>
                  </a:lnTo>
                  <a:lnTo>
                    <a:pt x="885820" y="266658"/>
                  </a:lnTo>
                  <a:lnTo>
                    <a:pt x="0" y="266658"/>
                  </a:lnTo>
                  <a:close/>
                </a:path>
              </a:pathLst>
            </a:custGeom>
            <a:solidFill>
              <a:srgbClr val="F09CA5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885820" cy="323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Jingleberry"/>
                  <a:ea typeface="Jingleberry"/>
                  <a:cs typeface="Jingleberry"/>
                  <a:sym typeface="Jingleberry"/>
                </a:rPr>
                <a:t>G</a:t>
              </a:r>
            </a:p>
          </p:txBody>
        </p:sp>
      </p:grpSp>
      <p:sp>
        <p:nvSpPr>
          <p:cNvPr id="22" name="Freeform 22"/>
          <p:cNvSpPr/>
          <p:nvPr/>
        </p:nvSpPr>
        <p:spPr>
          <a:xfrm>
            <a:off x="7328799" y="6835295"/>
            <a:ext cx="3256478" cy="592087"/>
          </a:xfrm>
          <a:custGeom>
            <a:avLst/>
            <a:gdLst/>
            <a:ahLst/>
            <a:cxnLst/>
            <a:rect l="l" t="t" r="r" b="b"/>
            <a:pathLst>
              <a:path w="3256478" h="592087">
                <a:moveTo>
                  <a:pt x="0" y="0"/>
                </a:moveTo>
                <a:lnTo>
                  <a:pt x="3256478" y="0"/>
                </a:lnTo>
                <a:lnTo>
                  <a:pt x="3256478" y="592087"/>
                </a:lnTo>
                <a:lnTo>
                  <a:pt x="0" y="5920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3" name="TextBox 23"/>
          <p:cNvSpPr txBox="1"/>
          <p:nvPr/>
        </p:nvSpPr>
        <p:spPr>
          <a:xfrm>
            <a:off x="13119142" y="3579175"/>
            <a:ext cx="2044658" cy="8844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h2 &gt; h1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119142" y="4932638"/>
            <a:ext cx="2044658" cy="8844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P2 &gt; P1</a:t>
            </a:r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2F127B0E-5EE4-AF79-4AFD-B5D4A0E7C16F}"/>
              </a:ext>
            </a:extLst>
          </p:cNvPr>
          <p:cNvSpPr/>
          <p:nvPr/>
        </p:nvSpPr>
        <p:spPr>
          <a:xfrm>
            <a:off x="0" y="8846239"/>
            <a:ext cx="1440761" cy="1440761"/>
          </a:xfrm>
          <a:custGeom>
            <a:avLst/>
            <a:gdLst/>
            <a:ahLst/>
            <a:cxnLst/>
            <a:rect l="l" t="t" r="r" b="b"/>
            <a:pathLst>
              <a:path w="1440761" h="1440761">
                <a:moveTo>
                  <a:pt x="0" y="0"/>
                </a:moveTo>
                <a:lnTo>
                  <a:pt x="1440761" y="0"/>
                </a:lnTo>
                <a:lnTo>
                  <a:pt x="1440761" y="1440761"/>
                </a:lnTo>
                <a:lnTo>
                  <a:pt x="0" y="14407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6" name="Resim 25">
            <a:extLst>
              <a:ext uri="{FF2B5EF4-FFF2-40B4-BE49-F238E27FC236}">
                <a16:creationId xmlns:a16="http://schemas.microsoft.com/office/drawing/2014/main" id="{54C90679-7DF8-1D5B-209E-76342B4C3D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0261" y="9492013"/>
            <a:ext cx="6220693" cy="543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7970">
        <p14:flythrough/>
      </p:transition>
    </mc:Choice>
    <mc:Fallback xmlns="">
      <p:transition spd="slow" advTm="979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6" grpId="0"/>
      <p:bldP spid="17" grpId="0"/>
      <p:bldP spid="18" grpId="0"/>
      <p:bldP spid="22" grpId="0" animBg="1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5|15.7|14.9|6.6|10.3|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1.7|1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2.1|6.2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2|3.9|2.6|8.4|1|9.8|10.1|1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.6|3.6|5.1|25|1.2|1.4|8|17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255</Words>
  <Application>Microsoft Office PowerPoint</Application>
  <PresentationFormat>Özel</PresentationFormat>
  <Paragraphs>95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2" baseType="lpstr">
      <vt:lpstr>Crusoe Text Bold</vt:lpstr>
      <vt:lpstr>Calibri</vt:lpstr>
      <vt:lpstr>Crusoe Text</vt:lpstr>
      <vt:lpstr>Arial</vt:lpstr>
      <vt:lpstr>Blueberry</vt:lpstr>
      <vt:lpstr>Arimo Bold</vt:lpstr>
      <vt:lpstr>Jingleberry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basınç</dc:title>
  <cp:lastModifiedBy>Nisa Nur Oran</cp:lastModifiedBy>
  <cp:revision>4</cp:revision>
  <dcterms:created xsi:type="dcterms:W3CDTF">2006-08-16T00:00:00Z</dcterms:created>
  <dcterms:modified xsi:type="dcterms:W3CDTF">2025-09-19T23:06:49Z</dcterms:modified>
  <dc:identifier>DAGSKZzqTSc</dc:identifier>
</cp:coreProperties>
</file>