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ink/inkAction1.xml" ContentType="application/vnd.ms-office.inkAction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KG Primary Penmanship" panose="020B0604020202020204" charset="0"/>
      <p:regular r:id="rId16"/>
    </p:embeddedFont>
    <p:embeddedFont>
      <p:font typeface="Samaritan" panose="020B0604020202020204" charset="-94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63.57616" units="1/cm"/>
          <inkml:channelProperty channel="Y" name="resolution" value="63.82979" units="1/cm"/>
          <inkml:channelProperty channel="T" name="resolution" value="1" units="1/dev"/>
        </inkml:channelProperties>
      </inkml:inkSource>
      <inkml:timestamp xml:id="ts0" timeString="2024-10-30T15:42:14.53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34929">
    <iact:property name="dataType"/>
    <iact:actionData xml:id="d0">
      <inkml:trace xmlns:inkml="http://www.w3.org/2003/InkML" xml:id="stk0" contextRef="#ctx0" brushRef="#br0">16267 7069 0,'0'33'58,"0"35"-57,-33 169 45,-1-136-45,0 34 29,-34 35-29,35-35 30,33 0-30,0 203 61,0-101-62,33-34 61,35-34-61,-34 34 45,-34-102-44,34 1 29,-1-1-29,-33 1 30,0-35-31,0 136 61,0 0-61,0 0 46,0-135-45,0-1 29,0 68-29,0 35 60,-33 32-60,33-32 61,-34-1-61,34 34 60,0-34-60,0 34 30,0-34 1,0-68-2,-34-33-29,34 67 59,-34-101-59,-33 33 33,-69-33-4,69-34-1,-69 0-28,-33-34 31,0 1-1,203 33 65,101-34-95,440-169 27,68-34 3,-542 102 0,-101 101 1,-101-67 0,33 67-31,-473-203 30,237 169-31,-643-270 60,710 203-59,271 67 108,67-33-109,271-102 33,-169 68-3,-203 101 2,0 0-1,-237 136 1,68-35-31,-203-33 27,338-34 5,68 101-3,338-67 2,372-34-1,-405 0-1,-339-67 6,0 33 9,0 0-45,-237-67 29,169 67-28,-101-34 30,304 1 47,204-136-45,-272 135-32,1-33 28,-68-1 2,-135-33 1,-35 67-32,-269 1 30,236 33-29,-169-102 29,338 136-29,0 0 30,136-33 16,709-238-14,-608 203-31,34-33 26,-203 0 4,-34 67-3,-305 34 2,-67 0 2,237 0-3,237-68 21,-69 0-50,136-101 28,-101 102-29,67-170 29,-101 169-28,-34-67 28,0 101-28,-169-135 29,-169 169 3,135 0-32,-68 0 38,238 0-38,33 34 36,33-34-36,136 135 33,-67-67-33,135 101 50,-34 304-50,-203 271 46,-136-338-46,103-203 29,-35 304-29,68-371-1,101 67 37,-67-136-36,135 68 29,-135-135-29,34 0 29,-68 34 2,-203 135-3,68 68 3,202-34 0,204 0 0,-170-135-32,136 101 29,-68 0 2,-135 0 4,-34-102-34,0 69 26,0-69-26,-34-67 47,0 0-48,-67-67 31,101-1-31,-34 34 26</inkml:trace>
    </iact:actionData>
  </iact:action>
  <iact:action type="add" startTime="47296">
    <iact:property name="dataType"/>
    <iact:actionData xml:id="d1">
      <inkml:trace xmlns:inkml="http://www.w3.org/2003/InkML" xml:id="stk1" contextRef="#ctx0" brushRef="#br0">10010 14102 0,'102'-33'85,"473"-136"-84,-338 67 30,-68 34-30,-68 1 45,-67 67-44,-34-34-2,-34 34 61,-67 68-60,-1-35-1,-540 204 45,236-102-44,271-67-1,-238 67 45,306-101-44,67 0 77,372-203-77,710-237 60,-135 271-60,-879 135 46,-170 67-15,-101 35-32,-67 33 45,-643 136-44,236-136 45,643-135-45,170-68 77,506-304-76,-337 237-2,743-169 59,-371 101-58,-644 169 43,-202 102-43,-744 439 46,338-203-46,-439 102 47,878-338-47,170-102 75,710-575-76,474 136 47,-846 371-46,-271 68 29,-101 1-29,-270 134 46,-102 102-46,-508 203 62,373-136-62,473-236 30,102-34-11,33-34-19,677-304 53,710 0-53,-879 135 46,-609 169-2,-473 339-43,202-170-1,-947 203 58,880-203-58,338-101 29,68-34 1,744-304-30,2637-170 45,-2130 373-45,-541-1 61,-845 102-62,-373 203 61,-338 68-59,-34-34 43,643-170-45,135-67 12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tags" Target="../tags/tag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Relationship Id="rId22" Type="http://schemas.openxmlformats.org/officeDocument/2006/relationships/image" Target="../media/image2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3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6.svg"/><Relationship Id="rId11" Type="http://schemas.openxmlformats.org/officeDocument/2006/relationships/image" Target="../media/image22.png"/><Relationship Id="rId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24.sv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3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6.svg"/><Relationship Id="rId11" Type="http://schemas.openxmlformats.org/officeDocument/2006/relationships/image" Target="../media/image22.png"/><Relationship Id="rId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24.sv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3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sv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gif"/><Relationship Id="rId2" Type="http://schemas.openxmlformats.org/officeDocument/2006/relationships/hyperlink" Target="https://www.instagram.com/mervehocail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hyperlink" Target="https://www.youtube.com/@mervehocaile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sv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22.png"/><Relationship Id="rId4" Type="http://schemas.openxmlformats.org/officeDocument/2006/relationships/image" Target="../media/image23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sv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6.svg"/><Relationship Id="rId11" Type="http://schemas.openxmlformats.org/officeDocument/2006/relationships/image" Target="../media/image33.png"/><Relationship Id="rId5" Type="http://schemas.openxmlformats.org/officeDocument/2006/relationships/image" Target="../media/image25.png"/><Relationship Id="rId10" Type="http://schemas.openxmlformats.org/officeDocument/2006/relationships/image" Target="../media/image28.svg"/><Relationship Id="rId4" Type="http://schemas.openxmlformats.org/officeDocument/2006/relationships/image" Target="../media/image24.sv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3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sv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6.svg"/><Relationship Id="rId11" Type="http://schemas.openxmlformats.org/officeDocument/2006/relationships/image" Target="../media/image21.png"/><Relationship Id="rId5" Type="http://schemas.openxmlformats.org/officeDocument/2006/relationships/image" Target="../media/image25.png"/><Relationship Id="rId10" Type="http://schemas.openxmlformats.org/officeDocument/2006/relationships/image" Target="../media/image380.png"/><Relationship Id="rId4" Type="http://schemas.openxmlformats.org/officeDocument/2006/relationships/image" Target="../media/image24.svg"/><Relationship Id="rId9" Type="http://schemas.microsoft.com/office/2011/relationships/inkAction" Target="../ink/inkAction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8490" y="909819"/>
            <a:ext cx="1585891" cy="1600440"/>
          </a:xfrm>
          <a:custGeom>
            <a:avLst/>
            <a:gdLst/>
            <a:ahLst/>
            <a:cxnLst/>
            <a:rect l="l" t="t" r="r" b="b"/>
            <a:pathLst>
              <a:path w="1585891" h="1600440">
                <a:moveTo>
                  <a:pt x="0" y="0"/>
                </a:moveTo>
                <a:lnTo>
                  <a:pt x="1585891" y="0"/>
                </a:lnTo>
                <a:lnTo>
                  <a:pt x="1585891" y="1600440"/>
                </a:lnTo>
                <a:lnTo>
                  <a:pt x="0" y="160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3" name="Group 3"/>
          <p:cNvGrpSpPr/>
          <p:nvPr/>
        </p:nvGrpSpPr>
        <p:grpSpPr>
          <a:xfrm>
            <a:off x="1844871" y="2326469"/>
            <a:ext cx="14598257" cy="5362250"/>
            <a:chOff x="0" y="0"/>
            <a:chExt cx="8969529" cy="3294698"/>
          </a:xfrm>
        </p:grpSpPr>
        <p:sp>
          <p:nvSpPr>
            <p:cNvPr id="4" name="Freeform 4"/>
            <p:cNvSpPr/>
            <p:nvPr/>
          </p:nvSpPr>
          <p:spPr>
            <a:xfrm>
              <a:off x="-19558" y="-6477"/>
              <a:ext cx="9008391" cy="3315018"/>
            </a:xfrm>
            <a:custGeom>
              <a:avLst/>
              <a:gdLst/>
              <a:ahLst/>
              <a:cxnLst/>
              <a:rect l="l" t="t" r="r" b="b"/>
              <a:pathLst>
                <a:path w="9008391" h="3315018">
                  <a:moveTo>
                    <a:pt x="8979689" y="1918823"/>
                  </a:moveTo>
                  <a:cubicBezTo>
                    <a:pt x="8965210" y="2107248"/>
                    <a:pt x="8937652" y="2220151"/>
                    <a:pt x="8893455" y="2324037"/>
                  </a:cubicBezTo>
                  <a:cubicBezTo>
                    <a:pt x="8860817" y="2400618"/>
                    <a:pt x="8815731" y="2471992"/>
                    <a:pt x="8770139" y="2541461"/>
                  </a:cubicBezTo>
                  <a:cubicBezTo>
                    <a:pt x="8670825" y="2692972"/>
                    <a:pt x="8562875" y="2854008"/>
                    <a:pt x="8417586" y="2965133"/>
                  </a:cubicBezTo>
                  <a:cubicBezTo>
                    <a:pt x="8234071" y="3105341"/>
                    <a:pt x="8004836" y="3172778"/>
                    <a:pt x="7779411" y="3206814"/>
                  </a:cubicBezTo>
                  <a:cubicBezTo>
                    <a:pt x="7518045" y="3246311"/>
                    <a:pt x="7253378" y="3243390"/>
                    <a:pt x="6989726" y="3249359"/>
                  </a:cubicBezTo>
                  <a:cubicBezTo>
                    <a:pt x="6719216" y="3255582"/>
                    <a:pt x="6449086" y="3271458"/>
                    <a:pt x="6178958" y="3286062"/>
                  </a:cubicBezTo>
                  <a:cubicBezTo>
                    <a:pt x="2582291" y="3315018"/>
                    <a:pt x="1825117" y="3305620"/>
                    <a:pt x="1292479" y="3235389"/>
                  </a:cubicBezTo>
                  <a:cubicBezTo>
                    <a:pt x="841502" y="3175953"/>
                    <a:pt x="587502" y="3065590"/>
                    <a:pt x="286639" y="2703767"/>
                  </a:cubicBezTo>
                  <a:cubicBezTo>
                    <a:pt x="151130" y="2540826"/>
                    <a:pt x="54610" y="2344357"/>
                    <a:pt x="28702" y="2132775"/>
                  </a:cubicBezTo>
                  <a:cubicBezTo>
                    <a:pt x="0" y="1632000"/>
                    <a:pt x="39751" y="1080262"/>
                    <a:pt x="154559" y="878713"/>
                  </a:cubicBezTo>
                  <a:cubicBezTo>
                    <a:pt x="272288" y="671830"/>
                    <a:pt x="363347" y="509524"/>
                    <a:pt x="561594" y="374015"/>
                  </a:cubicBezTo>
                  <a:cubicBezTo>
                    <a:pt x="763397" y="235966"/>
                    <a:pt x="1094105" y="214757"/>
                    <a:pt x="1329309" y="154559"/>
                  </a:cubicBezTo>
                  <a:cubicBezTo>
                    <a:pt x="1393698" y="138049"/>
                    <a:pt x="1458595" y="123444"/>
                    <a:pt x="1523746" y="110363"/>
                  </a:cubicBezTo>
                  <a:cubicBezTo>
                    <a:pt x="1588770" y="97409"/>
                    <a:pt x="1772793" y="54610"/>
                    <a:pt x="1838960" y="50165"/>
                  </a:cubicBezTo>
                  <a:cubicBezTo>
                    <a:pt x="2134743" y="30353"/>
                    <a:pt x="2061083" y="46609"/>
                    <a:pt x="2189734" y="32004"/>
                  </a:cubicBezTo>
                  <a:cubicBezTo>
                    <a:pt x="2456053" y="1524"/>
                    <a:pt x="2705735" y="14986"/>
                    <a:pt x="4565067" y="7620"/>
                  </a:cubicBezTo>
                  <a:cubicBezTo>
                    <a:pt x="6311292" y="0"/>
                    <a:pt x="6636793" y="39624"/>
                    <a:pt x="6912636" y="32004"/>
                  </a:cubicBezTo>
                  <a:cubicBezTo>
                    <a:pt x="7176289" y="24765"/>
                    <a:pt x="7521094" y="42672"/>
                    <a:pt x="7783730" y="72771"/>
                  </a:cubicBezTo>
                  <a:cubicBezTo>
                    <a:pt x="8218831" y="122428"/>
                    <a:pt x="8465846" y="161163"/>
                    <a:pt x="8716926" y="540258"/>
                  </a:cubicBezTo>
                  <a:cubicBezTo>
                    <a:pt x="8780933" y="638302"/>
                    <a:pt x="8838210" y="740664"/>
                    <a:pt x="8883931" y="848614"/>
                  </a:cubicBezTo>
                  <a:cubicBezTo>
                    <a:pt x="8970164" y="1052957"/>
                    <a:pt x="9008391" y="1273937"/>
                    <a:pt x="8979689" y="1918823"/>
                  </a:cubicBezTo>
                  <a:close/>
                </a:path>
              </a:pathLst>
            </a:custGeom>
            <a:solidFill>
              <a:srgbClr val="89A9DF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5" name="Freeform 5"/>
          <p:cNvSpPr/>
          <p:nvPr/>
        </p:nvSpPr>
        <p:spPr>
          <a:xfrm rot="2892000">
            <a:off x="2491984" y="1566766"/>
            <a:ext cx="1944111" cy="2021287"/>
          </a:xfrm>
          <a:custGeom>
            <a:avLst/>
            <a:gdLst/>
            <a:ahLst/>
            <a:cxnLst/>
            <a:rect l="l" t="t" r="r" b="b"/>
            <a:pathLst>
              <a:path w="1944111" h="2021287">
                <a:moveTo>
                  <a:pt x="0" y="0"/>
                </a:moveTo>
                <a:lnTo>
                  <a:pt x="1944111" y="0"/>
                </a:lnTo>
                <a:lnTo>
                  <a:pt x="1944111" y="2021288"/>
                </a:lnTo>
                <a:lnTo>
                  <a:pt x="0" y="20212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4639766">
            <a:off x="14167436" y="-591441"/>
            <a:ext cx="1346603" cy="1806419"/>
          </a:xfrm>
          <a:custGeom>
            <a:avLst/>
            <a:gdLst/>
            <a:ahLst/>
            <a:cxnLst/>
            <a:rect l="l" t="t" r="r" b="b"/>
            <a:pathLst>
              <a:path w="1346603" h="1806419">
                <a:moveTo>
                  <a:pt x="0" y="0"/>
                </a:moveTo>
                <a:lnTo>
                  <a:pt x="1346604" y="0"/>
                </a:lnTo>
                <a:lnTo>
                  <a:pt x="1346604" y="1806419"/>
                </a:lnTo>
                <a:lnTo>
                  <a:pt x="0" y="18064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-6205852">
            <a:off x="12558252" y="9117388"/>
            <a:ext cx="1205519" cy="1894387"/>
          </a:xfrm>
          <a:custGeom>
            <a:avLst/>
            <a:gdLst/>
            <a:ahLst/>
            <a:cxnLst/>
            <a:rect l="l" t="t" r="r" b="b"/>
            <a:pathLst>
              <a:path w="1205519" h="1894387">
                <a:moveTo>
                  <a:pt x="0" y="0"/>
                </a:moveTo>
                <a:lnTo>
                  <a:pt x="1205519" y="0"/>
                </a:lnTo>
                <a:lnTo>
                  <a:pt x="1205519" y="1894387"/>
                </a:lnTo>
                <a:lnTo>
                  <a:pt x="0" y="18943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6759041">
            <a:off x="145500" y="4916857"/>
            <a:ext cx="1017218" cy="1816461"/>
          </a:xfrm>
          <a:custGeom>
            <a:avLst/>
            <a:gdLst/>
            <a:ahLst/>
            <a:cxnLst/>
            <a:rect l="l" t="t" r="r" b="b"/>
            <a:pathLst>
              <a:path w="1017218" h="1816461">
                <a:moveTo>
                  <a:pt x="0" y="0"/>
                </a:moveTo>
                <a:lnTo>
                  <a:pt x="1017219" y="0"/>
                </a:lnTo>
                <a:lnTo>
                  <a:pt x="1017219" y="1816462"/>
                </a:lnTo>
                <a:lnTo>
                  <a:pt x="0" y="18164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-8525277">
            <a:off x="5283271" y="-379529"/>
            <a:ext cx="536367" cy="1544512"/>
          </a:xfrm>
          <a:custGeom>
            <a:avLst/>
            <a:gdLst/>
            <a:ahLst/>
            <a:cxnLst/>
            <a:rect l="l" t="t" r="r" b="b"/>
            <a:pathLst>
              <a:path w="536367" h="1544512">
                <a:moveTo>
                  <a:pt x="0" y="0"/>
                </a:moveTo>
                <a:lnTo>
                  <a:pt x="536367" y="0"/>
                </a:lnTo>
                <a:lnTo>
                  <a:pt x="536367" y="1544512"/>
                </a:lnTo>
                <a:lnTo>
                  <a:pt x="0" y="15445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6856119" y="3283500"/>
            <a:ext cx="1318919" cy="1384362"/>
          </a:xfrm>
          <a:custGeom>
            <a:avLst/>
            <a:gdLst/>
            <a:ahLst/>
            <a:cxnLst/>
            <a:rect l="l" t="t" r="r" b="b"/>
            <a:pathLst>
              <a:path w="1318919" h="1384362">
                <a:moveTo>
                  <a:pt x="0" y="0"/>
                </a:moveTo>
                <a:lnTo>
                  <a:pt x="1318919" y="0"/>
                </a:lnTo>
                <a:lnTo>
                  <a:pt x="1318919" y="1384362"/>
                </a:lnTo>
                <a:lnTo>
                  <a:pt x="0" y="13843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3938244" y="6172819"/>
            <a:ext cx="2504885" cy="4114800"/>
          </a:xfrm>
          <a:custGeom>
            <a:avLst/>
            <a:gdLst/>
            <a:ahLst/>
            <a:cxnLst/>
            <a:rect l="l" t="t" r="r" b="b"/>
            <a:pathLst>
              <a:path w="2504885" h="4114800">
                <a:moveTo>
                  <a:pt x="0" y="0"/>
                </a:moveTo>
                <a:lnTo>
                  <a:pt x="2504885" y="0"/>
                </a:lnTo>
                <a:lnTo>
                  <a:pt x="25048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13778011" y="311768"/>
            <a:ext cx="4183253" cy="4114800"/>
          </a:xfrm>
          <a:custGeom>
            <a:avLst/>
            <a:gdLst/>
            <a:ahLst/>
            <a:cxnLst/>
            <a:rect l="l" t="t" r="r" b="b"/>
            <a:pathLst>
              <a:path w="4183253" h="4114800">
                <a:moveTo>
                  <a:pt x="0" y="0"/>
                </a:moveTo>
                <a:lnTo>
                  <a:pt x="4183253" y="0"/>
                </a:lnTo>
                <a:lnTo>
                  <a:pt x="41832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174227" y="5825088"/>
            <a:ext cx="4220308" cy="4114800"/>
          </a:xfrm>
          <a:custGeom>
            <a:avLst/>
            <a:gdLst/>
            <a:ahLst/>
            <a:cxnLst/>
            <a:rect l="l" t="t" r="r" b="b"/>
            <a:pathLst>
              <a:path w="4220308" h="4114800">
                <a:moveTo>
                  <a:pt x="0" y="0"/>
                </a:moveTo>
                <a:lnTo>
                  <a:pt x="4220308" y="0"/>
                </a:lnTo>
                <a:lnTo>
                  <a:pt x="42203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TextBox 14"/>
          <p:cNvSpPr txBox="1"/>
          <p:nvPr/>
        </p:nvSpPr>
        <p:spPr>
          <a:xfrm>
            <a:off x="3193829" y="3823319"/>
            <a:ext cx="11900341" cy="2349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00"/>
              </a:lnSpc>
            </a:pPr>
            <a:r>
              <a:rPr lang="en-US" sz="8000" dirty="0">
                <a:solidFill>
                  <a:srgbClr val="353437"/>
                </a:solidFill>
                <a:latin typeface="Samaritan"/>
                <a:ea typeface="Samaritan"/>
                <a:cs typeface="Samaritan"/>
                <a:sym typeface="Samaritan"/>
              </a:rPr>
              <a:t>KÜTLE VE AĞIRLIK İLİŞKİSİ</a:t>
            </a: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46A87F75-D4A2-F430-83AB-80BDBE55EFA0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4B9F8915-9EBA-C95D-FB5D-B81A161DFE5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54109" y="9478577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34595">
        <p159:morph option="byObject"/>
      </p:transition>
    </mc:Choice>
    <mc:Fallback xmlns="">
      <p:transition advTm="345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320950"/>
          </a:xfrm>
          <a:prstGeom prst="rect">
            <a:avLst/>
          </a:prstGeom>
        </p:spPr>
      </p:pic>
      <p:sp>
        <p:nvSpPr>
          <p:cNvPr id="5" name="Freeform 8">
            <a:extLst>
              <a:ext uri="{FF2B5EF4-FFF2-40B4-BE49-F238E27FC236}">
                <a16:creationId xmlns:a16="http://schemas.microsoft.com/office/drawing/2014/main" id="{616F9076-8A33-6707-86A7-248B606C3689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40D70BB-9DD6-EAEF-1750-78F77FC25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09" y="9478577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37059">
        <p159:morph option="byObject"/>
      </p:transition>
    </mc:Choice>
    <mc:Fallback xmlns="">
      <p:transition advTm="370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</p:bldLst>
  </p:timing>
  <p:extLst>
    <p:ext uri="{E180D4A7-C9FB-4DFB-919C-405C955672EB}">
      <p14:showEvtLst xmlns:p14="http://schemas.microsoft.com/office/powerpoint/2010/main">
        <p14:playEvt time="1887" objId="2"/>
        <p14:stopEvt time="15264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403328" y="-3292487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grpSp>
        <p:nvGrpSpPr>
          <p:cNvPr id="6" name="Group 6"/>
          <p:cNvGrpSpPr/>
          <p:nvPr/>
        </p:nvGrpSpPr>
        <p:grpSpPr>
          <a:xfrm>
            <a:off x="8728349" y="1753495"/>
            <a:ext cx="4247952" cy="2301875"/>
            <a:chOff x="0" y="0"/>
            <a:chExt cx="1118802" cy="6062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8802" cy="606255"/>
            </a:xfrm>
            <a:custGeom>
              <a:avLst/>
              <a:gdLst/>
              <a:ahLst/>
              <a:cxnLst/>
              <a:rect l="l" t="t" r="r" b="b"/>
              <a:pathLst>
                <a:path w="1118802" h="606255">
                  <a:moveTo>
                    <a:pt x="0" y="0"/>
                  </a:moveTo>
                  <a:lnTo>
                    <a:pt x="1118802" y="0"/>
                  </a:lnTo>
                  <a:lnTo>
                    <a:pt x="1118802" y="606255"/>
                  </a:lnTo>
                  <a:lnTo>
                    <a:pt x="0" y="606255"/>
                  </a:lnTo>
                  <a:close/>
                </a:path>
              </a:pathLst>
            </a:custGeom>
            <a:solidFill>
              <a:srgbClr val="9AA7AD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118802" cy="6348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018587" y="6296412"/>
            <a:ext cx="4247952" cy="2301875"/>
            <a:chOff x="0" y="0"/>
            <a:chExt cx="1118802" cy="6062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18802" cy="606255"/>
            </a:xfrm>
            <a:custGeom>
              <a:avLst/>
              <a:gdLst/>
              <a:ahLst/>
              <a:cxnLst/>
              <a:rect l="l" t="t" r="r" b="b"/>
              <a:pathLst>
                <a:path w="1118802" h="606255">
                  <a:moveTo>
                    <a:pt x="0" y="0"/>
                  </a:moveTo>
                  <a:lnTo>
                    <a:pt x="1118802" y="0"/>
                  </a:lnTo>
                  <a:lnTo>
                    <a:pt x="1118802" y="606255"/>
                  </a:lnTo>
                  <a:lnTo>
                    <a:pt x="0" y="606255"/>
                  </a:lnTo>
                  <a:close/>
                </a:path>
              </a:pathLst>
            </a:custGeom>
            <a:solidFill>
              <a:srgbClr val="9AA7AD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118802" cy="6348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323947" y="1401689"/>
            <a:ext cx="7196598" cy="7196598"/>
          </a:xfrm>
          <a:custGeom>
            <a:avLst/>
            <a:gdLst/>
            <a:ahLst/>
            <a:cxnLst/>
            <a:rect l="l" t="t" r="r" b="b"/>
            <a:pathLst>
              <a:path w="7196598" h="7196598">
                <a:moveTo>
                  <a:pt x="0" y="0"/>
                </a:moveTo>
                <a:lnTo>
                  <a:pt x="7196598" y="0"/>
                </a:lnTo>
                <a:lnTo>
                  <a:pt x="7196598" y="7196598"/>
                </a:lnTo>
                <a:lnTo>
                  <a:pt x="0" y="71965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11430031" y="3838256"/>
            <a:ext cx="3092540" cy="3096663"/>
          </a:xfrm>
          <a:custGeom>
            <a:avLst/>
            <a:gdLst/>
            <a:ahLst/>
            <a:cxnLst/>
            <a:rect l="l" t="t" r="r" b="b"/>
            <a:pathLst>
              <a:path w="3092540" h="3096663">
                <a:moveTo>
                  <a:pt x="0" y="0"/>
                </a:moveTo>
                <a:lnTo>
                  <a:pt x="3092540" y="0"/>
                </a:lnTo>
                <a:lnTo>
                  <a:pt x="3092540" y="3096663"/>
                </a:lnTo>
                <a:lnTo>
                  <a:pt x="0" y="30966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7185477" y="1983826"/>
            <a:ext cx="929812" cy="1841212"/>
          </a:xfrm>
          <a:custGeom>
            <a:avLst/>
            <a:gdLst/>
            <a:ahLst/>
            <a:cxnLst/>
            <a:rect l="l" t="t" r="r" b="b"/>
            <a:pathLst>
              <a:path w="929812" h="1841212">
                <a:moveTo>
                  <a:pt x="0" y="0"/>
                </a:moveTo>
                <a:lnTo>
                  <a:pt x="929812" y="0"/>
                </a:lnTo>
                <a:lnTo>
                  <a:pt x="929812" y="1841212"/>
                </a:lnTo>
                <a:lnTo>
                  <a:pt x="0" y="18412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TextBox 15"/>
          <p:cNvSpPr txBox="1"/>
          <p:nvPr/>
        </p:nvSpPr>
        <p:spPr>
          <a:xfrm>
            <a:off x="9438739" y="1790007"/>
            <a:ext cx="2854523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Ağırlık: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Dünya&gt; Ay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772055" y="6202418"/>
            <a:ext cx="2866430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Kütle: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Dünya = Ay</a:t>
            </a:r>
          </a:p>
        </p:txBody>
      </p:sp>
      <p:sp>
        <p:nvSpPr>
          <p:cNvPr id="17" name="Freeform 17"/>
          <p:cNvSpPr/>
          <p:nvPr/>
        </p:nvSpPr>
        <p:spPr>
          <a:xfrm>
            <a:off x="13616713" y="3134763"/>
            <a:ext cx="929812" cy="1841212"/>
          </a:xfrm>
          <a:custGeom>
            <a:avLst/>
            <a:gdLst/>
            <a:ahLst/>
            <a:cxnLst/>
            <a:rect l="l" t="t" r="r" b="b"/>
            <a:pathLst>
              <a:path w="929812" h="1841212">
                <a:moveTo>
                  <a:pt x="0" y="0"/>
                </a:moveTo>
                <a:lnTo>
                  <a:pt x="929812" y="0"/>
                </a:lnTo>
                <a:lnTo>
                  <a:pt x="929812" y="1841213"/>
                </a:lnTo>
                <a:lnTo>
                  <a:pt x="0" y="18412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74EB0D9D-4A37-D863-7D47-4CBC4873638F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2A483B02-E790-70CE-F282-FA5224AA86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4109" y="9478577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71806">
        <p159:morph option="byObject"/>
      </p:transition>
    </mc:Choice>
    <mc:Fallback xmlns="">
      <p:transition advTm="718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16" grpId="0"/>
      <p:bldP spid="17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403328" y="-3292487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323947" y="1401689"/>
            <a:ext cx="7196598" cy="7196598"/>
          </a:xfrm>
          <a:custGeom>
            <a:avLst/>
            <a:gdLst/>
            <a:ahLst/>
            <a:cxnLst/>
            <a:rect l="l" t="t" r="r" b="b"/>
            <a:pathLst>
              <a:path w="7196598" h="7196598">
                <a:moveTo>
                  <a:pt x="0" y="0"/>
                </a:moveTo>
                <a:lnTo>
                  <a:pt x="7196598" y="0"/>
                </a:lnTo>
                <a:lnTo>
                  <a:pt x="7196598" y="7196598"/>
                </a:lnTo>
                <a:lnTo>
                  <a:pt x="0" y="71965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11430031" y="3838256"/>
            <a:ext cx="3092540" cy="3096663"/>
          </a:xfrm>
          <a:custGeom>
            <a:avLst/>
            <a:gdLst/>
            <a:ahLst/>
            <a:cxnLst/>
            <a:rect l="l" t="t" r="r" b="b"/>
            <a:pathLst>
              <a:path w="3092540" h="3096663">
                <a:moveTo>
                  <a:pt x="0" y="0"/>
                </a:moveTo>
                <a:lnTo>
                  <a:pt x="3092540" y="0"/>
                </a:lnTo>
                <a:lnTo>
                  <a:pt x="3092540" y="3096663"/>
                </a:lnTo>
                <a:lnTo>
                  <a:pt x="0" y="30966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TextBox 9"/>
          <p:cNvSpPr txBox="1"/>
          <p:nvPr/>
        </p:nvSpPr>
        <p:spPr>
          <a:xfrm>
            <a:off x="8115288" y="1473071"/>
            <a:ext cx="4229111" cy="2105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Kütle</a:t>
            </a:r>
            <a:r>
              <a:rPr lang="en-US" sz="6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: 60 kg</a:t>
            </a:r>
          </a:p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Ağırlık</a:t>
            </a:r>
            <a:r>
              <a:rPr lang="en-US" sz="6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: 600 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522570" y="3281563"/>
            <a:ext cx="3765429" cy="2105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Kütle</a:t>
            </a:r>
            <a:r>
              <a:rPr lang="en-US" sz="6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: 60 kg</a:t>
            </a:r>
          </a:p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Ağırlık</a:t>
            </a:r>
            <a:r>
              <a:rPr lang="en-US" sz="6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: 100 N</a:t>
            </a:r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C1F7760F-B21A-8950-CE30-3AC021874809}"/>
              </a:ext>
            </a:extLst>
          </p:cNvPr>
          <p:cNvSpPr/>
          <p:nvPr/>
        </p:nvSpPr>
        <p:spPr>
          <a:xfrm>
            <a:off x="7044981" y="1679752"/>
            <a:ext cx="929812" cy="1841212"/>
          </a:xfrm>
          <a:custGeom>
            <a:avLst/>
            <a:gdLst/>
            <a:ahLst/>
            <a:cxnLst/>
            <a:rect l="l" t="t" r="r" b="b"/>
            <a:pathLst>
              <a:path w="929812" h="1841212">
                <a:moveTo>
                  <a:pt x="0" y="0"/>
                </a:moveTo>
                <a:lnTo>
                  <a:pt x="929812" y="0"/>
                </a:lnTo>
                <a:lnTo>
                  <a:pt x="929812" y="1841212"/>
                </a:lnTo>
                <a:lnTo>
                  <a:pt x="0" y="18412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753B87C5-7092-8E62-52A5-7B2C017A5DD2}"/>
              </a:ext>
            </a:extLst>
          </p:cNvPr>
          <p:cNvSpPr/>
          <p:nvPr/>
        </p:nvSpPr>
        <p:spPr>
          <a:xfrm>
            <a:off x="13452263" y="3413469"/>
            <a:ext cx="929812" cy="1841212"/>
          </a:xfrm>
          <a:custGeom>
            <a:avLst/>
            <a:gdLst/>
            <a:ahLst/>
            <a:cxnLst/>
            <a:rect l="l" t="t" r="r" b="b"/>
            <a:pathLst>
              <a:path w="929812" h="1841212">
                <a:moveTo>
                  <a:pt x="0" y="0"/>
                </a:moveTo>
                <a:lnTo>
                  <a:pt x="929812" y="0"/>
                </a:lnTo>
                <a:lnTo>
                  <a:pt x="929812" y="1841212"/>
                </a:lnTo>
                <a:lnTo>
                  <a:pt x="0" y="18412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523EFFA1-A4A3-3F0D-B555-BAD7DB1AE9F0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B10019C6-E4AE-0509-4791-4846A50855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4109" y="9478577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65275">
        <p159:morph option="byObject"/>
      </p:transition>
    </mc:Choice>
    <mc:Fallback xmlns="">
      <p:transition advTm="652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3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176925" y="-3292487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4549701" y="522289"/>
            <a:ext cx="7937510" cy="8956288"/>
          </a:xfrm>
          <a:custGeom>
            <a:avLst/>
            <a:gdLst/>
            <a:ahLst/>
            <a:cxnLst/>
            <a:rect l="l" t="t" r="r" b="b"/>
            <a:pathLst>
              <a:path w="7937510" h="8956288">
                <a:moveTo>
                  <a:pt x="0" y="0"/>
                </a:moveTo>
                <a:lnTo>
                  <a:pt x="7937510" y="0"/>
                </a:lnTo>
                <a:lnTo>
                  <a:pt x="7937510" y="8956288"/>
                </a:lnTo>
                <a:lnTo>
                  <a:pt x="0" y="89562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12884611" y="114183"/>
            <a:ext cx="5029317" cy="5029317"/>
          </a:xfrm>
          <a:custGeom>
            <a:avLst/>
            <a:gdLst/>
            <a:ahLst/>
            <a:cxnLst/>
            <a:rect l="l" t="t" r="r" b="b"/>
            <a:pathLst>
              <a:path w="5029317" h="5029317">
                <a:moveTo>
                  <a:pt x="0" y="0"/>
                </a:moveTo>
                <a:lnTo>
                  <a:pt x="5029316" y="0"/>
                </a:lnTo>
                <a:lnTo>
                  <a:pt x="5029316" y="5029317"/>
                </a:lnTo>
                <a:lnTo>
                  <a:pt x="0" y="50293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F180B416-571C-A699-C628-8C149D693032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0AC1AF78-8F27-24C5-0FE2-F78C973942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4109" y="9478577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23053">
        <p159:morph option="byObject"/>
      </p:transition>
    </mc:Choice>
    <mc:Fallback xmlns="">
      <p:transition advTm="230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3" y="27702"/>
            <a:ext cx="18288000" cy="10231596"/>
            <a:chOff x="0" y="0"/>
            <a:chExt cx="4816593" cy="2694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94742"/>
            </a:xfrm>
            <a:custGeom>
              <a:avLst/>
              <a:gdLst/>
              <a:ahLst/>
              <a:cxnLst/>
              <a:rect l="l" t="t" r="r" b="b"/>
              <a:pathLst>
                <a:path w="4816592" h="2694742">
                  <a:moveTo>
                    <a:pt x="0" y="0"/>
                  </a:moveTo>
                  <a:lnTo>
                    <a:pt x="4816592" y="0"/>
                  </a:lnTo>
                  <a:lnTo>
                    <a:pt x="4816592" y="2694742"/>
                  </a:lnTo>
                  <a:lnTo>
                    <a:pt x="0" y="26947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61950" cap="sq">
              <a:solidFill>
                <a:srgbClr val="5271FF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23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hlinkClick r:id="rId2"/>
          </p:cNvPr>
          <p:cNvSpPr/>
          <p:nvPr/>
        </p:nvSpPr>
        <p:spPr>
          <a:xfrm>
            <a:off x="6202915" y="262578"/>
            <a:ext cx="5985581" cy="6148300"/>
          </a:xfrm>
          <a:custGeom>
            <a:avLst/>
            <a:gdLst/>
            <a:ahLst/>
            <a:cxnLst/>
            <a:rect l="l" t="t" r="r" b="b"/>
            <a:pathLst>
              <a:path w="5985581" h="6148300">
                <a:moveTo>
                  <a:pt x="0" y="0"/>
                </a:moveTo>
                <a:lnTo>
                  <a:pt x="5985581" y="0"/>
                </a:lnTo>
                <a:lnTo>
                  <a:pt x="5985581" y="6148299"/>
                </a:lnTo>
                <a:lnTo>
                  <a:pt x="0" y="6148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86" t="-11909" r="-9514" b="-70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>
            <a:hlinkClick r:id="rId4"/>
          </p:cNvPr>
          <p:cNvSpPr/>
          <p:nvPr/>
        </p:nvSpPr>
        <p:spPr>
          <a:xfrm>
            <a:off x="1879980" y="6501266"/>
            <a:ext cx="2410067" cy="1012228"/>
          </a:xfrm>
          <a:custGeom>
            <a:avLst/>
            <a:gdLst/>
            <a:ahLst/>
            <a:cxnLst/>
            <a:rect l="l" t="t" r="r" b="b"/>
            <a:pathLst>
              <a:path w="2410067" h="1012228">
                <a:moveTo>
                  <a:pt x="0" y="0"/>
                </a:moveTo>
                <a:lnTo>
                  <a:pt x="2410067" y="0"/>
                </a:lnTo>
                <a:lnTo>
                  <a:pt x="2410067" y="1012228"/>
                </a:lnTo>
                <a:lnTo>
                  <a:pt x="0" y="1012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>
            <a:hlinkClick r:id="rId2"/>
          </p:cNvPr>
          <p:cNvSpPr/>
          <p:nvPr/>
        </p:nvSpPr>
        <p:spPr>
          <a:xfrm>
            <a:off x="10641578" y="6332698"/>
            <a:ext cx="1323106" cy="1323106"/>
          </a:xfrm>
          <a:custGeom>
            <a:avLst/>
            <a:gdLst/>
            <a:ahLst/>
            <a:cxnLst/>
            <a:rect l="l" t="t" r="r" b="b"/>
            <a:pathLst>
              <a:path w="1323106" h="1323106">
                <a:moveTo>
                  <a:pt x="0" y="0"/>
                </a:moveTo>
                <a:lnTo>
                  <a:pt x="1323107" y="0"/>
                </a:lnTo>
                <a:lnTo>
                  <a:pt x="1323107" y="1323106"/>
                </a:lnTo>
                <a:lnTo>
                  <a:pt x="0" y="1323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03131" y="3256653"/>
            <a:ext cx="2452490" cy="2695044"/>
          </a:xfrm>
          <a:prstGeom prst="rect">
            <a:avLst/>
          </a:prstGeom>
        </p:spPr>
      </p:pic>
      <p:sp>
        <p:nvSpPr>
          <p:cNvPr id="9" name="TextBox 9">
            <a:hlinkClick r:id="rId4"/>
          </p:cNvPr>
          <p:cNvSpPr txBox="1"/>
          <p:nvPr/>
        </p:nvSpPr>
        <p:spPr>
          <a:xfrm>
            <a:off x="4239888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0" name="TextBox 10">
            <a:hlinkClick r:id="rId2"/>
          </p:cNvPr>
          <p:cNvSpPr txBox="1"/>
          <p:nvPr/>
        </p:nvSpPr>
        <p:spPr>
          <a:xfrm>
            <a:off x="11964685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639627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509588" y="7741529"/>
            <a:ext cx="17259300" cy="206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2"/>
              </a:lnSpc>
            </a:pP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Konu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anlatım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videoları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ders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içerik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dosyaları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için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takip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etmeyi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unutma</a:t>
            </a:r>
            <a:r>
              <a:rPr lang="tr-TR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!</a:t>
            </a:r>
            <a:endParaRPr lang="en-US" sz="5851" b="1" dirty="0">
              <a:solidFill>
                <a:srgbClr val="FF5757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403328" y="-3292487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694373" y="1648969"/>
            <a:ext cx="16384191" cy="6884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78"/>
              </a:lnSpc>
            </a:pPr>
            <a:endParaRPr dirty="0"/>
          </a:p>
          <a:p>
            <a:pPr algn="ctr">
              <a:lnSpc>
                <a:spcPts val="9078"/>
              </a:lnSpc>
            </a:pP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Kütle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değişmeyen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madde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miktarıdır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 </a:t>
            </a:r>
          </a:p>
          <a:p>
            <a:pPr algn="ctr">
              <a:lnSpc>
                <a:spcPts val="9078"/>
              </a:lnSpc>
            </a:pP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Her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yerde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aynıdır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 </a:t>
            </a:r>
          </a:p>
          <a:p>
            <a:pPr algn="ctr">
              <a:lnSpc>
                <a:spcPts val="9078"/>
              </a:lnSpc>
            </a:pP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Eşit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kollu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terazi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ile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ölçülür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 </a:t>
            </a:r>
          </a:p>
          <a:p>
            <a:pPr algn="ctr">
              <a:lnSpc>
                <a:spcPts val="9078"/>
              </a:lnSpc>
            </a:pP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Birimi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gram (g), kilogram (kg) dir. </a:t>
            </a:r>
          </a:p>
          <a:p>
            <a:pPr algn="ctr">
              <a:lnSpc>
                <a:spcPts val="9078"/>
              </a:lnSpc>
            </a:pP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Bütün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gezegenlerde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bir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maddenin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kütlesi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aynıdır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,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değişmez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2987097"/>
            <a:ext cx="4209913" cy="3657361"/>
          </a:xfrm>
          <a:custGeom>
            <a:avLst/>
            <a:gdLst/>
            <a:ahLst/>
            <a:cxnLst/>
            <a:rect l="l" t="t" r="r" b="b"/>
            <a:pathLst>
              <a:path w="4209913" h="3657361">
                <a:moveTo>
                  <a:pt x="0" y="0"/>
                </a:moveTo>
                <a:lnTo>
                  <a:pt x="4209913" y="0"/>
                </a:lnTo>
                <a:lnTo>
                  <a:pt x="4209913" y="3657362"/>
                </a:lnTo>
                <a:lnTo>
                  <a:pt x="0" y="36573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TextBox 8"/>
          <p:cNvSpPr txBox="1"/>
          <p:nvPr/>
        </p:nvSpPr>
        <p:spPr>
          <a:xfrm>
            <a:off x="4520874" y="1190916"/>
            <a:ext cx="9728526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Kütle</a:t>
            </a:r>
            <a:r>
              <a:rPr lang="en-US" sz="8000" dirty="0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 </a:t>
            </a:r>
            <a:r>
              <a:rPr lang="en-US" sz="8000" dirty="0" err="1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Nedir</a:t>
            </a:r>
            <a:r>
              <a:rPr lang="en-US" sz="8000" dirty="0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?</a:t>
            </a: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BADE39CA-329E-9D84-6037-216FFA663588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E3FCBCDF-74AA-D8A4-E1E5-97A87F61E7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4109" y="9478577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128247">
        <p159:morph option="byObject"/>
      </p:transition>
    </mc:Choice>
    <mc:Fallback xmlns="">
      <p:transition advTm="1282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403328" y="-3292487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19050" y="0"/>
            <a:ext cx="18227842" cy="10287000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E18F192D-BCB4-209C-CD39-6672B032FB98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8689543B-665C-7BBC-5439-27CA7F795E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4109" y="9478577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19643">
        <p159:morph option="byObject"/>
      </p:transition>
    </mc:Choice>
    <mc:Fallback xmlns="">
      <p:transition advTm="196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 animBg="1"/>
    </p:bldLst>
  </p:timing>
  <p:extLst>
    <p:ext uri="{E180D4A7-C9FB-4DFB-919C-405C955672EB}">
      <p14:showEvtLst xmlns:p14="http://schemas.microsoft.com/office/powerpoint/2010/main">
        <p14:playEvt time="1398" objId="6"/>
        <p14:stopEvt time="19048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403328" y="-3292487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802895" y="3429000"/>
            <a:ext cx="5174673" cy="5174673"/>
          </a:xfrm>
          <a:custGeom>
            <a:avLst/>
            <a:gdLst/>
            <a:ahLst/>
            <a:cxnLst/>
            <a:rect l="l" t="t" r="r" b="b"/>
            <a:pathLst>
              <a:path w="5174673" h="5174673">
                <a:moveTo>
                  <a:pt x="0" y="0"/>
                </a:moveTo>
                <a:lnTo>
                  <a:pt x="5174672" y="0"/>
                </a:lnTo>
                <a:lnTo>
                  <a:pt x="5174672" y="5174673"/>
                </a:lnTo>
                <a:lnTo>
                  <a:pt x="0" y="51746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802895" y="2321217"/>
            <a:ext cx="14167148" cy="1121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78"/>
              </a:lnSpc>
            </a:pP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Kütleye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etki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eden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yerçekimi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kuvvetine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ağırlık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667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denir</a:t>
            </a:r>
            <a:r>
              <a:rPr lang="en-US" sz="667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67846" y="1094847"/>
            <a:ext cx="10554026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Ağırlık</a:t>
            </a:r>
            <a:r>
              <a:rPr lang="en-US" sz="8000" dirty="0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 </a:t>
            </a:r>
            <a:r>
              <a:rPr lang="en-US" sz="8000" dirty="0" err="1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nedir</a:t>
            </a:r>
            <a:r>
              <a:rPr lang="en-US" sz="8000" dirty="0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08161" y="3916881"/>
            <a:ext cx="8661882" cy="493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96"/>
              </a:lnSpc>
              <a:spcBef>
                <a:spcPct val="0"/>
              </a:spcBef>
            </a:pP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Yerküre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(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Dünya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), 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üzerinde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bulunan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cisimleri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kendine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doğru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çeker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</a:t>
            </a:r>
          </a:p>
          <a:p>
            <a:pPr algn="l">
              <a:lnSpc>
                <a:spcPts val="6496"/>
              </a:lnSpc>
              <a:spcBef>
                <a:spcPct val="0"/>
              </a:spcBef>
            </a:pP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Buna 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yer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çekimi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kuvveti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denir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</a:t>
            </a:r>
          </a:p>
          <a:p>
            <a:pPr algn="l">
              <a:lnSpc>
                <a:spcPts val="6496"/>
              </a:lnSpc>
              <a:spcBef>
                <a:spcPct val="0"/>
              </a:spcBef>
            </a:pPr>
            <a:endParaRPr lang="en-US" sz="5905" dirty="0">
              <a:solidFill>
                <a:srgbClr val="000000"/>
              </a:solidFill>
              <a:latin typeface="KG Primary Penmanship"/>
              <a:ea typeface="KG Primary Penmanship"/>
              <a:cs typeface="KG Primary Penmanship"/>
              <a:sym typeface="KG Primary Penmanship"/>
            </a:endParaRPr>
          </a:p>
          <a:p>
            <a:pPr algn="l">
              <a:lnSpc>
                <a:spcPts val="6496"/>
              </a:lnSpc>
              <a:spcBef>
                <a:spcPct val="0"/>
              </a:spcBef>
            </a:pP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Dünya’da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1 kg 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kütleye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etki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eden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yer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çekimi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yaklaşık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10 </a:t>
            </a:r>
            <a:r>
              <a:rPr lang="en-US" sz="5905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Newtondur</a:t>
            </a:r>
            <a:r>
              <a:rPr lang="en-US" sz="5905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</a:t>
            </a: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98917ED4-BA49-9E3B-B712-825DF2F33A85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42C5D607-97EE-C211-1FE3-8A66DBBD6C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4109" y="9478577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100360">
        <p159:morph option="byObject"/>
      </p:transition>
    </mc:Choice>
    <mc:Fallback xmlns="">
      <p:transition advTm="1003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403328" y="-3292487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694373" y="2955034"/>
            <a:ext cx="16261773" cy="6032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37"/>
              </a:lnSpc>
            </a:pP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Ağırlık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bir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kuvvet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olduğu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için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dinamometre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ile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ölçülür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</a:t>
            </a:r>
          </a:p>
          <a:p>
            <a:pPr algn="l">
              <a:lnSpc>
                <a:spcPts val="7937"/>
              </a:lnSpc>
            </a:pP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Ağırlık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birimi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Newton‘dur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 </a:t>
            </a:r>
          </a:p>
          <a:p>
            <a:pPr algn="l">
              <a:lnSpc>
                <a:spcPts val="7937"/>
              </a:lnSpc>
            </a:pP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Kısaca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N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harfi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ile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gösterilir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</a:t>
            </a:r>
          </a:p>
          <a:p>
            <a:pPr algn="l">
              <a:lnSpc>
                <a:spcPts val="7937"/>
              </a:lnSpc>
            </a:pP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Ağırlık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cismin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bulunduğu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konuma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göre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değişir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 Bunun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sebebi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,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cisme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etki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eden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yer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çekimi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kuvveti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büyüklüğünün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değişmesidir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</a:t>
            </a:r>
          </a:p>
          <a:p>
            <a:pPr algn="ctr">
              <a:lnSpc>
                <a:spcPts val="7937"/>
              </a:lnSpc>
            </a:pPr>
            <a:endParaRPr lang="en-US" sz="5836" dirty="0">
              <a:solidFill>
                <a:srgbClr val="000000"/>
              </a:solidFill>
              <a:latin typeface="KG Primary Penmanship"/>
              <a:ea typeface="KG Primary Penmanship"/>
              <a:cs typeface="KG Primary Penmanship"/>
              <a:sym typeface="KG Primary Penmanship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308719" y="799880"/>
            <a:ext cx="2647428" cy="5294855"/>
          </a:xfrm>
          <a:custGeom>
            <a:avLst/>
            <a:gdLst/>
            <a:ahLst/>
            <a:cxnLst/>
            <a:rect l="l" t="t" r="r" b="b"/>
            <a:pathLst>
              <a:path w="2647428" h="5294855">
                <a:moveTo>
                  <a:pt x="0" y="0"/>
                </a:moveTo>
                <a:lnTo>
                  <a:pt x="2647427" y="0"/>
                </a:lnTo>
                <a:lnTo>
                  <a:pt x="2647427" y="5294855"/>
                </a:lnTo>
                <a:lnTo>
                  <a:pt x="0" y="52948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TextBox 8"/>
          <p:cNvSpPr txBox="1"/>
          <p:nvPr/>
        </p:nvSpPr>
        <p:spPr>
          <a:xfrm>
            <a:off x="2743200" y="1190916"/>
            <a:ext cx="10750522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Ağırlık</a:t>
            </a:r>
            <a:r>
              <a:rPr lang="en-US" sz="8000" dirty="0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 </a:t>
            </a:r>
            <a:r>
              <a:rPr lang="en-US" sz="8000" dirty="0" err="1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nedir</a:t>
            </a:r>
            <a:r>
              <a:rPr lang="en-US" sz="8000" dirty="0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?</a:t>
            </a: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18CD76DE-59DC-C56B-0F36-67B295CC37D2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62934">
        <p159:morph option="byObject"/>
      </p:transition>
    </mc:Choice>
    <mc:Fallback xmlns="">
      <p:transition advTm="629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403328" y="-3292487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1618624" y="4093192"/>
            <a:ext cx="16261773" cy="2001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7"/>
              </a:lnSpc>
            </a:pP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Kütle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= 50 kg</a:t>
            </a:r>
          </a:p>
          <a:p>
            <a:pPr algn="ctr">
              <a:lnSpc>
                <a:spcPts val="7937"/>
              </a:lnSpc>
            </a:pPr>
            <a:r>
              <a:rPr lang="en-US" sz="5836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Ağırlık</a:t>
            </a:r>
            <a:r>
              <a:rPr lang="en-US" sz="583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= 50 x 10 = 500 N</a:t>
            </a:r>
          </a:p>
        </p:txBody>
      </p:sp>
      <p:sp>
        <p:nvSpPr>
          <p:cNvPr id="7" name="Freeform 7"/>
          <p:cNvSpPr/>
          <p:nvPr/>
        </p:nvSpPr>
        <p:spPr>
          <a:xfrm>
            <a:off x="14308719" y="799880"/>
            <a:ext cx="2647428" cy="5294855"/>
          </a:xfrm>
          <a:custGeom>
            <a:avLst/>
            <a:gdLst/>
            <a:ahLst/>
            <a:cxnLst/>
            <a:rect l="l" t="t" r="r" b="b"/>
            <a:pathLst>
              <a:path w="2647428" h="5294855">
                <a:moveTo>
                  <a:pt x="0" y="0"/>
                </a:moveTo>
                <a:lnTo>
                  <a:pt x="2647427" y="0"/>
                </a:lnTo>
                <a:lnTo>
                  <a:pt x="2647427" y="5294855"/>
                </a:lnTo>
                <a:lnTo>
                  <a:pt x="0" y="52948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14477895" y="5642377"/>
            <a:ext cx="2478252" cy="2478252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694373" y="2865312"/>
            <a:ext cx="4985133" cy="4330834"/>
          </a:xfrm>
          <a:custGeom>
            <a:avLst/>
            <a:gdLst/>
            <a:ahLst/>
            <a:cxnLst/>
            <a:rect l="l" t="t" r="r" b="b"/>
            <a:pathLst>
              <a:path w="4985133" h="4330834">
                <a:moveTo>
                  <a:pt x="0" y="0"/>
                </a:moveTo>
                <a:lnTo>
                  <a:pt x="4985133" y="0"/>
                </a:lnTo>
                <a:lnTo>
                  <a:pt x="4985133" y="4330835"/>
                </a:lnTo>
                <a:lnTo>
                  <a:pt x="0" y="43308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291911" y="3540284"/>
            <a:ext cx="2478252" cy="2478252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2" y="0"/>
                </a:lnTo>
                <a:lnTo>
                  <a:pt x="2478252" y="2478251"/>
                </a:lnTo>
                <a:lnTo>
                  <a:pt x="0" y="24782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4000174" y="5030730"/>
            <a:ext cx="650652" cy="775740"/>
          </a:xfrm>
          <a:custGeom>
            <a:avLst/>
            <a:gdLst/>
            <a:ahLst/>
            <a:cxnLst/>
            <a:rect l="l" t="t" r="r" b="b"/>
            <a:pathLst>
              <a:path w="650652" h="775740">
                <a:moveTo>
                  <a:pt x="0" y="0"/>
                </a:moveTo>
                <a:lnTo>
                  <a:pt x="650652" y="0"/>
                </a:lnTo>
                <a:lnTo>
                  <a:pt x="650652" y="775739"/>
                </a:lnTo>
                <a:lnTo>
                  <a:pt x="0" y="7757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4000173" y="1190916"/>
            <a:ext cx="10308545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Ağırlık</a:t>
            </a:r>
            <a:r>
              <a:rPr lang="en-US" sz="8000" dirty="0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 </a:t>
            </a:r>
            <a:r>
              <a:rPr lang="en-US" sz="8000" dirty="0" err="1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nedir</a:t>
            </a:r>
            <a:r>
              <a:rPr lang="en-US" sz="8000" dirty="0">
                <a:solidFill>
                  <a:srgbClr val="89A9DF"/>
                </a:solidFill>
                <a:latin typeface="Samaritan"/>
                <a:ea typeface="Samaritan"/>
                <a:cs typeface="Samaritan"/>
                <a:sym typeface="Samaritan"/>
              </a:rPr>
              <a:t>?</a:t>
            </a:r>
          </a:p>
        </p:txBody>
      </p:sp>
      <p:sp>
        <p:nvSpPr>
          <p:cNvPr id="13" name="Freeform 13"/>
          <p:cNvSpPr/>
          <p:nvPr/>
        </p:nvSpPr>
        <p:spPr>
          <a:xfrm>
            <a:off x="4592200" y="5030730"/>
            <a:ext cx="650652" cy="775740"/>
          </a:xfrm>
          <a:custGeom>
            <a:avLst/>
            <a:gdLst/>
            <a:ahLst/>
            <a:cxnLst/>
            <a:rect l="l" t="t" r="r" b="b"/>
            <a:pathLst>
              <a:path w="650652" h="775740">
                <a:moveTo>
                  <a:pt x="0" y="0"/>
                </a:moveTo>
                <a:lnTo>
                  <a:pt x="650651" y="0"/>
                </a:lnTo>
                <a:lnTo>
                  <a:pt x="650651" y="775739"/>
                </a:lnTo>
                <a:lnTo>
                  <a:pt x="0" y="7757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5171730" y="5040255"/>
            <a:ext cx="650652" cy="775740"/>
          </a:xfrm>
          <a:custGeom>
            <a:avLst/>
            <a:gdLst/>
            <a:ahLst/>
            <a:cxnLst/>
            <a:rect l="l" t="t" r="r" b="b"/>
            <a:pathLst>
              <a:path w="650652" h="775740">
                <a:moveTo>
                  <a:pt x="0" y="0"/>
                </a:moveTo>
                <a:lnTo>
                  <a:pt x="650651" y="0"/>
                </a:lnTo>
                <a:lnTo>
                  <a:pt x="650651" y="775739"/>
                </a:lnTo>
                <a:lnTo>
                  <a:pt x="0" y="7757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4392175" y="4614285"/>
            <a:ext cx="650652" cy="775740"/>
          </a:xfrm>
          <a:custGeom>
            <a:avLst/>
            <a:gdLst/>
            <a:ahLst/>
            <a:cxnLst/>
            <a:rect l="l" t="t" r="r" b="b"/>
            <a:pathLst>
              <a:path w="650652" h="775740">
                <a:moveTo>
                  <a:pt x="0" y="0"/>
                </a:moveTo>
                <a:lnTo>
                  <a:pt x="650651" y="0"/>
                </a:lnTo>
                <a:lnTo>
                  <a:pt x="650651" y="775739"/>
                </a:lnTo>
                <a:lnTo>
                  <a:pt x="0" y="7757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4965151" y="4604760"/>
            <a:ext cx="650652" cy="775740"/>
          </a:xfrm>
          <a:custGeom>
            <a:avLst/>
            <a:gdLst/>
            <a:ahLst/>
            <a:cxnLst/>
            <a:rect l="l" t="t" r="r" b="b"/>
            <a:pathLst>
              <a:path w="650652" h="775740">
                <a:moveTo>
                  <a:pt x="0" y="0"/>
                </a:moveTo>
                <a:lnTo>
                  <a:pt x="650651" y="0"/>
                </a:lnTo>
                <a:lnTo>
                  <a:pt x="650651" y="775739"/>
                </a:lnTo>
                <a:lnTo>
                  <a:pt x="0" y="7757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9C3617D0-3C4F-1093-21C8-4F64B08D25CE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64616">
        <p159:morph option="byObject"/>
      </p:transition>
    </mc:Choice>
    <mc:Fallback xmlns="">
      <p:transition advTm="646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403328" y="-3292487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310961" y="4260296"/>
            <a:ext cx="9816374" cy="5828472"/>
          </a:xfrm>
          <a:custGeom>
            <a:avLst/>
            <a:gdLst/>
            <a:ahLst/>
            <a:cxnLst/>
            <a:rect l="l" t="t" r="r" b="b"/>
            <a:pathLst>
              <a:path w="9816374" h="5828472">
                <a:moveTo>
                  <a:pt x="0" y="0"/>
                </a:moveTo>
                <a:lnTo>
                  <a:pt x="9816374" y="0"/>
                </a:lnTo>
                <a:lnTo>
                  <a:pt x="9816374" y="5828471"/>
                </a:lnTo>
                <a:lnTo>
                  <a:pt x="0" y="58284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7" name="Group 7"/>
          <p:cNvGrpSpPr/>
          <p:nvPr/>
        </p:nvGrpSpPr>
        <p:grpSpPr>
          <a:xfrm>
            <a:off x="9752928" y="2595643"/>
            <a:ext cx="2330108" cy="2301875"/>
            <a:chOff x="0" y="0"/>
            <a:chExt cx="613691" cy="60625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13691" cy="606255"/>
            </a:xfrm>
            <a:custGeom>
              <a:avLst/>
              <a:gdLst/>
              <a:ahLst/>
              <a:cxnLst/>
              <a:rect l="l" t="t" r="r" b="b"/>
              <a:pathLst>
                <a:path w="613691" h="606255">
                  <a:moveTo>
                    <a:pt x="0" y="0"/>
                  </a:moveTo>
                  <a:lnTo>
                    <a:pt x="613691" y="0"/>
                  </a:lnTo>
                  <a:lnTo>
                    <a:pt x="613691" y="606255"/>
                  </a:lnTo>
                  <a:lnTo>
                    <a:pt x="0" y="606255"/>
                  </a:lnTo>
                  <a:close/>
                </a:path>
              </a:pathLst>
            </a:custGeom>
            <a:solidFill>
              <a:srgbClr val="9AA7AD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613691" cy="6348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641941" y="3632280"/>
            <a:ext cx="318790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73826" y="8630285"/>
            <a:ext cx="279102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27335" y="2632155"/>
            <a:ext cx="1676599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Ağırlık</a:t>
            </a:r>
            <a:r>
              <a:rPr lang="en-US" sz="6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:</a:t>
            </a:r>
          </a:p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 &gt; A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2451659" y="5386588"/>
            <a:ext cx="2330108" cy="2301875"/>
            <a:chOff x="0" y="0"/>
            <a:chExt cx="613691" cy="60625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13691" cy="606255"/>
            </a:xfrm>
            <a:custGeom>
              <a:avLst/>
              <a:gdLst/>
              <a:ahLst/>
              <a:cxnLst/>
              <a:rect l="l" t="t" r="r" b="b"/>
              <a:pathLst>
                <a:path w="613691" h="606255">
                  <a:moveTo>
                    <a:pt x="0" y="0"/>
                  </a:moveTo>
                  <a:lnTo>
                    <a:pt x="613691" y="0"/>
                  </a:lnTo>
                  <a:lnTo>
                    <a:pt x="613691" y="606255"/>
                  </a:lnTo>
                  <a:lnTo>
                    <a:pt x="0" y="606255"/>
                  </a:lnTo>
                  <a:close/>
                </a:path>
              </a:pathLst>
            </a:custGeom>
            <a:solidFill>
              <a:srgbClr val="9AA7AD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613691" cy="6348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909779" y="5423100"/>
            <a:ext cx="1413867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Kütle: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A=B</a:t>
            </a:r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AC49011C-7882-A5A3-C2AF-13A0FAEF1D68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29A051DE-D599-BABC-E80B-051C5F7256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4109" y="9478577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85395">
        <p159:morph option="byObject"/>
      </p:transition>
    </mc:Choice>
    <mc:Fallback xmlns="">
      <p:transition advTm="853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786740" y="-2882400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-229877" y="-239689"/>
            <a:ext cx="19182435" cy="10526689"/>
          </a:xfrm>
          <a:custGeom>
            <a:avLst/>
            <a:gdLst/>
            <a:ahLst/>
            <a:cxnLst/>
            <a:rect l="l" t="t" r="r" b="b"/>
            <a:pathLst>
              <a:path w="19182435" h="10526689">
                <a:moveTo>
                  <a:pt x="0" y="0"/>
                </a:moveTo>
                <a:lnTo>
                  <a:pt x="19182435" y="0"/>
                </a:lnTo>
                <a:lnTo>
                  <a:pt x="19182435" y="10526689"/>
                </a:lnTo>
                <a:lnTo>
                  <a:pt x="0" y="105266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348" r="-334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4758021" y="1110701"/>
            <a:ext cx="318790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6F1E8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651002" y="7574162"/>
            <a:ext cx="279102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122463" y="2595643"/>
            <a:ext cx="2330108" cy="2301875"/>
            <a:chOff x="0" y="0"/>
            <a:chExt cx="613691" cy="6062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13691" cy="606255"/>
            </a:xfrm>
            <a:custGeom>
              <a:avLst/>
              <a:gdLst/>
              <a:ahLst/>
              <a:cxnLst/>
              <a:rect l="l" t="t" r="r" b="b"/>
              <a:pathLst>
                <a:path w="613691" h="606255">
                  <a:moveTo>
                    <a:pt x="0" y="0"/>
                  </a:moveTo>
                  <a:lnTo>
                    <a:pt x="613691" y="0"/>
                  </a:lnTo>
                  <a:lnTo>
                    <a:pt x="613691" y="606255"/>
                  </a:lnTo>
                  <a:lnTo>
                    <a:pt x="0" y="606255"/>
                  </a:lnTo>
                  <a:close/>
                </a:path>
              </a:pathLst>
            </a:custGeom>
            <a:solidFill>
              <a:srgbClr val="9AA7AD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613691" cy="6348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449217" y="2627312"/>
            <a:ext cx="1676599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Ağırlık: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 &gt; A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3892462" y="4235650"/>
            <a:ext cx="2330108" cy="2301875"/>
            <a:chOff x="0" y="0"/>
            <a:chExt cx="613691" cy="60625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13691" cy="606255"/>
            </a:xfrm>
            <a:custGeom>
              <a:avLst/>
              <a:gdLst/>
              <a:ahLst/>
              <a:cxnLst/>
              <a:rect l="l" t="t" r="r" b="b"/>
              <a:pathLst>
                <a:path w="613691" h="606255">
                  <a:moveTo>
                    <a:pt x="0" y="0"/>
                  </a:moveTo>
                  <a:lnTo>
                    <a:pt x="613691" y="0"/>
                  </a:lnTo>
                  <a:lnTo>
                    <a:pt x="613691" y="606255"/>
                  </a:lnTo>
                  <a:lnTo>
                    <a:pt x="0" y="606255"/>
                  </a:lnTo>
                  <a:close/>
                </a:path>
              </a:pathLst>
            </a:custGeom>
            <a:solidFill>
              <a:srgbClr val="9AA7AD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613691" cy="6348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4350583" y="4272163"/>
            <a:ext cx="1413867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Kütle: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A=B</a:t>
            </a:r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1A4BAE84-370A-B5BB-AEA5-2CFBF5DD7310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66C37D74-ADBF-E595-986D-DE4DDBC8E4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109" y="9478577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30642">
        <p159:morph option="byObject"/>
      </p:transition>
    </mc:Choice>
    <mc:Fallback xmlns="">
      <p:transition advTm="306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403328" y="-3292487"/>
            <a:ext cx="8687240" cy="16871973"/>
            <a:chOff x="0" y="0"/>
            <a:chExt cx="5017131" cy="974405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5081520" cy="9747479"/>
            </a:xfrm>
            <a:custGeom>
              <a:avLst/>
              <a:gdLst/>
              <a:ahLst/>
              <a:cxnLst/>
              <a:rect l="l" t="t" r="r" b="b"/>
              <a:pathLst>
                <a:path w="5081520" h="9747479">
                  <a:moveTo>
                    <a:pt x="5063105" y="8540979"/>
                  </a:moveTo>
                  <a:cubicBezTo>
                    <a:pt x="5049389" y="8846287"/>
                    <a:pt x="5009511" y="9183980"/>
                    <a:pt x="4799453" y="9423248"/>
                  </a:cubicBezTo>
                  <a:cubicBezTo>
                    <a:pt x="4716776" y="9517482"/>
                    <a:pt x="4609461" y="9586189"/>
                    <a:pt x="4491224" y="9626575"/>
                  </a:cubicBezTo>
                  <a:cubicBezTo>
                    <a:pt x="4380099" y="9664548"/>
                    <a:pt x="4264148" y="9672549"/>
                    <a:pt x="4147816" y="9679915"/>
                  </a:cubicBezTo>
                  <a:cubicBezTo>
                    <a:pt x="3893435" y="9696044"/>
                    <a:pt x="3638800" y="9711030"/>
                    <a:pt x="3384165" y="9722968"/>
                  </a:cubicBezTo>
                  <a:cubicBezTo>
                    <a:pt x="3107205" y="9736811"/>
                    <a:pt x="2929995" y="9747479"/>
                    <a:pt x="2752632" y="9743542"/>
                  </a:cubicBezTo>
                  <a:cubicBezTo>
                    <a:pt x="2591759" y="9739986"/>
                    <a:pt x="2430963" y="9728682"/>
                    <a:pt x="2270090" y="9723222"/>
                  </a:cubicBezTo>
                  <a:cubicBezTo>
                    <a:pt x="2158156" y="9719412"/>
                    <a:pt x="2046221" y="9715475"/>
                    <a:pt x="1903222" y="9717888"/>
                  </a:cubicBezTo>
                  <a:cubicBezTo>
                    <a:pt x="1724279" y="9720174"/>
                    <a:pt x="1545209" y="9724238"/>
                    <a:pt x="1366266" y="9718269"/>
                  </a:cubicBezTo>
                  <a:cubicBezTo>
                    <a:pt x="1203325" y="9712807"/>
                    <a:pt x="1034288" y="9703156"/>
                    <a:pt x="877824" y="9653626"/>
                  </a:cubicBezTo>
                  <a:cubicBezTo>
                    <a:pt x="717296" y="9602826"/>
                    <a:pt x="571881" y="9509354"/>
                    <a:pt x="459994" y="9383369"/>
                  </a:cubicBezTo>
                  <a:cubicBezTo>
                    <a:pt x="340233" y="9248623"/>
                    <a:pt x="253238" y="9079205"/>
                    <a:pt x="219710" y="8901786"/>
                  </a:cubicBezTo>
                  <a:cubicBezTo>
                    <a:pt x="199390" y="8794344"/>
                    <a:pt x="195072" y="8684743"/>
                    <a:pt x="194056" y="8575650"/>
                  </a:cubicBezTo>
                  <a:cubicBezTo>
                    <a:pt x="192913" y="8460461"/>
                    <a:pt x="193040" y="8345145"/>
                    <a:pt x="191897" y="8229956"/>
                  </a:cubicBezTo>
                  <a:cubicBezTo>
                    <a:pt x="187452" y="7754595"/>
                    <a:pt x="175260" y="6426495"/>
                    <a:pt x="155702" y="5080007"/>
                  </a:cubicBezTo>
                  <a:cubicBezTo>
                    <a:pt x="136144" y="3739280"/>
                    <a:pt x="109093" y="2398913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2184373" y="1016"/>
                    <a:pt x="2437954" y="508"/>
                  </a:cubicBezTo>
                  <a:cubicBezTo>
                    <a:pt x="2697159" y="0"/>
                    <a:pt x="2956364" y="8509"/>
                    <a:pt x="3269103" y="20447"/>
                  </a:cubicBezTo>
                  <a:cubicBezTo>
                    <a:pt x="3497576" y="26797"/>
                    <a:pt x="3725922" y="34036"/>
                    <a:pt x="3954395" y="41783"/>
                  </a:cubicBezTo>
                  <a:cubicBezTo>
                    <a:pt x="4060694" y="45339"/>
                    <a:pt x="4167755" y="45339"/>
                    <a:pt x="4273292" y="60325"/>
                  </a:cubicBezTo>
                  <a:cubicBezTo>
                    <a:pt x="4365367" y="73406"/>
                    <a:pt x="4455664" y="97409"/>
                    <a:pt x="4541389" y="133604"/>
                  </a:cubicBezTo>
                  <a:cubicBezTo>
                    <a:pt x="4669278" y="187579"/>
                    <a:pt x="4811645" y="273050"/>
                    <a:pt x="4871462" y="404368"/>
                  </a:cubicBezTo>
                  <a:cubicBezTo>
                    <a:pt x="4920992" y="513207"/>
                    <a:pt x="4939915" y="634619"/>
                    <a:pt x="4954647" y="752348"/>
                  </a:cubicBezTo>
                  <a:cubicBezTo>
                    <a:pt x="4989064" y="1026287"/>
                    <a:pt x="4987794" y="1304036"/>
                    <a:pt x="4986143" y="1579753"/>
                  </a:cubicBezTo>
                  <a:cubicBezTo>
                    <a:pt x="4984111" y="1908302"/>
                    <a:pt x="4985635" y="2635088"/>
                    <a:pt x="4983349" y="3566829"/>
                  </a:cubicBezTo>
                  <a:cubicBezTo>
                    <a:pt x="4980809" y="4559414"/>
                    <a:pt x="4988556" y="5550198"/>
                    <a:pt x="5010400" y="6540983"/>
                  </a:cubicBezTo>
                  <a:cubicBezTo>
                    <a:pt x="5035673" y="7695218"/>
                    <a:pt x="5081520" y="8132420"/>
                    <a:pt x="5063105" y="8540979"/>
                  </a:cubicBezTo>
                  <a:close/>
                </a:path>
              </a:pathLst>
            </a:custGeom>
            <a:solidFill>
              <a:srgbClr val="E4DCC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 rot="7438106" flipH="1">
            <a:off x="141351" y="-213320"/>
            <a:ext cx="1106044" cy="1483718"/>
          </a:xfrm>
          <a:custGeom>
            <a:avLst/>
            <a:gdLst/>
            <a:ahLst/>
            <a:cxnLst/>
            <a:rect l="l" t="t" r="r" b="b"/>
            <a:pathLst>
              <a:path w="1106044" h="1483718">
                <a:moveTo>
                  <a:pt x="1106045" y="0"/>
                </a:moveTo>
                <a:lnTo>
                  <a:pt x="0" y="0"/>
                </a:lnTo>
                <a:lnTo>
                  <a:pt x="0" y="1483718"/>
                </a:lnTo>
                <a:lnTo>
                  <a:pt x="1106045" y="1483718"/>
                </a:lnTo>
                <a:lnTo>
                  <a:pt x="11060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72451" y="1209966"/>
            <a:ext cx="766824" cy="773860"/>
          </a:xfrm>
          <a:custGeom>
            <a:avLst/>
            <a:gdLst/>
            <a:ahLst/>
            <a:cxnLst/>
            <a:rect l="l" t="t" r="r" b="b"/>
            <a:pathLst>
              <a:path w="766824" h="773860">
                <a:moveTo>
                  <a:pt x="0" y="0"/>
                </a:moveTo>
                <a:lnTo>
                  <a:pt x="766824" y="0"/>
                </a:lnTo>
                <a:lnTo>
                  <a:pt x="766824" y="773860"/>
                </a:lnTo>
                <a:lnTo>
                  <a:pt x="0" y="773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grpSp>
        <p:nvGrpSpPr>
          <p:cNvPr id="6" name="Group 6"/>
          <p:cNvGrpSpPr/>
          <p:nvPr/>
        </p:nvGrpSpPr>
        <p:grpSpPr>
          <a:xfrm>
            <a:off x="11430031" y="1983826"/>
            <a:ext cx="4247952" cy="2301875"/>
            <a:chOff x="0" y="0"/>
            <a:chExt cx="1118802" cy="6062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8802" cy="606255"/>
            </a:xfrm>
            <a:custGeom>
              <a:avLst/>
              <a:gdLst/>
              <a:ahLst/>
              <a:cxnLst/>
              <a:rect l="l" t="t" r="r" b="b"/>
              <a:pathLst>
                <a:path w="1118802" h="606255">
                  <a:moveTo>
                    <a:pt x="0" y="0"/>
                  </a:moveTo>
                  <a:lnTo>
                    <a:pt x="1118802" y="0"/>
                  </a:lnTo>
                  <a:lnTo>
                    <a:pt x="1118802" y="606255"/>
                  </a:lnTo>
                  <a:lnTo>
                    <a:pt x="0" y="606255"/>
                  </a:lnTo>
                  <a:close/>
                </a:path>
              </a:pathLst>
            </a:custGeom>
            <a:solidFill>
              <a:srgbClr val="9AA7AD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118802" cy="6348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94373" y="1401689"/>
            <a:ext cx="9806531" cy="7722309"/>
          </a:xfrm>
          <a:custGeom>
            <a:avLst/>
            <a:gdLst/>
            <a:ahLst/>
            <a:cxnLst/>
            <a:rect l="l" t="t" r="r" b="b"/>
            <a:pathLst>
              <a:path w="9806531" h="7722309">
                <a:moveTo>
                  <a:pt x="0" y="0"/>
                </a:moveTo>
                <a:lnTo>
                  <a:pt x="9806531" y="0"/>
                </a:lnTo>
                <a:lnTo>
                  <a:pt x="9806531" y="7722308"/>
                </a:lnTo>
                <a:lnTo>
                  <a:pt x="0" y="77223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 rot="5491184">
            <a:off x="4973585" y="56514"/>
            <a:ext cx="1732655" cy="955126"/>
          </a:xfrm>
          <a:custGeom>
            <a:avLst/>
            <a:gdLst/>
            <a:ahLst/>
            <a:cxnLst/>
            <a:rect l="l" t="t" r="r" b="b"/>
            <a:pathLst>
              <a:path w="1732655" h="955126">
                <a:moveTo>
                  <a:pt x="0" y="0"/>
                </a:moveTo>
                <a:lnTo>
                  <a:pt x="1732655" y="0"/>
                </a:lnTo>
                <a:lnTo>
                  <a:pt x="1732655" y="955126"/>
                </a:lnTo>
                <a:lnTo>
                  <a:pt x="0" y="9551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TextBox 11"/>
          <p:cNvSpPr txBox="1"/>
          <p:nvPr/>
        </p:nvSpPr>
        <p:spPr>
          <a:xfrm>
            <a:off x="11430031" y="2020338"/>
            <a:ext cx="4110633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Ağırlık</a:t>
            </a:r>
            <a:r>
              <a:rPr lang="en-US" sz="6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:</a:t>
            </a:r>
          </a:p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Kutup</a:t>
            </a:r>
            <a:r>
              <a:rPr lang="en-US" sz="6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&gt; </a:t>
            </a:r>
            <a:r>
              <a:rPr lang="en-US" sz="6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Ekvator</a:t>
            </a:r>
            <a:endParaRPr lang="en-US" sz="6000" dirty="0">
              <a:solidFill>
                <a:srgbClr val="000000"/>
              </a:solidFill>
              <a:latin typeface="KG Primary Penmanship"/>
              <a:ea typeface="KG Primary Penmanship"/>
              <a:cs typeface="KG Primary Penmanship"/>
              <a:sym typeface="KG Primary Penmanship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1430031" y="5386588"/>
            <a:ext cx="4247952" cy="2301875"/>
            <a:chOff x="0" y="0"/>
            <a:chExt cx="1118802" cy="6062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18802" cy="606255"/>
            </a:xfrm>
            <a:custGeom>
              <a:avLst/>
              <a:gdLst/>
              <a:ahLst/>
              <a:cxnLst/>
              <a:rect l="l" t="t" r="r" b="b"/>
              <a:pathLst>
                <a:path w="1118802" h="606255">
                  <a:moveTo>
                    <a:pt x="0" y="0"/>
                  </a:moveTo>
                  <a:lnTo>
                    <a:pt x="1118802" y="0"/>
                  </a:lnTo>
                  <a:lnTo>
                    <a:pt x="1118802" y="606255"/>
                  </a:lnTo>
                  <a:lnTo>
                    <a:pt x="0" y="606255"/>
                  </a:lnTo>
                  <a:close/>
                </a:path>
              </a:pathLst>
            </a:custGeom>
            <a:solidFill>
              <a:srgbClr val="9AA7AD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118802" cy="6348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1555443" y="5423100"/>
            <a:ext cx="4122539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Kütle</a:t>
            </a:r>
            <a:r>
              <a:rPr lang="en-US" sz="6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:</a:t>
            </a:r>
          </a:p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Kutup</a:t>
            </a:r>
            <a:r>
              <a:rPr lang="en-US" sz="6000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= </a:t>
            </a:r>
            <a:r>
              <a:rPr lang="en-US" sz="6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Ekvator</a:t>
            </a:r>
            <a:endParaRPr lang="en-US" sz="6000" dirty="0">
              <a:solidFill>
                <a:srgbClr val="000000"/>
              </a:solidFill>
              <a:latin typeface="KG Primary Penmanship"/>
              <a:ea typeface="KG Primary Penmanship"/>
              <a:cs typeface="KG Primary Penmanship"/>
              <a:sym typeface="KG Primary Penmanship"/>
            </a:endParaRPr>
          </a:p>
        </p:txBody>
      </p:sp>
      <p:sp>
        <p:nvSpPr>
          <p:cNvPr id="16" name="Freeform 16"/>
          <p:cNvSpPr/>
          <p:nvPr/>
        </p:nvSpPr>
        <p:spPr>
          <a:xfrm rot="-5536685">
            <a:off x="5242933" y="9531060"/>
            <a:ext cx="1732655" cy="955126"/>
          </a:xfrm>
          <a:custGeom>
            <a:avLst/>
            <a:gdLst/>
            <a:ahLst/>
            <a:cxnLst/>
            <a:rect l="l" t="t" r="r" b="b"/>
            <a:pathLst>
              <a:path w="1732655" h="955126">
                <a:moveTo>
                  <a:pt x="0" y="0"/>
                </a:moveTo>
                <a:lnTo>
                  <a:pt x="1732655" y="0"/>
                </a:lnTo>
                <a:lnTo>
                  <a:pt x="1732655" y="955126"/>
                </a:lnTo>
                <a:lnTo>
                  <a:pt x="0" y="9551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10731190">
            <a:off x="515525" y="4785280"/>
            <a:ext cx="1732655" cy="955126"/>
          </a:xfrm>
          <a:custGeom>
            <a:avLst/>
            <a:gdLst/>
            <a:ahLst/>
            <a:cxnLst/>
            <a:rect l="l" t="t" r="r" b="b"/>
            <a:pathLst>
              <a:path w="1732655" h="955126">
                <a:moveTo>
                  <a:pt x="0" y="0"/>
                </a:moveTo>
                <a:lnTo>
                  <a:pt x="1732655" y="0"/>
                </a:lnTo>
                <a:lnTo>
                  <a:pt x="1732655" y="955126"/>
                </a:lnTo>
                <a:lnTo>
                  <a:pt x="0" y="9551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 rot="-167979">
            <a:off x="9822809" y="4389717"/>
            <a:ext cx="1732655" cy="955126"/>
          </a:xfrm>
          <a:custGeom>
            <a:avLst/>
            <a:gdLst/>
            <a:ahLst/>
            <a:cxnLst/>
            <a:rect l="l" t="t" r="r" b="b"/>
            <a:pathLst>
              <a:path w="1732655" h="955126">
                <a:moveTo>
                  <a:pt x="0" y="0"/>
                </a:moveTo>
                <a:lnTo>
                  <a:pt x="1732655" y="0"/>
                </a:lnTo>
                <a:lnTo>
                  <a:pt x="1732655" y="955126"/>
                </a:lnTo>
                <a:lnTo>
                  <a:pt x="0" y="9551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TextBox 19"/>
          <p:cNvSpPr txBox="1"/>
          <p:nvPr/>
        </p:nvSpPr>
        <p:spPr>
          <a:xfrm>
            <a:off x="5029200" y="1209966"/>
            <a:ext cx="1878841" cy="873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 err="1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Kutup</a:t>
            </a:r>
            <a:endParaRPr lang="en-US" sz="5000" dirty="0">
              <a:solidFill>
                <a:srgbClr val="000000"/>
              </a:solidFill>
              <a:latin typeface="KG Primary Penmanship"/>
              <a:ea typeface="KG Primary Penmanship"/>
              <a:cs typeface="KG Primary Penmanship"/>
              <a:sym typeface="KG Primary Penmanship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618624" y="4752980"/>
            <a:ext cx="1664395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Ekvator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22" name="Mürekkep 21">
                <a:extLst>
                  <a:ext uri="{FF2B5EF4-FFF2-40B4-BE49-F238E27FC236}">
                    <a16:creationId xmlns:a16="http://schemas.microsoft.com/office/drawing/2014/main" id="{B73B892C-A492-9FF7-153F-A77B346CAEA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372480" y="2544840"/>
              <a:ext cx="2837160" cy="2715120"/>
            </p14:xfrm>
          </p:contentPart>
        </mc:Choice>
        <mc:Fallback xmlns="">
          <p:pic>
            <p:nvPicPr>
              <p:cNvPr id="22" name="Mürekkep 21">
                <a:extLst>
                  <a:ext uri="{FF2B5EF4-FFF2-40B4-BE49-F238E27FC236}">
                    <a16:creationId xmlns:a16="http://schemas.microsoft.com/office/drawing/2014/main" id="{B73B892C-A492-9FF7-153F-A77B346CAE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56640" y="2481480"/>
                <a:ext cx="2868480" cy="284184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Freeform 8">
            <a:extLst>
              <a:ext uri="{FF2B5EF4-FFF2-40B4-BE49-F238E27FC236}">
                <a16:creationId xmlns:a16="http://schemas.microsoft.com/office/drawing/2014/main" id="{1A7A91F8-4067-3D66-AB16-FEF002F984A5}"/>
              </a:ext>
            </a:extLst>
          </p:cNvPr>
          <p:cNvSpPr/>
          <p:nvPr/>
        </p:nvSpPr>
        <p:spPr>
          <a:xfrm>
            <a:off x="-94456" y="-152430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1" name="Resim 20">
            <a:extLst>
              <a:ext uri="{FF2B5EF4-FFF2-40B4-BE49-F238E27FC236}">
                <a16:creationId xmlns:a16="http://schemas.microsoft.com/office/drawing/2014/main" id="{31A448C8-908A-AD47-745E-A170DF380D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4109" y="9478577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97104">
        <p159:morph option="byObject"/>
      </p:transition>
    </mc:Choice>
    <mc:Fallback xmlns="">
      <p:transition advTm="971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5" grpId="0"/>
      <p:bldP spid="16" grpId="0" animBg="1"/>
      <p:bldP spid="17" grpId="0" animBg="1"/>
      <p:bldP spid="18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4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9|1.4|3.3|19.5|29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45.8|79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9.6|76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58.4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.1|0.9|7.6|4.3|12.7|1.4|1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36.9|37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3.7|1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20.2|1.2|47.1|2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7|5.6|22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220</Words>
  <Application>Microsoft Office PowerPoint</Application>
  <PresentationFormat>Özel</PresentationFormat>
  <Paragraphs>51</Paragraphs>
  <Slides>14</Slides>
  <Notes>0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20" baseType="lpstr">
      <vt:lpstr>KG Primary Penmanship</vt:lpstr>
      <vt:lpstr>Calibri</vt:lpstr>
      <vt:lpstr>Samaritan</vt:lpstr>
      <vt:lpstr>Arial</vt:lpstr>
      <vt:lpstr>Arimo Bold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KÜTLE VE AGIRLIK İLİŞKİSİ</dc:title>
  <cp:lastModifiedBy>Nisa Nur Oran</cp:lastModifiedBy>
  <cp:revision>4</cp:revision>
  <dcterms:created xsi:type="dcterms:W3CDTF">2006-08-16T00:00:00Z</dcterms:created>
  <dcterms:modified xsi:type="dcterms:W3CDTF">2025-09-19T21:49:02Z</dcterms:modified>
  <dc:identifier>DAGU5D7exLM</dc:identifier>
</cp:coreProperties>
</file>