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5" r:id="rId31"/>
    <p:sldId id="286" r:id="rId32"/>
  </p:sldIdLst>
  <p:sldSz cx="18288000" cy="10287000"/>
  <p:notesSz cx="6858000" cy="9144000"/>
  <p:embeddedFontLst>
    <p:embeddedFont>
      <p:font typeface="Barriecito" panose="020B0604020202020204" charset="-94"/>
      <p:regular r:id="rId33"/>
    </p:embeddedFont>
    <p:embeddedFont>
      <p:font typeface="Blogger" panose="020B0604020202020204" charset="0"/>
      <p:regular r:id="rId34"/>
    </p:embeddedFont>
    <p:embeddedFont>
      <p:font typeface="Garet" panose="020B0604020202020204" charset="-94"/>
      <p:regular r:id="rId35"/>
    </p:embeddedFont>
    <p:embeddedFont>
      <p:font typeface="Public Sans" panose="020B0604020202020204" charset="-9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0.sv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2.svg"/><Relationship Id="rId3" Type="http://schemas.openxmlformats.org/officeDocument/2006/relationships/image" Target="../media/image36.svg"/><Relationship Id="rId7" Type="http://schemas.openxmlformats.org/officeDocument/2006/relationships/image" Target="../media/image48.svg"/><Relationship Id="rId12" Type="http://schemas.openxmlformats.org/officeDocument/2006/relationships/image" Target="../media/image51.png"/><Relationship Id="rId17" Type="http://schemas.openxmlformats.org/officeDocument/2006/relationships/image" Target="../media/image12.png"/><Relationship Id="rId2" Type="http://schemas.openxmlformats.org/officeDocument/2006/relationships/image" Target="../media/image3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svg"/><Relationship Id="rId5" Type="http://schemas.openxmlformats.org/officeDocument/2006/relationships/image" Target="../media/image32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31.png"/><Relationship Id="rId9" Type="http://schemas.openxmlformats.org/officeDocument/2006/relationships/image" Target="../media/image42.sv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5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56.sv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36.svg"/><Relationship Id="rId7" Type="http://schemas.openxmlformats.org/officeDocument/2006/relationships/image" Target="../media/image48.svg"/><Relationship Id="rId12" Type="http://schemas.openxmlformats.org/officeDocument/2006/relationships/image" Target="../media/image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32.svg"/><Relationship Id="rId15" Type="http://schemas.openxmlformats.org/officeDocument/2006/relationships/image" Target="../media/image12.png"/><Relationship Id="rId10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openxmlformats.org/officeDocument/2006/relationships/image" Target="../media/image42.sv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6.svg"/><Relationship Id="rId5" Type="http://schemas.openxmlformats.org/officeDocument/2006/relationships/image" Target="../media/image34.svg"/><Relationship Id="rId15" Type="http://schemas.openxmlformats.org/officeDocument/2006/relationships/image" Target="../media/image12.png"/><Relationship Id="rId10" Type="http://schemas.openxmlformats.org/officeDocument/2006/relationships/image" Target="../media/image65.png"/><Relationship Id="rId4" Type="http://schemas.openxmlformats.org/officeDocument/2006/relationships/image" Target="../media/image33.png"/><Relationship Id="rId9" Type="http://schemas.openxmlformats.org/officeDocument/2006/relationships/image" Target="../media/image64.sv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6.svg"/><Relationship Id="rId5" Type="http://schemas.openxmlformats.org/officeDocument/2006/relationships/image" Target="../media/image34.svg"/><Relationship Id="rId15" Type="http://schemas.openxmlformats.org/officeDocument/2006/relationships/image" Target="../media/image12.png"/><Relationship Id="rId10" Type="http://schemas.openxmlformats.org/officeDocument/2006/relationships/image" Target="../media/image65.png"/><Relationship Id="rId4" Type="http://schemas.openxmlformats.org/officeDocument/2006/relationships/image" Target="../media/image33.png"/><Relationship Id="rId9" Type="http://schemas.openxmlformats.org/officeDocument/2006/relationships/image" Target="../media/image64.sv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6.svg"/><Relationship Id="rId5" Type="http://schemas.openxmlformats.org/officeDocument/2006/relationships/image" Target="../media/image34.svg"/><Relationship Id="rId15" Type="http://schemas.openxmlformats.org/officeDocument/2006/relationships/image" Target="../media/image12.png"/><Relationship Id="rId10" Type="http://schemas.openxmlformats.org/officeDocument/2006/relationships/image" Target="../media/image65.png"/><Relationship Id="rId4" Type="http://schemas.openxmlformats.org/officeDocument/2006/relationships/image" Target="../media/image33.png"/><Relationship Id="rId9" Type="http://schemas.openxmlformats.org/officeDocument/2006/relationships/image" Target="../media/image64.sv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1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6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66.sv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1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66.sv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image" Target="../media/image70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11.png"/><Relationship Id="rId10" Type="http://schemas.openxmlformats.org/officeDocument/2006/relationships/image" Target="../media/image80.svg"/><Relationship Id="rId4" Type="http://schemas.openxmlformats.org/officeDocument/2006/relationships/image" Target="../media/image72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12" Type="http://schemas.openxmlformats.org/officeDocument/2006/relationships/image" Target="../media/image86.svg"/><Relationship Id="rId2" Type="http://schemas.openxmlformats.org/officeDocument/2006/relationships/image" Target="../media/image70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85.png"/><Relationship Id="rId5" Type="http://schemas.openxmlformats.org/officeDocument/2006/relationships/image" Target="../media/image75.png"/><Relationship Id="rId15" Type="http://schemas.openxmlformats.org/officeDocument/2006/relationships/image" Target="../media/image11.png"/><Relationship Id="rId10" Type="http://schemas.openxmlformats.org/officeDocument/2006/relationships/image" Target="../media/image80.svg"/><Relationship Id="rId4" Type="http://schemas.openxmlformats.org/officeDocument/2006/relationships/image" Target="../media/image72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7.pn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12" Type="http://schemas.openxmlformats.org/officeDocument/2006/relationships/image" Target="../media/image84.svg"/><Relationship Id="rId2" Type="http://schemas.openxmlformats.org/officeDocument/2006/relationships/image" Target="../media/image70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83.png"/><Relationship Id="rId5" Type="http://schemas.openxmlformats.org/officeDocument/2006/relationships/image" Target="../media/image75.png"/><Relationship Id="rId15" Type="http://schemas.openxmlformats.org/officeDocument/2006/relationships/image" Target="../media/image11.png"/><Relationship Id="rId10" Type="http://schemas.openxmlformats.org/officeDocument/2006/relationships/image" Target="../media/image80.svg"/><Relationship Id="rId4" Type="http://schemas.openxmlformats.org/officeDocument/2006/relationships/image" Target="../media/image72.svg"/><Relationship Id="rId9" Type="http://schemas.openxmlformats.org/officeDocument/2006/relationships/image" Target="../media/image79.png"/><Relationship Id="rId14" Type="http://schemas.openxmlformats.org/officeDocument/2006/relationships/image" Target="../media/image8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11.png"/><Relationship Id="rId3" Type="http://schemas.openxmlformats.org/officeDocument/2006/relationships/image" Target="../media/image72.svg"/><Relationship Id="rId7" Type="http://schemas.openxmlformats.org/officeDocument/2006/relationships/image" Target="../media/image77.png"/><Relationship Id="rId12" Type="http://schemas.openxmlformats.org/officeDocument/2006/relationships/image" Target="../media/image91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90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89.png"/><Relationship Id="rId9" Type="http://schemas.openxmlformats.org/officeDocument/2006/relationships/image" Target="../media/image79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11.png"/><Relationship Id="rId3" Type="http://schemas.openxmlformats.org/officeDocument/2006/relationships/image" Target="../media/image72.svg"/><Relationship Id="rId7" Type="http://schemas.openxmlformats.org/officeDocument/2006/relationships/image" Target="../media/image77.png"/><Relationship Id="rId12" Type="http://schemas.openxmlformats.org/officeDocument/2006/relationships/image" Target="../media/image94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93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92.png"/><Relationship Id="rId9" Type="http://schemas.openxmlformats.org/officeDocument/2006/relationships/image" Target="../media/image79.png"/><Relationship Id="rId1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11.png"/><Relationship Id="rId3" Type="http://schemas.openxmlformats.org/officeDocument/2006/relationships/image" Target="../media/image72.svg"/><Relationship Id="rId7" Type="http://schemas.openxmlformats.org/officeDocument/2006/relationships/image" Target="../media/image77.png"/><Relationship Id="rId12" Type="http://schemas.openxmlformats.org/officeDocument/2006/relationships/image" Target="../media/image9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95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92.png"/><Relationship Id="rId9" Type="http://schemas.openxmlformats.org/officeDocument/2006/relationships/image" Target="../media/image79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11.pn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12" Type="http://schemas.openxmlformats.org/officeDocument/2006/relationships/image" Target="../media/image98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97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2.svg"/><Relationship Id="rId9" Type="http://schemas.openxmlformats.org/officeDocument/2006/relationships/image" Target="../media/image79.png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11.png"/><Relationship Id="rId3" Type="http://schemas.openxmlformats.org/officeDocument/2006/relationships/image" Target="../media/image72.svg"/><Relationship Id="rId7" Type="http://schemas.openxmlformats.org/officeDocument/2006/relationships/image" Target="../media/image77.png"/><Relationship Id="rId12" Type="http://schemas.openxmlformats.org/officeDocument/2006/relationships/image" Target="../media/image100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99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89.png"/><Relationship Id="rId9" Type="http://schemas.openxmlformats.org/officeDocument/2006/relationships/image" Target="../media/image79.png"/><Relationship Id="rId1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101.png"/><Relationship Id="rId3" Type="http://schemas.openxmlformats.org/officeDocument/2006/relationships/image" Target="../media/image72.sv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image" Target="../media/image7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11.png"/><Relationship Id="rId10" Type="http://schemas.openxmlformats.org/officeDocument/2006/relationships/image" Target="../media/image80.svg"/><Relationship Id="rId4" Type="http://schemas.openxmlformats.org/officeDocument/2006/relationships/image" Target="../media/image89.png"/><Relationship Id="rId9" Type="http://schemas.openxmlformats.org/officeDocument/2006/relationships/image" Target="../media/image79.png"/><Relationship Id="rId14" Type="http://schemas.openxmlformats.org/officeDocument/2006/relationships/image" Target="../media/image10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8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hyperlink" Target="https://www.youtube.com/@mervehocail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12.png"/><Relationship Id="rId2" Type="http://schemas.openxmlformats.org/officeDocument/2006/relationships/image" Target="../media/image3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1054">
            <a:off x="-1914842" y="7875263"/>
            <a:ext cx="5208608" cy="4114800"/>
          </a:xfrm>
          <a:custGeom>
            <a:avLst/>
            <a:gdLst/>
            <a:ahLst/>
            <a:cxnLst/>
            <a:rect l="l" t="t" r="r" b="b"/>
            <a:pathLst>
              <a:path w="5208608" h="4114800">
                <a:moveTo>
                  <a:pt x="0" y="0"/>
                </a:moveTo>
                <a:lnTo>
                  <a:pt x="5208607" y="0"/>
                </a:lnTo>
                <a:lnTo>
                  <a:pt x="52086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095815" y="-306856"/>
            <a:ext cx="4107085" cy="4114800"/>
          </a:xfrm>
          <a:custGeom>
            <a:avLst/>
            <a:gdLst/>
            <a:ahLst/>
            <a:cxnLst/>
            <a:rect l="l" t="t" r="r" b="b"/>
            <a:pathLst>
              <a:path w="4107085" h="4114800">
                <a:moveTo>
                  <a:pt x="0" y="0"/>
                </a:moveTo>
                <a:lnTo>
                  <a:pt x="4107085" y="0"/>
                </a:lnTo>
                <a:lnTo>
                  <a:pt x="41070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775272" y="7149178"/>
            <a:ext cx="3965149" cy="4218244"/>
          </a:xfrm>
          <a:custGeom>
            <a:avLst/>
            <a:gdLst/>
            <a:ahLst/>
            <a:cxnLst/>
            <a:rect l="l" t="t" r="r" b="b"/>
            <a:pathLst>
              <a:path w="3965149" h="4218244">
                <a:moveTo>
                  <a:pt x="0" y="0"/>
                </a:moveTo>
                <a:lnTo>
                  <a:pt x="3965149" y="0"/>
                </a:lnTo>
                <a:lnTo>
                  <a:pt x="3965149" y="4218244"/>
                </a:lnTo>
                <a:lnTo>
                  <a:pt x="0" y="4218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10800000">
            <a:off x="-495730" y="0"/>
            <a:ext cx="2515172" cy="4114800"/>
          </a:xfrm>
          <a:custGeom>
            <a:avLst/>
            <a:gdLst/>
            <a:ahLst/>
            <a:cxnLst/>
            <a:rect l="l" t="t" r="r" b="b"/>
            <a:pathLst>
              <a:path w="2515172" h="4114800">
                <a:moveTo>
                  <a:pt x="0" y="0"/>
                </a:moveTo>
                <a:lnTo>
                  <a:pt x="2515171" y="0"/>
                </a:lnTo>
                <a:lnTo>
                  <a:pt x="2515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-2038350" y="-3795430"/>
            <a:ext cx="2190750" cy="17457748"/>
            <a:chOff x="0" y="0"/>
            <a:chExt cx="576988" cy="45979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6988" cy="4597926"/>
            </a:xfrm>
            <a:custGeom>
              <a:avLst/>
              <a:gdLst/>
              <a:ahLst/>
              <a:cxnLst/>
              <a:rect l="l" t="t" r="r" b="b"/>
              <a:pathLst>
                <a:path w="576988" h="4597926">
                  <a:moveTo>
                    <a:pt x="0" y="0"/>
                  </a:moveTo>
                  <a:lnTo>
                    <a:pt x="576988" y="0"/>
                  </a:lnTo>
                  <a:lnTo>
                    <a:pt x="576988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76988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149358" y="-3432974"/>
            <a:ext cx="2530123" cy="17457748"/>
            <a:chOff x="0" y="0"/>
            <a:chExt cx="666370" cy="45979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6370" cy="4597926"/>
            </a:xfrm>
            <a:custGeom>
              <a:avLst/>
              <a:gdLst/>
              <a:ahLst/>
              <a:cxnLst/>
              <a:rect l="l" t="t" r="r" b="b"/>
              <a:pathLst>
                <a:path w="666370" h="4597926">
                  <a:moveTo>
                    <a:pt x="0" y="0"/>
                  </a:moveTo>
                  <a:lnTo>
                    <a:pt x="666370" y="0"/>
                  </a:lnTo>
                  <a:lnTo>
                    <a:pt x="666370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66370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8147116" y="-10904080"/>
            <a:ext cx="2215691" cy="19954216"/>
            <a:chOff x="0" y="0"/>
            <a:chExt cx="583557" cy="52554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3557" cy="5255432"/>
            </a:xfrm>
            <a:custGeom>
              <a:avLst/>
              <a:gdLst/>
              <a:ahLst/>
              <a:cxnLst/>
              <a:rect l="l" t="t" r="r" b="b"/>
              <a:pathLst>
                <a:path w="583557" h="5255432">
                  <a:moveTo>
                    <a:pt x="0" y="0"/>
                  </a:moveTo>
                  <a:lnTo>
                    <a:pt x="583557" y="0"/>
                  </a:lnTo>
                  <a:lnTo>
                    <a:pt x="583557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83557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7984189" y="1218714"/>
            <a:ext cx="2236744" cy="19954216"/>
            <a:chOff x="0" y="0"/>
            <a:chExt cx="589101" cy="52554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89101" cy="5255432"/>
            </a:xfrm>
            <a:custGeom>
              <a:avLst/>
              <a:gdLst/>
              <a:ahLst/>
              <a:cxnLst/>
              <a:rect l="l" t="t" r="r" b="b"/>
              <a:pathLst>
                <a:path w="589101" h="5255432">
                  <a:moveTo>
                    <a:pt x="0" y="0"/>
                  </a:moveTo>
                  <a:lnTo>
                    <a:pt x="589101" y="0"/>
                  </a:lnTo>
                  <a:lnTo>
                    <a:pt x="589101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589101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883011" y="4933444"/>
            <a:ext cx="4743900" cy="4324856"/>
          </a:xfrm>
          <a:custGeom>
            <a:avLst/>
            <a:gdLst/>
            <a:ahLst/>
            <a:cxnLst/>
            <a:rect l="l" t="t" r="r" b="b"/>
            <a:pathLst>
              <a:path w="4743900" h="4324856">
                <a:moveTo>
                  <a:pt x="0" y="0"/>
                </a:moveTo>
                <a:lnTo>
                  <a:pt x="4743901" y="0"/>
                </a:lnTo>
                <a:lnTo>
                  <a:pt x="4743901" y="4324856"/>
                </a:lnTo>
                <a:lnTo>
                  <a:pt x="0" y="4324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2747810" y="574161"/>
            <a:ext cx="13014303" cy="435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99"/>
              </a:lnSpc>
            </a:pPr>
            <a:r>
              <a:rPr lang="en-US" sz="12499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MADDENİN TANECİKLİ YAPISI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D6992B06-F4FD-AC1A-7502-EE6DA33F0A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id="{46A87F75-D4A2-F430-83AB-80BDBE55EFA0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397654" y="90338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811707" y="3690274"/>
            <a:ext cx="9247122" cy="424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Tüm maddeler atomlardan oluşmuştur.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Atomlar bölünemez, var edilemez ve ortadan kaldırılamaz.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Atom; katı, sert, içi dolu berk küre şeklindedir.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Blogger"/>
              <a:ea typeface="Blogger"/>
              <a:cs typeface="Blogger"/>
              <a:sym typeface="Blogger"/>
            </a:endParaRPr>
          </a:p>
        </p:txBody>
      </p:sp>
      <p:sp>
        <p:nvSpPr>
          <p:cNvPr id="8" name="Freeform 8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390845" y="3690347"/>
            <a:ext cx="4603972" cy="4114800"/>
          </a:xfrm>
          <a:custGeom>
            <a:avLst/>
            <a:gdLst/>
            <a:ahLst/>
            <a:cxnLst/>
            <a:rect l="l" t="t" r="r" b="b"/>
            <a:pathLst>
              <a:path w="4603972" h="4114800">
                <a:moveTo>
                  <a:pt x="0" y="0"/>
                </a:moveTo>
                <a:lnTo>
                  <a:pt x="4603972" y="0"/>
                </a:lnTo>
                <a:lnTo>
                  <a:pt x="4603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3325878" y="1477911"/>
            <a:ext cx="5818122" cy="191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John Dalton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1803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485AAA8-BE91-3EEB-079A-E630AF34EE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E5CCAD50-1164-33D8-2B87-14C899DF516D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799487" y="318853"/>
            <a:ext cx="3619456" cy="2823176"/>
          </a:xfrm>
          <a:custGeom>
            <a:avLst/>
            <a:gdLst/>
            <a:ahLst/>
            <a:cxnLst/>
            <a:rect l="l" t="t" r="r" b="b"/>
            <a:pathLst>
              <a:path w="3619456" h="2823176">
                <a:moveTo>
                  <a:pt x="0" y="0"/>
                </a:moveTo>
                <a:lnTo>
                  <a:pt x="3619456" y="0"/>
                </a:lnTo>
                <a:lnTo>
                  <a:pt x="3619456" y="2823176"/>
                </a:lnTo>
                <a:lnTo>
                  <a:pt x="0" y="2823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5623617" y="4436400"/>
            <a:ext cx="3619456" cy="2823176"/>
          </a:xfrm>
          <a:custGeom>
            <a:avLst/>
            <a:gdLst/>
            <a:ahLst/>
            <a:cxnLst/>
            <a:rect l="l" t="t" r="r" b="b"/>
            <a:pathLst>
              <a:path w="3619456" h="2823176">
                <a:moveTo>
                  <a:pt x="0" y="0"/>
                </a:moveTo>
                <a:lnTo>
                  <a:pt x="3619457" y="0"/>
                </a:lnTo>
                <a:lnTo>
                  <a:pt x="3619457" y="2823175"/>
                </a:lnTo>
                <a:lnTo>
                  <a:pt x="0" y="282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52212" y="7791590"/>
            <a:ext cx="2191424" cy="2495410"/>
          </a:xfrm>
          <a:custGeom>
            <a:avLst/>
            <a:gdLst/>
            <a:ahLst/>
            <a:cxnLst/>
            <a:rect l="l" t="t" r="r" b="b"/>
            <a:pathLst>
              <a:path w="2191424" h="2495410">
                <a:moveTo>
                  <a:pt x="0" y="0"/>
                </a:moveTo>
                <a:lnTo>
                  <a:pt x="2191424" y="0"/>
                </a:lnTo>
                <a:lnTo>
                  <a:pt x="2191424" y="2495410"/>
                </a:lnTo>
                <a:lnTo>
                  <a:pt x="0" y="2495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8607928" flipH="1">
            <a:off x="15314325" y="7200900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2528732" y="0"/>
                </a:moveTo>
                <a:lnTo>
                  <a:pt x="0" y="0"/>
                </a:lnTo>
                <a:lnTo>
                  <a:pt x="0" y="4114800"/>
                </a:lnTo>
                <a:lnTo>
                  <a:pt x="2528732" y="4114800"/>
                </a:lnTo>
                <a:lnTo>
                  <a:pt x="25287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5332382">
            <a:off x="2394621" y="-840391"/>
            <a:ext cx="1559842" cy="2538205"/>
          </a:xfrm>
          <a:custGeom>
            <a:avLst/>
            <a:gdLst/>
            <a:ahLst/>
            <a:cxnLst/>
            <a:rect l="l" t="t" r="r" b="b"/>
            <a:pathLst>
              <a:path w="1559842" h="2538205">
                <a:moveTo>
                  <a:pt x="0" y="0"/>
                </a:moveTo>
                <a:lnTo>
                  <a:pt x="1559842" y="0"/>
                </a:lnTo>
                <a:lnTo>
                  <a:pt x="1559842" y="2538205"/>
                </a:lnTo>
                <a:lnTo>
                  <a:pt x="0" y="2538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062073" y="2141952"/>
            <a:ext cx="3155462" cy="3213896"/>
          </a:xfrm>
          <a:custGeom>
            <a:avLst/>
            <a:gdLst/>
            <a:ahLst/>
            <a:cxnLst/>
            <a:rect l="l" t="t" r="r" b="b"/>
            <a:pathLst>
              <a:path w="3155462" h="3213896">
                <a:moveTo>
                  <a:pt x="0" y="0"/>
                </a:moveTo>
                <a:lnTo>
                  <a:pt x="3155462" y="0"/>
                </a:lnTo>
                <a:lnTo>
                  <a:pt x="3155462" y="3213896"/>
                </a:lnTo>
                <a:lnTo>
                  <a:pt x="0" y="3213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2152561" y="5847988"/>
            <a:ext cx="3471056" cy="3410312"/>
          </a:xfrm>
          <a:custGeom>
            <a:avLst/>
            <a:gdLst/>
            <a:ahLst/>
            <a:cxnLst/>
            <a:rect l="l" t="t" r="r" b="b"/>
            <a:pathLst>
              <a:path w="3471056" h="3410312">
                <a:moveTo>
                  <a:pt x="0" y="0"/>
                </a:moveTo>
                <a:lnTo>
                  <a:pt x="3471056" y="0"/>
                </a:lnTo>
                <a:lnTo>
                  <a:pt x="3471056" y="3410312"/>
                </a:lnTo>
                <a:lnTo>
                  <a:pt x="0" y="3410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7644786" y="3207715"/>
            <a:ext cx="8450308" cy="283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Üzümlü kek modeli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Thomson’a göre kek “pozitif (+)”, üzümler “negatif (–)” yüklere benzer.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Blogger"/>
              <a:ea typeface="Blogger"/>
              <a:cs typeface="Blogger"/>
              <a:sym typeface="Blogg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43636" y="6150058"/>
            <a:ext cx="5484747" cy="2889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John Joseph Thomson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1904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008464E-49C4-80AD-2E5A-4F47F8AD07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A02BBB16-9CCA-2890-E744-20BBD757C0A8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3325968" y="1223299"/>
            <a:ext cx="6995137" cy="77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Atom, çekirdek ve yörüngelerden oluşmaktadır.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Merkez ile yörüngeler arasında çok büyük bir boşluk bulunmaktadır.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Çekirdekte, atomun kütlesini oluşturan pozitif yüklü tanecikler vardır.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Yörüngelerde dönen çok küçük, negatif yüklü elektronlar vardır.</a:t>
            </a:r>
          </a:p>
        </p:txBody>
      </p:sp>
      <p:sp>
        <p:nvSpPr>
          <p:cNvPr id="8" name="Freeform 8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017254" y="1890346"/>
            <a:ext cx="3808060" cy="4114800"/>
          </a:xfrm>
          <a:custGeom>
            <a:avLst/>
            <a:gdLst/>
            <a:ahLst/>
            <a:cxnLst/>
            <a:rect l="l" t="t" r="r" b="b"/>
            <a:pathLst>
              <a:path w="3808060" h="4114800">
                <a:moveTo>
                  <a:pt x="0" y="0"/>
                </a:moveTo>
                <a:lnTo>
                  <a:pt x="3808061" y="0"/>
                </a:lnTo>
                <a:lnTo>
                  <a:pt x="3808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9658350" y="6629562"/>
            <a:ext cx="5818122" cy="191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Ernest Rutherford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1911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A5B38D1-3B08-BCFD-0946-501DB3FBB9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33ED126B-0F25-3131-2892-3CDFC807ECAF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799487" y="318853"/>
            <a:ext cx="3619456" cy="2823176"/>
          </a:xfrm>
          <a:custGeom>
            <a:avLst/>
            <a:gdLst/>
            <a:ahLst/>
            <a:cxnLst/>
            <a:rect l="l" t="t" r="r" b="b"/>
            <a:pathLst>
              <a:path w="3619456" h="2823176">
                <a:moveTo>
                  <a:pt x="0" y="0"/>
                </a:moveTo>
                <a:lnTo>
                  <a:pt x="3619456" y="0"/>
                </a:lnTo>
                <a:lnTo>
                  <a:pt x="3619456" y="2823176"/>
                </a:lnTo>
                <a:lnTo>
                  <a:pt x="0" y="2823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5623617" y="4436400"/>
            <a:ext cx="3619456" cy="2823176"/>
          </a:xfrm>
          <a:custGeom>
            <a:avLst/>
            <a:gdLst/>
            <a:ahLst/>
            <a:cxnLst/>
            <a:rect l="l" t="t" r="r" b="b"/>
            <a:pathLst>
              <a:path w="3619456" h="2823176">
                <a:moveTo>
                  <a:pt x="0" y="0"/>
                </a:moveTo>
                <a:lnTo>
                  <a:pt x="3619457" y="0"/>
                </a:lnTo>
                <a:lnTo>
                  <a:pt x="3619457" y="2823175"/>
                </a:lnTo>
                <a:lnTo>
                  <a:pt x="0" y="282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52212" y="7791590"/>
            <a:ext cx="2191424" cy="2495410"/>
          </a:xfrm>
          <a:custGeom>
            <a:avLst/>
            <a:gdLst/>
            <a:ahLst/>
            <a:cxnLst/>
            <a:rect l="l" t="t" r="r" b="b"/>
            <a:pathLst>
              <a:path w="2191424" h="2495410">
                <a:moveTo>
                  <a:pt x="0" y="0"/>
                </a:moveTo>
                <a:lnTo>
                  <a:pt x="2191424" y="0"/>
                </a:lnTo>
                <a:lnTo>
                  <a:pt x="2191424" y="2495410"/>
                </a:lnTo>
                <a:lnTo>
                  <a:pt x="0" y="2495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8607928" flipH="1">
            <a:off x="15314325" y="7200900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2528732" y="0"/>
                </a:moveTo>
                <a:lnTo>
                  <a:pt x="0" y="0"/>
                </a:lnTo>
                <a:lnTo>
                  <a:pt x="0" y="4114800"/>
                </a:lnTo>
                <a:lnTo>
                  <a:pt x="2528732" y="4114800"/>
                </a:lnTo>
                <a:lnTo>
                  <a:pt x="25287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5332382">
            <a:off x="2394621" y="-840391"/>
            <a:ext cx="1559842" cy="2538205"/>
          </a:xfrm>
          <a:custGeom>
            <a:avLst/>
            <a:gdLst/>
            <a:ahLst/>
            <a:cxnLst/>
            <a:rect l="l" t="t" r="r" b="b"/>
            <a:pathLst>
              <a:path w="1559842" h="2538205">
                <a:moveTo>
                  <a:pt x="0" y="0"/>
                </a:moveTo>
                <a:lnTo>
                  <a:pt x="1559842" y="0"/>
                </a:lnTo>
                <a:lnTo>
                  <a:pt x="1559842" y="2538205"/>
                </a:lnTo>
                <a:lnTo>
                  <a:pt x="0" y="2538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401514" y="2057428"/>
            <a:ext cx="4322788" cy="4322788"/>
          </a:xfrm>
          <a:custGeom>
            <a:avLst/>
            <a:gdLst/>
            <a:ahLst/>
            <a:cxnLst/>
            <a:rect l="l" t="t" r="r" b="b"/>
            <a:pathLst>
              <a:path w="4322788" h="4322788">
                <a:moveTo>
                  <a:pt x="0" y="0"/>
                </a:moveTo>
                <a:lnTo>
                  <a:pt x="4322788" y="0"/>
                </a:lnTo>
                <a:lnTo>
                  <a:pt x="4322788" y="4322788"/>
                </a:lnTo>
                <a:lnTo>
                  <a:pt x="0" y="4322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8932659" y="1943128"/>
            <a:ext cx="6690958" cy="635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Elektronların çekirdeğin çevresinde rastgele dolaşamayacağını belirtmiştir.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Elektronlar, çekirdekten belli uzaklıktaki belirli katmanlarda dolanır.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Her katmanda bulunabilecek elektron sayısı bellidir.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20535" y="6625480"/>
            <a:ext cx="5484747" cy="191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Neils Bohr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1913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05F5264-F0DC-386A-9748-1F4A72B484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4EE1F403-79A5-46B3-E6AB-7EB5C53AFEF0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356395" y="1961291"/>
            <a:ext cx="4422032" cy="4413992"/>
          </a:xfrm>
          <a:custGeom>
            <a:avLst/>
            <a:gdLst/>
            <a:ahLst/>
            <a:cxnLst/>
            <a:rect l="l" t="t" r="r" b="b"/>
            <a:pathLst>
              <a:path w="4422032" h="4413992">
                <a:moveTo>
                  <a:pt x="0" y="0"/>
                </a:moveTo>
                <a:lnTo>
                  <a:pt x="4422032" y="0"/>
                </a:lnTo>
                <a:lnTo>
                  <a:pt x="4422032" y="4413992"/>
                </a:lnTo>
                <a:lnTo>
                  <a:pt x="0" y="4413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3325878" y="1122310"/>
            <a:ext cx="5818122" cy="2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MODERN ATOM TEORİSİ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25878" y="4591914"/>
            <a:ext cx="5818122" cy="353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Elektronların bulunma ihtimalinin yüksek olduğu uzay bölgelerini (elektron bulutu)  keşfetmiştir.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8350" y="6408022"/>
            <a:ext cx="5818122" cy="191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Erwin Schrodinger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1926</a:t>
            </a:r>
          </a:p>
        </p:txBody>
      </p:sp>
      <p:sp>
        <p:nvSpPr>
          <p:cNvPr id="11" name="Freeform 11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5AAA935-55D2-91E4-4195-193892D403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DC5CE392-35ED-DAEA-2AF8-FAD77BF6E825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356395" y="1961291"/>
            <a:ext cx="4422032" cy="4413992"/>
          </a:xfrm>
          <a:custGeom>
            <a:avLst/>
            <a:gdLst/>
            <a:ahLst/>
            <a:cxnLst/>
            <a:rect l="l" t="t" r="r" b="b"/>
            <a:pathLst>
              <a:path w="4422032" h="4413992">
                <a:moveTo>
                  <a:pt x="0" y="0"/>
                </a:moveTo>
                <a:lnTo>
                  <a:pt x="4422032" y="0"/>
                </a:lnTo>
                <a:lnTo>
                  <a:pt x="4422032" y="4413992"/>
                </a:lnTo>
                <a:lnTo>
                  <a:pt x="0" y="4413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3325878" y="1122310"/>
            <a:ext cx="5818122" cy="2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MODERN ATOM TEORİSİ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8665" y="4053987"/>
            <a:ext cx="6095335" cy="353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Elektronun yeri ve hızının aynı anda tam olarak belirlenemeyeceğini iddia ettiği “belirsizlik ilkesi”ni öne sürmüştür.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8350" y="6408022"/>
            <a:ext cx="5818122" cy="94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Werner Heisenberg</a:t>
            </a:r>
          </a:p>
        </p:txBody>
      </p:sp>
      <p:sp>
        <p:nvSpPr>
          <p:cNvPr id="11" name="Freeform 11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A52A114-2DC0-A73C-2E3C-5F925DD705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70E2D8D4-0E09-1153-9A7F-C9C409DB8A3E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356395" y="1961291"/>
            <a:ext cx="4422032" cy="4413992"/>
          </a:xfrm>
          <a:custGeom>
            <a:avLst/>
            <a:gdLst/>
            <a:ahLst/>
            <a:cxnLst/>
            <a:rect l="l" t="t" r="r" b="b"/>
            <a:pathLst>
              <a:path w="4422032" h="4413992">
                <a:moveTo>
                  <a:pt x="0" y="0"/>
                </a:moveTo>
                <a:lnTo>
                  <a:pt x="4422032" y="0"/>
                </a:lnTo>
                <a:lnTo>
                  <a:pt x="4422032" y="4413992"/>
                </a:lnTo>
                <a:lnTo>
                  <a:pt x="0" y="4413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3325878" y="1122310"/>
            <a:ext cx="5818122" cy="2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MODERN ATOM TEORİSİ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8665" y="4053987"/>
            <a:ext cx="6095335" cy="212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endParaRPr/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Çekirdek içindeki nötronları keşfetmiştir.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8350" y="6408022"/>
            <a:ext cx="5818122" cy="94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James Chadwick</a:t>
            </a:r>
          </a:p>
        </p:txBody>
      </p:sp>
      <p:sp>
        <p:nvSpPr>
          <p:cNvPr id="11" name="Freeform 11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E84250E-655A-EB4D-967A-428667D7F5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051CD41F-CBFA-D4F6-D488-135CA71AED05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7845178" y="4470076"/>
            <a:ext cx="3602508" cy="3931796"/>
          </a:xfrm>
          <a:custGeom>
            <a:avLst/>
            <a:gdLst/>
            <a:ahLst/>
            <a:cxnLst/>
            <a:rect l="l" t="t" r="r" b="b"/>
            <a:pathLst>
              <a:path w="3602508" h="3931796">
                <a:moveTo>
                  <a:pt x="0" y="0"/>
                </a:moveTo>
                <a:lnTo>
                  <a:pt x="3602508" y="0"/>
                </a:lnTo>
                <a:lnTo>
                  <a:pt x="3602508" y="3931796"/>
                </a:lnTo>
                <a:lnTo>
                  <a:pt x="0" y="39317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298047" y="1776046"/>
            <a:ext cx="12696770" cy="212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Atomlar, doğada tek başlarına bulunabilecekleri gibi aynı ya da farklı cins atomlarla kümeler oluşturabilmektedir. Atomların oluşturduğu bu kümelere </a:t>
            </a:r>
            <a:r>
              <a:rPr lang="en-US" sz="3999">
                <a:solidFill>
                  <a:srgbClr val="254F7C"/>
                </a:solidFill>
                <a:latin typeface="Blogger"/>
                <a:ea typeface="Blogger"/>
                <a:cs typeface="Blogger"/>
                <a:sym typeface="Blogger"/>
              </a:rPr>
              <a:t>molekül</a:t>
            </a: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 adı verilir.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4FE9439-6588-825D-59FD-7E2C94B96B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id="{299F634D-DBCC-A512-8AC2-E2FA4EEB8E53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397654" y="0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2811707" y="2824960"/>
            <a:ext cx="13184838" cy="3955451"/>
          </a:xfrm>
          <a:custGeom>
            <a:avLst/>
            <a:gdLst/>
            <a:ahLst/>
            <a:cxnLst/>
            <a:rect l="l" t="t" r="r" b="b"/>
            <a:pathLst>
              <a:path w="13184838" h="3955451">
                <a:moveTo>
                  <a:pt x="0" y="0"/>
                </a:moveTo>
                <a:lnTo>
                  <a:pt x="13184838" y="0"/>
                </a:lnTo>
                <a:lnTo>
                  <a:pt x="13184838" y="3955452"/>
                </a:lnTo>
                <a:lnTo>
                  <a:pt x="0" y="3955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720D6F7-CF06-6569-AC20-622A89EDDC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32E60B63-ED2A-AEAD-E454-40CB3788859E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011470" cy="8446050"/>
          </a:xfrm>
          <a:custGeom>
            <a:avLst/>
            <a:gdLst/>
            <a:ahLst/>
            <a:cxnLst/>
            <a:rect l="l" t="t" r="r" b="b"/>
            <a:pathLst>
              <a:path w="16011470" h="8446050">
                <a:moveTo>
                  <a:pt x="0" y="0"/>
                </a:moveTo>
                <a:lnTo>
                  <a:pt x="16011470" y="0"/>
                </a:lnTo>
                <a:lnTo>
                  <a:pt x="16011470" y="8446050"/>
                </a:lnTo>
                <a:lnTo>
                  <a:pt x="0" y="844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381D88C-B563-6315-5BE2-46709C69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B6D73C26-2BE6-53BD-A399-3B0330213384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1054">
            <a:off x="-1914842" y="7875263"/>
            <a:ext cx="5208608" cy="4114800"/>
          </a:xfrm>
          <a:custGeom>
            <a:avLst/>
            <a:gdLst/>
            <a:ahLst/>
            <a:cxnLst/>
            <a:rect l="l" t="t" r="r" b="b"/>
            <a:pathLst>
              <a:path w="5208608" h="4114800">
                <a:moveTo>
                  <a:pt x="0" y="0"/>
                </a:moveTo>
                <a:lnTo>
                  <a:pt x="5208607" y="0"/>
                </a:lnTo>
                <a:lnTo>
                  <a:pt x="52086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095815" y="-306856"/>
            <a:ext cx="4107085" cy="4114800"/>
          </a:xfrm>
          <a:custGeom>
            <a:avLst/>
            <a:gdLst/>
            <a:ahLst/>
            <a:cxnLst/>
            <a:rect l="l" t="t" r="r" b="b"/>
            <a:pathLst>
              <a:path w="4107085" h="4114800">
                <a:moveTo>
                  <a:pt x="0" y="0"/>
                </a:moveTo>
                <a:lnTo>
                  <a:pt x="4107085" y="0"/>
                </a:lnTo>
                <a:lnTo>
                  <a:pt x="41070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775272" y="7149178"/>
            <a:ext cx="3965149" cy="4218244"/>
          </a:xfrm>
          <a:custGeom>
            <a:avLst/>
            <a:gdLst/>
            <a:ahLst/>
            <a:cxnLst/>
            <a:rect l="l" t="t" r="r" b="b"/>
            <a:pathLst>
              <a:path w="3965149" h="4218244">
                <a:moveTo>
                  <a:pt x="0" y="0"/>
                </a:moveTo>
                <a:lnTo>
                  <a:pt x="3965149" y="0"/>
                </a:lnTo>
                <a:lnTo>
                  <a:pt x="3965149" y="4218244"/>
                </a:lnTo>
                <a:lnTo>
                  <a:pt x="0" y="4218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10800000">
            <a:off x="-495730" y="0"/>
            <a:ext cx="2515172" cy="4114800"/>
          </a:xfrm>
          <a:custGeom>
            <a:avLst/>
            <a:gdLst/>
            <a:ahLst/>
            <a:cxnLst/>
            <a:rect l="l" t="t" r="r" b="b"/>
            <a:pathLst>
              <a:path w="2515172" h="4114800">
                <a:moveTo>
                  <a:pt x="0" y="0"/>
                </a:moveTo>
                <a:lnTo>
                  <a:pt x="2515171" y="0"/>
                </a:lnTo>
                <a:lnTo>
                  <a:pt x="2515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-2038350" y="-3795430"/>
            <a:ext cx="2190750" cy="17457748"/>
            <a:chOff x="0" y="0"/>
            <a:chExt cx="576988" cy="45979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6988" cy="4597926"/>
            </a:xfrm>
            <a:custGeom>
              <a:avLst/>
              <a:gdLst/>
              <a:ahLst/>
              <a:cxnLst/>
              <a:rect l="l" t="t" r="r" b="b"/>
              <a:pathLst>
                <a:path w="576988" h="4597926">
                  <a:moveTo>
                    <a:pt x="0" y="0"/>
                  </a:moveTo>
                  <a:lnTo>
                    <a:pt x="576988" y="0"/>
                  </a:lnTo>
                  <a:lnTo>
                    <a:pt x="576988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76988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149358" y="-3432974"/>
            <a:ext cx="2530123" cy="17457748"/>
            <a:chOff x="0" y="0"/>
            <a:chExt cx="666370" cy="45979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6370" cy="4597926"/>
            </a:xfrm>
            <a:custGeom>
              <a:avLst/>
              <a:gdLst/>
              <a:ahLst/>
              <a:cxnLst/>
              <a:rect l="l" t="t" r="r" b="b"/>
              <a:pathLst>
                <a:path w="666370" h="4597926">
                  <a:moveTo>
                    <a:pt x="0" y="0"/>
                  </a:moveTo>
                  <a:lnTo>
                    <a:pt x="666370" y="0"/>
                  </a:lnTo>
                  <a:lnTo>
                    <a:pt x="666370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66370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8147116" y="-10904080"/>
            <a:ext cx="2215691" cy="19954216"/>
            <a:chOff x="0" y="0"/>
            <a:chExt cx="583557" cy="52554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3557" cy="5255432"/>
            </a:xfrm>
            <a:custGeom>
              <a:avLst/>
              <a:gdLst/>
              <a:ahLst/>
              <a:cxnLst/>
              <a:rect l="l" t="t" r="r" b="b"/>
              <a:pathLst>
                <a:path w="583557" h="5255432">
                  <a:moveTo>
                    <a:pt x="0" y="0"/>
                  </a:moveTo>
                  <a:lnTo>
                    <a:pt x="583557" y="0"/>
                  </a:lnTo>
                  <a:lnTo>
                    <a:pt x="583557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83557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7984189" y="1218714"/>
            <a:ext cx="2236744" cy="19954216"/>
            <a:chOff x="0" y="0"/>
            <a:chExt cx="589101" cy="52554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89101" cy="5255432"/>
            </a:xfrm>
            <a:custGeom>
              <a:avLst/>
              <a:gdLst/>
              <a:ahLst/>
              <a:cxnLst/>
              <a:rect l="l" t="t" r="r" b="b"/>
              <a:pathLst>
                <a:path w="589101" h="5255432">
                  <a:moveTo>
                    <a:pt x="0" y="0"/>
                  </a:moveTo>
                  <a:lnTo>
                    <a:pt x="589101" y="0"/>
                  </a:lnTo>
                  <a:lnTo>
                    <a:pt x="589101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589101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877935" y="4933444"/>
            <a:ext cx="4437529" cy="4114800"/>
          </a:xfrm>
          <a:custGeom>
            <a:avLst/>
            <a:gdLst/>
            <a:ahLst/>
            <a:cxnLst/>
            <a:rect l="l" t="t" r="r" b="b"/>
            <a:pathLst>
              <a:path w="4437529" h="4114800">
                <a:moveTo>
                  <a:pt x="0" y="0"/>
                </a:moveTo>
                <a:lnTo>
                  <a:pt x="4437530" y="0"/>
                </a:lnTo>
                <a:lnTo>
                  <a:pt x="44375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2747810" y="669411"/>
            <a:ext cx="12697780" cy="354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3"/>
              </a:lnSpc>
            </a:pPr>
            <a:r>
              <a:rPr lang="en-US" sz="6716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Maddeyi oluşturan en küçük yapı taşına</a:t>
            </a:r>
          </a:p>
          <a:p>
            <a:pPr algn="ctr">
              <a:lnSpc>
                <a:spcPts val="9403"/>
              </a:lnSpc>
            </a:pPr>
            <a:r>
              <a:rPr lang="en-US" sz="6716">
                <a:solidFill>
                  <a:srgbClr val="254F7C"/>
                </a:solidFill>
                <a:latin typeface="Barriecito"/>
                <a:ea typeface="Barriecito"/>
                <a:cs typeface="Barriecito"/>
                <a:sym typeface="Barriecito"/>
              </a:rPr>
              <a:t>atom</a:t>
            </a:r>
            <a:r>
              <a:rPr lang="en-US" sz="6716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 adı verilir.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2347C3D2-0FAD-A38E-BB31-A4190A87B8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id="{78C68509-DA67-6579-25BC-9EA68FEEA430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3745" y="1028700"/>
            <a:ext cx="3507867" cy="8229600"/>
          </a:xfrm>
          <a:custGeom>
            <a:avLst/>
            <a:gdLst/>
            <a:ahLst/>
            <a:cxnLst/>
            <a:rect l="l" t="t" r="r" b="b"/>
            <a:pathLst>
              <a:path w="3507867" h="8229600">
                <a:moveTo>
                  <a:pt x="0" y="0"/>
                </a:moveTo>
                <a:lnTo>
                  <a:pt x="3507867" y="0"/>
                </a:lnTo>
                <a:lnTo>
                  <a:pt x="350786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V="1">
            <a:off x="4478232" y="1421821"/>
            <a:ext cx="7383125" cy="2048817"/>
          </a:xfrm>
          <a:custGeom>
            <a:avLst/>
            <a:gdLst/>
            <a:ahLst/>
            <a:cxnLst/>
            <a:rect l="l" t="t" r="r" b="b"/>
            <a:pathLst>
              <a:path w="7383125" h="2048817">
                <a:moveTo>
                  <a:pt x="0" y="2048817"/>
                </a:moveTo>
                <a:lnTo>
                  <a:pt x="7383125" y="2048817"/>
                </a:lnTo>
                <a:lnTo>
                  <a:pt x="7383125" y="0"/>
                </a:lnTo>
                <a:lnTo>
                  <a:pt x="0" y="0"/>
                </a:lnTo>
                <a:lnTo>
                  <a:pt x="0" y="204881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66142" y="6700600"/>
            <a:ext cx="10498113" cy="167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Atomik Yapı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93494" y="8362212"/>
            <a:ext cx="10404819" cy="254019"/>
            <a:chOff x="0" y="0"/>
            <a:chExt cx="2740364" cy="669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0364" cy="66902"/>
            </a:xfrm>
            <a:custGeom>
              <a:avLst/>
              <a:gdLst/>
              <a:ahLst/>
              <a:cxnLst/>
              <a:rect l="l" t="t" r="r" b="b"/>
              <a:pathLst>
                <a:path w="2740364" h="66902">
                  <a:moveTo>
                    <a:pt x="0" y="0"/>
                  </a:moveTo>
                  <a:lnTo>
                    <a:pt x="2740364" y="0"/>
                  </a:lnTo>
                  <a:lnTo>
                    <a:pt x="2740364" y="66902"/>
                  </a:lnTo>
                  <a:lnTo>
                    <a:pt x="0" y="66902"/>
                  </a:lnTo>
                  <a:close/>
                </a:path>
              </a:pathLst>
            </a:custGeom>
            <a:solidFill>
              <a:srgbClr val="FFB92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40364" cy="105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2282927" y="-350235"/>
            <a:ext cx="6830346" cy="6827500"/>
          </a:xfrm>
          <a:custGeom>
            <a:avLst/>
            <a:gdLst/>
            <a:ahLst/>
            <a:cxnLst/>
            <a:rect l="l" t="t" r="r" b="b"/>
            <a:pathLst>
              <a:path w="6830346" h="6827500">
                <a:moveTo>
                  <a:pt x="0" y="0"/>
                </a:moveTo>
                <a:lnTo>
                  <a:pt x="6830346" y="0"/>
                </a:lnTo>
                <a:lnTo>
                  <a:pt x="6830346" y="6827500"/>
                </a:lnTo>
                <a:lnTo>
                  <a:pt x="0" y="6827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66142" y="6009608"/>
            <a:ext cx="5795215" cy="83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Hızlı Sınav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66142" y="1948334"/>
            <a:ext cx="4979758" cy="83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Hazır mısın?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7FE54DB-D7C3-3B8B-5B31-617F174F4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255F571E-E239-A94B-9BA8-1EF336B85343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5292" y="1538743"/>
            <a:ext cx="3290461" cy="7719557"/>
          </a:xfrm>
          <a:custGeom>
            <a:avLst/>
            <a:gdLst/>
            <a:ahLst/>
            <a:cxnLst/>
            <a:rect l="l" t="t" r="r" b="b"/>
            <a:pathLst>
              <a:path w="3290461" h="7719557">
                <a:moveTo>
                  <a:pt x="0" y="0"/>
                </a:moveTo>
                <a:lnTo>
                  <a:pt x="3290461" y="0"/>
                </a:lnTo>
                <a:lnTo>
                  <a:pt x="3290461" y="7719557"/>
                </a:lnTo>
                <a:lnTo>
                  <a:pt x="0" y="7719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3496495" y="1271874"/>
            <a:ext cx="9588797" cy="2660891"/>
          </a:xfrm>
          <a:custGeom>
            <a:avLst/>
            <a:gdLst/>
            <a:ahLst/>
            <a:cxnLst/>
            <a:rect l="l" t="t" r="r" b="b"/>
            <a:pathLst>
              <a:path w="9588797" h="2660891">
                <a:moveTo>
                  <a:pt x="0" y="0"/>
                </a:moveTo>
                <a:lnTo>
                  <a:pt x="9588797" y="0"/>
                </a:lnTo>
                <a:lnTo>
                  <a:pt x="9588797" y="2660891"/>
                </a:lnTo>
                <a:lnTo>
                  <a:pt x="0" y="2660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96495" y="4475894"/>
            <a:ext cx="4761996" cy="1247584"/>
            <a:chOff x="0" y="0"/>
            <a:chExt cx="1551218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96495" y="5985329"/>
            <a:ext cx="4761996" cy="1247584"/>
            <a:chOff x="0" y="0"/>
            <a:chExt cx="1551218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28897" y="7494752"/>
            <a:ext cx="4761996" cy="1247584"/>
            <a:chOff x="0" y="0"/>
            <a:chExt cx="155121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2239462" y="4530619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3" y="0"/>
                </a:lnTo>
                <a:lnTo>
                  <a:pt x="107748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192486" y="6022616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239462" y="7545671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2" y="0"/>
                </a:lnTo>
                <a:lnTo>
                  <a:pt x="951162" y="1202101"/>
                </a:lnTo>
                <a:lnTo>
                  <a:pt x="0" y="1202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294994" y="1028700"/>
            <a:ext cx="840098" cy="1233171"/>
          </a:xfrm>
          <a:custGeom>
            <a:avLst/>
            <a:gdLst/>
            <a:ahLst/>
            <a:cxnLst/>
            <a:rect l="l" t="t" r="r" b="b"/>
            <a:pathLst>
              <a:path w="840098" h="1233171">
                <a:moveTo>
                  <a:pt x="0" y="0"/>
                </a:moveTo>
                <a:lnTo>
                  <a:pt x="840098" y="0"/>
                </a:lnTo>
                <a:lnTo>
                  <a:pt x="840098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9144000" y="4724389"/>
            <a:ext cx="3225531" cy="3306115"/>
            <a:chOff x="0" y="0"/>
            <a:chExt cx="4300708" cy="4408153"/>
          </a:xfrm>
        </p:grpSpPr>
        <p:sp>
          <p:nvSpPr>
            <p:cNvPr id="18" name="Freeform 18"/>
            <p:cNvSpPr/>
            <p:nvPr/>
          </p:nvSpPr>
          <p:spPr>
            <a:xfrm>
              <a:off x="0" y="500397"/>
              <a:ext cx="4286387" cy="3907756"/>
            </a:xfrm>
            <a:custGeom>
              <a:avLst/>
              <a:gdLst/>
              <a:ahLst/>
              <a:cxnLst/>
              <a:rect l="l" t="t" r="r" b="b"/>
              <a:pathLst>
                <a:path w="4286387" h="3907756">
                  <a:moveTo>
                    <a:pt x="0" y="0"/>
                  </a:moveTo>
                  <a:lnTo>
                    <a:pt x="4286387" y="0"/>
                  </a:lnTo>
                  <a:lnTo>
                    <a:pt x="4286387" y="3907756"/>
                  </a:lnTo>
                  <a:lnTo>
                    <a:pt x="0" y="3907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 rot="7737785">
              <a:off x="2130258" y="486500"/>
              <a:ext cx="1958211" cy="1480709"/>
              <a:chOff x="0" y="0"/>
              <a:chExt cx="812800" cy="61460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6146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4602">
                    <a:moveTo>
                      <a:pt x="812800" y="307301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411402"/>
                    </a:lnTo>
                    <a:lnTo>
                      <a:pt x="406400" y="411402"/>
                    </a:lnTo>
                    <a:lnTo>
                      <a:pt x="406400" y="614602"/>
                    </a:lnTo>
                    <a:lnTo>
                      <a:pt x="812800" y="307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65100"/>
                <a:ext cx="711200" cy="2463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3979463" y="1710950"/>
            <a:ext cx="7657068" cy="167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Aşağıda hangi alt atom parçacığı gösterilmiştir?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A6207420-DD9F-456C-6C69-FE53D52852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4" name="Freeform 8">
            <a:extLst>
              <a:ext uri="{FF2B5EF4-FFF2-40B4-BE49-F238E27FC236}">
                <a16:creationId xmlns:a16="http://schemas.microsoft.com/office/drawing/2014/main" id="{99CD8286-8905-6833-3771-6A0F5796E502}"/>
              </a:ext>
            </a:extLst>
          </p:cNvPr>
          <p:cNvSpPr/>
          <p:nvPr/>
        </p:nvSpPr>
        <p:spPr>
          <a:xfrm>
            <a:off x="87821" y="11430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4070" y="2820384"/>
            <a:ext cx="2744162" cy="6437916"/>
          </a:xfrm>
          <a:custGeom>
            <a:avLst/>
            <a:gdLst/>
            <a:ahLst/>
            <a:cxnLst/>
            <a:rect l="l" t="t" r="r" b="b"/>
            <a:pathLst>
              <a:path w="2744162" h="6437916">
                <a:moveTo>
                  <a:pt x="0" y="0"/>
                </a:moveTo>
                <a:lnTo>
                  <a:pt x="2744162" y="0"/>
                </a:lnTo>
                <a:lnTo>
                  <a:pt x="2744162" y="6437916"/>
                </a:lnTo>
                <a:lnTo>
                  <a:pt x="0" y="643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800000" flipH="1">
            <a:off x="4555549" y="1304136"/>
            <a:ext cx="11191340" cy="3105597"/>
          </a:xfrm>
          <a:custGeom>
            <a:avLst/>
            <a:gdLst/>
            <a:ahLst/>
            <a:cxnLst/>
            <a:rect l="l" t="t" r="r" b="b"/>
            <a:pathLst>
              <a:path w="11191340" h="3105597">
                <a:moveTo>
                  <a:pt x="11191340" y="0"/>
                </a:moveTo>
                <a:lnTo>
                  <a:pt x="0" y="0"/>
                </a:lnTo>
                <a:lnTo>
                  <a:pt x="0" y="3105597"/>
                </a:lnTo>
                <a:lnTo>
                  <a:pt x="11191340" y="3105597"/>
                </a:lnTo>
                <a:lnTo>
                  <a:pt x="1119134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178219" y="4804963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4" y="0"/>
                </a:lnTo>
                <a:lnTo>
                  <a:pt x="1077484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131244" y="6296959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2"/>
                </a:lnTo>
                <a:lnTo>
                  <a:pt x="0" y="1233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178219" y="7820015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3" y="0"/>
                </a:lnTo>
                <a:lnTo>
                  <a:pt x="951163" y="1202100"/>
                </a:lnTo>
                <a:lnTo>
                  <a:pt x="0" y="1202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981293" y="1028700"/>
            <a:ext cx="975747" cy="1233171"/>
          </a:xfrm>
          <a:custGeom>
            <a:avLst/>
            <a:gdLst/>
            <a:ahLst/>
            <a:cxnLst/>
            <a:rect l="l" t="t" r="r" b="b"/>
            <a:pathLst>
              <a:path w="975747" h="1233171">
                <a:moveTo>
                  <a:pt x="0" y="0"/>
                </a:moveTo>
                <a:lnTo>
                  <a:pt x="975747" y="0"/>
                </a:lnTo>
                <a:lnTo>
                  <a:pt x="975747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49705" y="4883533"/>
            <a:ext cx="4761996" cy="1247584"/>
            <a:chOff x="0" y="0"/>
            <a:chExt cx="155121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49705" y="6392968"/>
            <a:ext cx="4761996" cy="1247584"/>
            <a:chOff x="0" y="0"/>
            <a:chExt cx="155121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2107" y="7902391"/>
            <a:ext cx="4761996" cy="1247584"/>
            <a:chOff x="0" y="0"/>
            <a:chExt cx="155121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851465" y="1929013"/>
            <a:ext cx="7657068" cy="167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Aşağıda hangi alt atom parçacığı gösterilmiştir?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918469" y="5739001"/>
            <a:ext cx="4169311" cy="2930817"/>
            <a:chOff x="0" y="0"/>
            <a:chExt cx="5559081" cy="39077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86387" cy="3907756"/>
            </a:xfrm>
            <a:custGeom>
              <a:avLst/>
              <a:gdLst/>
              <a:ahLst/>
              <a:cxnLst/>
              <a:rect l="l" t="t" r="r" b="b"/>
              <a:pathLst>
                <a:path w="4286387" h="3907756">
                  <a:moveTo>
                    <a:pt x="0" y="0"/>
                  </a:moveTo>
                  <a:lnTo>
                    <a:pt x="4286387" y="0"/>
                  </a:lnTo>
                  <a:lnTo>
                    <a:pt x="4286387" y="3907756"/>
                  </a:lnTo>
                  <a:lnTo>
                    <a:pt x="0" y="3907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 rot="6833670">
              <a:off x="3506484" y="599975"/>
              <a:ext cx="1958211" cy="1480709"/>
              <a:chOff x="0" y="0"/>
              <a:chExt cx="812800" cy="61460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6146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4602">
                    <a:moveTo>
                      <a:pt x="812800" y="307301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411402"/>
                    </a:lnTo>
                    <a:lnTo>
                      <a:pt x="406400" y="411402"/>
                    </a:lnTo>
                    <a:lnTo>
                      <a:pt x="406400" y="614602"/>
                    </a:lnTo>
                    <a:lnTo>
                      <a:pt x="812800" y="307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165100"/>
                <a:ext cx="711200" cy="2463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B8F95AC5-89D5-32D2-3392-779CB5582C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4" name="Freeform 8">
            <a:extLst>
              <a:ext uri="{FF2B5EF4-FFF2-40B4-BE49-F238E27FC236}">
                <a16:creationId xmlns:a16="http://schemas.microsoft.com/office/drawing/2014/main" id="{50784380-12C3-B96B-01A4-6B1044CF6D3D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5292" y="1538743"/>
            <a:ext cx="3290461" cy="7719557"/>
          </a:xfrm>
          <a:custGeom>
            <a:avLst/>
            <a:gdLst/>
            <a:ahLst/>
            <a:cxnLst/>
            <a:rect l="l" t="t" r="r" b="b"/>
            <a:pathLst>
              <a:path w="3290461" h="7719557">
                <a:moveTo>
                  <a:pt x="0" y="0"/>
                </a:moveTo>
                <a:lnTo>
                  <a:pt x="3290461" y="0"/>
                </a:lnTo>
                <a:lnTo>
                  <a:pt x="3290461" y="7719557"/>
                </a:lnTo>
                <a:lnTo>
                  <a:pt x="0" y="7719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3496495" y="1271874"/>
            <a:ext cx="9588797" cy="2660891"/>
          </a:xfrm>
          <a:custGeom>
            <a:avLst/>
            <a:gdLst/>
            <a:ahLst/>
            <a:cxnLst/>
            <a:rect l="l" t="t" r="r" b="b"/>
            <a:pathLst>
              <a:path w="9588797" h="2660891">
                <a:moveTo>
                  <a:pt x="0" y="0"/>
                </a:moveTo>
                <a:lnTo>
                  <a:pt x="9588797" y="0"/>
                </a:lnTo>
                <a:lnTo>
                  <a:pt x="9588797" y="2660891"/>
                </a:lnTo>
                <a:lnTo>
                  <a:pt x="0" y="2660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96495" y="4475894"/>
            <a:ext cx="4761996" cy="1247584"/>
            <a:chOff x="0" y="0"/>
            <a:chExt cx="1551218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96495" y="5985329"/>
            <a:ext cx="4761996" cy="1247584"/>
            <a:chOff x="0" y="0"/>
            <a:chExt cx="1551218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28897" y="7494752"/>
            <a:ext cx="4761996" cy="1247584"/>
            <a:chOff x="0" y="0"/>
            <a:chExt cx="155121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1218" cy="406400"/>
            </a:xfrm>
            <a:custGeom>
              <a:avLst/>
              <a:gdLst/>
              <a:ahLst/>
              <a:cxnLst/>
              <a:rect l="l" t="t" r="r" b="b"/>
              <a:pathLst>
                <a:path w="1551218" h="406400">
                  <a:moveTo>
                    <a:pt x="82914" y="0"/>
                  </a:moveTo>
                  <a:lnTo>
                    <a:pt x="1468304" y="0"/>
                  </a:lnTo>
                  <a:cubicBezTo>
                    <a:pt x="1490294" y="0"/>
                    <a:pt x="1511384" y="8736"/>
                    <a:pt x="1526933" y="24285"/>
                  </a:cubicBezTo>
                  <a:cubicBezTo>
                    <a:pt x="1542482" y="39835"/>
                    <a:pt x="1551218" y="60924"/>
                    <a:pt x="1551218" y="82914"/>
                  </a:cubicBezTo>
                  <a:lnTo>
                    <a:pt x="1551218" y="323486"/>
                  </a:lnTo>
                  <a:cubicBezTo>
                    <a:pt x="1551218" y="369278"/>
                    <a:pt x="1514096" y="406400"/>
                    <a:pt x="1468304" y="406400"/>
                  </a:cubicBezTo>
                  <a:lnTo>
                    <a:pt x="82914" y="406400"/>
                  </a:lnTo>
                  <a:cubicBezTo>
                    <a:pt x="37122" y="406400"/>
                    <a:pt x="0" y="369278"/>
                    <a:pt x="0" y="323486"/>
                  </a:cubicBezTo>
                  <a:lnTo>
                    <a:pt x="0" y="82914"/>
                  </a:lnTo>
                  <a:cubicBezTo>
                    <a:pt x="0" y="37122"/>
                    <a:pt x="37122" y="0"/>
                    <a:pt x="8291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551218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2239462" y="4530619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3" y="0"/>
                </a:lnTo>
                <a:lnTo>
                  <a:pt x="107748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192486" y="6022616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239462" y="7545671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2" y="0"/>
                </a:lnTo>
                <a:lnTo>
                  <a:pt x="951162" y="1202101"/>
                </a:lnTo>
                <a:lnTo>
                  <a:pt x="0" y="1202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9144000" y="4703940"/>
            <a:ext cx="3214790" cy="3326564"/>
            <a:chOff x="0" y="0"/>
            <a:chExt cx="4286387" cy="4435418"/>
          </a:xfrm>
        </p:grpSpPr>
        <p:sp>
          <p:nvSpPr>
            <p:cNvPr id="17" name="Freeform 17"/>
            <p:cNvSpPr/>
            <p:nvPr/>
          </p:nvSpPr>
          <p:spPr>
            <a:xfrm>
              <a:off x="0" y="527662"/>
              <a:ext cx="4286387" cy="3907756"/>
            </a:xfrm>
            <a:custGeom>
              <a:avLst/>
              <a:gdLst/>
              <a:ahLst/>
              <a:cxnLst/>
              <a:rect l="l" t="t" r="r" b="b"/>
              <a:pathLst>
                <a:path w="4286387" h="3907756">
                  <a:moveTo>
                    <a:pt x="0" y="0"/>
                  </a:moveTo>
                  <a:lnTo>
                    <a:pt x="4286387" y="0"/>
                  </a:lnTo>
                  <a:lnTo>
                    <a:pt x="4286387" y="3907756"/>
                  </a:lnTo>
                  <a:lnTo>
                    <a:pt x="0" y="3907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 rot="4329911">
              <a:off x="532292" y="418450"/>
              <a:ext cx="1958211" cy="1480709"/>
              <a:chOff x="0" y="0"/>
              <a:chExt cx="812800" cy="61460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6146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4602">
                    <a:moveTo>
                      <a:pt x="812800" y="307301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411402"/>
                    </a:lnTo>
                    <a:lnTo>
                      <a:pt x="406400" y="411402"/>
                    </a:lnTo>
                    <a:lnTo>
                      <a:pt x="406400" y="614602"/>
                    </a:lnTo>
                    <a:lnTo>
                      <a:pt x="812800" y="307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165100"/>
                <a:ext cx="711200" cy="2463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3979463" y="1710950"/>
            <a:ext cx="7657068" cy="167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Aşağıda hangi alt atom parçacığı gösterilmiştir?</a:t>
            </a:r>
          </a:p>
        </p:txBody>
      </p:sp>
      <p:sp>
        <p:nvSpPr>
          <p:cNvPr id="22" name="Freeform 22"/>
          <p:cNvSpPr/>
          <p:nvPr/>
        </p:nvSpPr>
        <p:spPr>
          <a:xfrm>
            <a:off x="2192486" y="1080687"/>
            <a:ext cx="1060652" cy="1222654"/>
          </a:xfrm>
          <a:custGeom>
            <a:avLst/>
            <a:gdLst/>
            <a:ahLst/>
            <a:cxnLst/>
            <a:rect l="l" t="t" r="r" b="b"/>
            <a:pathLst>
              <a:path w="1060652" h="1222654">
                <a:moveTo>
                  <a:pt x="0" y="0"/>
                </a:moveTo>
                <a:lnTo>
                  <a:pt x="1060652" y="0"/>
                </a:lnTo>
                <a:lnTo>
                  <a:pt x="1060652" y="1222654"/>
                </a:lnTo>
                <a:lnTo>
                  <a:pt x="0" y="12226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29DB2E53-0146-BE2B-EC31-7E359A907F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4" name="Freeform 8">
            <a:extLst>
              <a:ext uri="{FF2B5EF4-FFF2-40B4-BE49-F238E27FC236}">
                <a16:creationId xmlns:a16="http://schemas.microsoft.com/office/drawing/2014/main" id="{472F1691-C731-71AC-0241-F6E4CEB9BDA1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671199" y="1297194"/>
            <a:ext cx="10909268" cy="3027322"/>
          </a:xfrm>
          <a:custGeom>
            <a:avLst/>
            <a:gdLst/>
            <a:ahLst/>
            <a:cxnLst/>
            <a:rect l="l" t="t" r="r" b="b"/>
            <a:pathLst>
              <a:path w="10909268" h="3027322">
                <a:moveTo>
                  <a:pt x="10909267" y="0"/>
                </a:moveTo>
                <a:lnTo>
                  <a:pt x="0" y="0"/>
                </a:lnTo>
                <a:lnTo>
                  <a:pt x="0" y="3027322"/>
                </a:lnTo>
                <a:lnTo>
                  <a:pt x="10909267" y="3027322"/>
                </a:lnTo>
                <a:lnTo>
                  <a:pt x="109092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0" y="4786374"/>
            <a:ext cx="5768175" cy="1247017"/>
            <a:chOff x="0" y="0"/>
            <a:chExt cx="187983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9835" cy="406400"/>
            </a:xfrm>
            <a:custGeom>
              <a:avLst/>
              <a:gdLst/>
              <a:ahLst/>
              <a:cxnLst/>
              <a:rect l="l" t="t" r="r" b="b"/>
              <a:pathLst>
                <a:path w="1879835" h="406400">
                  <a:moveTo>
                    <a:pt x="68451" y="0"/>
                  </a:moveTo>
                  <a:lnTo>
                    <a:pt x="1811384" y="0"/>
                  </a:lnTo>
                  <a:cubicBezTo>
                    <a:pt x="1829538" y="0"/>
                    <a:pt x="1846949" y="7212"/>
                    <a:pt x="1859786" y="20049"/>
                  </a:cubicBezTo>
                  <a:cubicBezTo>
                    <a:pt x="1872623" y="32886"/>
                    <a:pt x="1879835" y="50297"/>
                    <a:pt x="1879835" y="68451"/>
                  </a:cubicBezTo>
                  <a:lnTo>
                    <a:pt x="1879835" y="337949"/>
                  </a:lnTo>
                  <a:cubicBezTo>
                    <a:pt x="1879835" y="356103"/>
                    <a:pt x="1872623" y="373514"/>
                    <a:pt x="1859786" y="386351"/>
                  </a:cubicBezTo>
                  <a:cubicBezTo>
                    <a:pt x="1846949" y="399188"/>
                    <a:pt x="1829538" y="406400"/>
                    <a:pt x="1811384" y="406400"/>
                  </a:cubicBezTo>
                  <a:lnTo>
                    <a:pt x="68451" y="406400"/>
                  </a:lnTo>
                  <a:cubicBezTo>
                    <a:pt x="50297" y="406400"/>
                    <a:pt x="32886" y="399188"/>
                    <a:pt x="20049" y="386351"/>
                  </a:cubicBezTo>
                  <a:cubicBezTo>
                    <a:pt x="7212" y="373514"/>
                    <a:pt x="0" y="356103"/>
                    <a:pt x="0" y="337949"/>
                  </a:cubicBezTo>
                  <a:lnTo>
                    <a:pt x="0" y="68451"/>
                  </a:lnTo>
                  <a:cubicBezTo>
                    <a:pt x="0" y="50297"/>
                    <a:pt x="7212" y="32886"/>
                    <a:pt x="20049" y="20049"/>
                  </a:cubicBezTo>
                  <a:cubicBezTo>
                    <a:pt x="32886" y="7212"/>
                    <a:pt x="50297" y="0"/>
                    <a:pt x="68451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879835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6295123"/>
            <a:ext cx="5768175" cy="1247017"/>
            <a:chOff x="0" y="0"/>
            <a:chExt cx="187983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79835" cy="406400"/>
            </a:xfrm>
            <a:custGeom>
              <a:avLst/>
              <a:gdLst/>
              <a:ahLst/>
              <a:cxnLst/>
              <a:rect l="l" t="t" r="r" b="b"/>
              <a:pathLst>
                <a:path w="1879835" h="406400">
                  <a:moveTo>
                    <a:pt x="68451" y="0"/>
                  </a:moveTo>
                  <a:lnTo>
                    <a:pt x="1811384" y="0"/>
                  </a:lnTo>
                  <a:cubicBezTo>
                    <a:pt x="1829538" y="0"/>
                    <a:pt x="1846949" y="7212"/>
                    <a:pt x="1859786" y="20049"/>
                  </a:cubicBezTo>
                  <a:cubicBezTo>
                    <a:pt x="1872623" y="32886"/>
                    <a:pt x="1879835" y="50297"/>
                    <a:pt x="1879835" y="68451"/>
                  </a:cubicBezTo>
                  <a:lnTo>
                    <a:pt x="1879835" y="337949"/>
                  </a:lnTo>
                  <a:cubicBezTo>
                    <a:pt x="1879835" y="356103"/>
                    <a:pt x="1872623" y="373514"/>
                    <a:pt x="1859786" y="386351"/>
                  </a:cubicBezTo>
                  <a:cubicBezTo>
                    <a:pt x="1846949" y="399188"/>
                    <a:pt x="1829538" y="406400"/>
                    <a:pt x="1811384" y="406400"/>
                  </a:cubicBezTo>
                  <a:lnTo>
                    <a:pt x="68451" y="406400"/>
                  </a:lnTo>
                  <a:cubicBezTo>
                    <a:pt x="50297" y="406400"/>
                    <a:pt x="32886" y="399188"/>
                    <a:pt x="20049" y="386351"/>
                  </a:cubicBezTo>
                  <a:cubicBezTo>
                    <a:pt x="7212" y="373514"/>
                    <a:pt x="0" y="356103"/>
                    <a:pt x="0" y="337949"/>
                  </a:cubicBezTo>
                  <a:lnTo>
                    <a:pt x="0" y="68451"/>
                  </a:lnTo>
                  <a:cubicBezTo>
                    <a:pt x="0" y="50297"/>
                    <a:pt x="7212" y="32886"/>
                    <a:pt x="20049" y="20049"/>
                  </a:cubicBezTo>
                  <a:cubicBezTo>
                    <a:pt x="32886" y="7212"/>
                    <a:pt x="50297" y="0"/>
                    <a:pt x="68451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879835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83249" y="7803860"/>
            <a:ext cx="5768175" cy="1247017"/>
            <a:chOff x="0" y="0"/>
            <a:chExt cx="1879835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9835" cy="406400"/>
            </a:xfrm>
            <a:custGeom>
              <a:avLst/>
              <a:gdLst/>
              <a:ahLst/>
              <a:cxnLst/>
              <a:rect l="l" t="t" r="r" b="b"/>
              <a:pathLst>
                <a:path w="1879835" h="406400">
                  <a:moveTo>
                    <a:pt x="68451" y="0"/>
                  </a:moveTo>
                  <a:lnTo>
                    <a:pt x="1811384" y="0"/>
                  </a:lnTo>
                  <a:cubicBezTo>
                    <a:pt x="1829538" y="0"/>
                    <a:pt x="1846949" y="7212"/>
                    <a:pt x="1859786" y="20049"/>
                  </a:cubicBezTo>
                  <a:cubicBezTo>
                    <a:pt x="1872623" y="32886"/>
                    <a:pt x="1879835" y="50297"/>
                    <a:pt x="1879835" y="68451"/>
                  </a:cubicBezTo>
                  <a:lnTo>
                    <a:pt x="1879835" y="337949"/>
                  </a:lnTo>
                  <a:cubicBezTo>
                    <a:pt x="1879835" y="356103"/>
                    <a:pt x="1872623" y="373514"/>
                    <a:pt x="1859786" y="386351"/>
                  </a:cubicBezTo>
                  <a:cubicBezTo>
                    <a:pt x="1846949" y="399188"/>
                    <a:pt x="1829538" y="406400"/>
                    <a:pt x="1811384" y="406400"/>
                  </a:cubicBezTo>
                  <a:lnTo>
                    <a:pt x="68451" y="406400"/>
                  </a:lnTo>
                  <a:cubicBezTo>
                    <a:pt x="50297" y="406400"/>
                    <a:pt x="32886" y="399188"/>
                    <a:pt x="20049" y="386351"/>
                  </a:cubicBezTo>
                  <a:cubicBezTo>
                    <a:pt x="7212" y="373514"/>
                    <a:pt x="0" y="356103"/>
                    <a:pt x="0" y="337949"/>
                  </a:cubicBezTo>
                  <a:lnTo>
                    <a:pt x="0" y="68451"/>
                  </a:lnTo>
                  <a:cubicBezTo>
                    <a:pt x="0" y="50297"/>
                    <a:pt x="7212" y="32886"/>
                    <a:pt x="20049" y="20049"/>
                  </a:cubicBezTo>
                  <a:cubicBezTo>
                    <a:pt x="32886" y="7212"/>
                    <a:pt x="50297" y="0"/>
                    <a:pt x="68451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879835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306392" y="2810855"/>
            <a:ext cx="2783147" cy="6447445"/>
          </a:xfrm>
          <a:custGeom>
            <a:avLst/>
            <a:gdLst/>
            <a:ahLst/>
            <a:cxnLst/>
            <a:rect l="l" t="t" r="r" b="b"/>
            <a:pathLst>
              <a:path w="2783147" h="6447445">
                <a:moveTo>
                  <a:pt x="0" y="0"/>
                </a:moveTo>
                <a:lnTo>
                  <a:pt x="2783148" y="0"/>
                </a:lnTo>
                <a:lnTo>
                  <a:pt x="2783148" y="6447445"/>
                </a:lnTo>
                <a:lnTo>
                  <a:pt x="0" y="64474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178219" y="4804963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4" y="0"/>
                </a:lnTo>
                <a:lnTo>
                  <a:pt x="1077484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131244" y="6296959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2"/>
                </a:lnTo>
                <a:lnTo>
                  <a:pt x="0" y="1233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178219" y="7820015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3" y="0"/>
                </a:lnTo>
                <a:lnTo>
                  <a:pt x="951163" y="1202100"/>
                </a:lnTo>
                <a:lnTo>
                  <a:pt x="0" y="1202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130025" y="1028700"/>
            <a:ext cx="1014755" cy="1206247"/>
          </a:xfrm>
          <a:custGeom>
            <a:avLst/>
            <a:gdLst/>
            <a:ahLst/>
            <a:cxnLst/>
            <a:rect l="l" t="t" r="r" b="b"/>
            <a:pathLst>
              <a:path w="1014755" h="1206247">
                <a:moveTo>
                  <a:pt x="0" y="0"/>
                </a:moveTo>
                <a:lnTo>
                  <a:pt x="1014755" y="0"/>
                </a:lnTo>
                <a:lnTo>
                  <a:pt x="1014755" y="1206247"/>
                </a:lnTo>
                <a:lnTo>
                  <a:pt x="0" y="12062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44565" y="1905591"/>
            <a:ext cx="8322423" cy="167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Hangi alt atom parçacığı nötrdür (yüksüzdür)?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B096432B-2904-F936-C961-8AE733D5B6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20D36BB4-7B79-58A9-6BEC-78EA68DD7813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609204" y="1356103"/>
            <a:ext cx="9490280" cy="2633553"/>
          </a:xfrm>
          <a:custGeom>
            <a:avLst/>
            <a:gdLst/>
            <a:ahLst/>
            <a:cxnLst/>
            <a:rect l="l" t="t" r="r" b="b"/>
            <a:pathLst>
              <a:path w="9490280" h="2633553">
                <a:moveTo>
                  <a:pt x="0" y="0"/>
                </a:moveTo>
                <a:lnTo>
                  <a:pt x="9490281" y="0"/>
                </a:lnTo>
                <a:lnTo>
                  <a:pt x="9490281" y="2633553"/>
                </a:lnTo>
                <a:lnTo>
                  <a:pt x="0" y="2633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609204" y="4527205"/>
            <a:ext cx="5497389" cy="1234766"/>
            <a:chOff x="0" y="0"/>
            <a:chExt cx="1809362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9362" cy="406400"/>
            </a:xfrm>
            <a:custGeom>
              <a:avLst/>
              <a:gdLst/>
              <a:ahLst/>
              <a:cxnLst/>
              <a:rect l="l" t="t" r="r" b="b"/>
              <a:pathLst>
                <a:path w="1809362" h="406400">
                  <a:moveTo>
                    <a:pt x="71823" y="0"/>
                  </a:moveTo>
                  <a:lnTo>
                    <a:pt x="1737539" y="0"/>
                  </a:lnTo>
                  <a:cubicBezTo>
                    <a:pt x="1756588" y="0"/>
                    <a:pt x="1774856" y="7567"/>
                    <a:pt x="1788326" y="21036"/>
                  </a:cubicBezTo>
                  <a:cubicBezTo>
                    <a:pt x="1801795" y="34506"/>
                    <a:pt x="1809362" y="52774"/>
                    <a:pt x="1809362" y="71823"/>
                  </a:cubicBezTo>
                  <a:lnTo>
                    <a:pt x="1809362" y="334577"/>
                  </a:lnTo>
                  <a:cubicBezTo>
                    <a:pt x="1809362" y="374244"/>
                    <a:pt x="1777206" y="406400"/>
                    <a:pt x="1737539" y="406400"/>
                  </a:cubicBezTo>
                  <a:lnTo>
                    <a:pt x="71823" y="406400"/>
                  </a:lnTo>
                  <a:cubicBezTo>
                    <a:pt x="32156" y="406400"/>
                    <a:pt x="0" y="374244"/>
                    <a:pt x="0" y="334577"/>
                  </a:cubicBezTo>
                  <a:lnTo>
                    <a:pt x="0" y="71823"/>
                  </a:lnTo>
                  <a:cubicBezTo>
                    <a:pt x="0" y="32156"/>
                    <a:pt x="32156" y="0"/>
                    <a:pt x="71823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809362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09204" y="6021131"/>
            <a:ext cx="5497389" cy="1234766"/>
            <a:chOff x="0" y="0"/>
            <a:chExt cx="180936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09362" cy="406400"/>
            </a:xfrm>
            <a:custGeom>
              <a:avLst/>
              <a:gdLst/>
              <a:ahLst/>
              <a:cxnLst/>
              <a:rect l="l" t="t" r="r" b="b"/>
              <a:pathLst>
                <a:path w="1809362" h="406400">
                  <a:moveTo>
                    <a:pt x="71823" y="0"/>
                  </a:moveTo>
                  <a:lnTo>
                    <a:pt x="1737539" y="0"/>
                  </a:lnTo>
                  <a:cubicBezTo>
                    <a:pt x="1756588" y="0"/>
                    <a:pt x="1774856" y="7567"/>
                    <a:pt x="1788326" y="21036"/>
                  </a:cubicBezTo>
                  <a:cubicBezTo>
                    <a:pt x="1801795" y="34506"/>
                    <a:pt x="1809362" y="52774"/>
                    <a:pt x="1809362" y="71823"/>
                  </a:cubicBezTo>
                  <a:lnTo>
                    <a:pt x="1809362" y="334577"/>
                  </a:lnTo>
                  <a:cubicBezTo>
                    <a:pt x="1809362" y="374244"/>
                    <a:pt x="1777206" y="406400"/>
                    <a:pt x="1737539" y="406400"/>
                  </a:cubicBezTo>
                  <a:lnTo>
                    <a:pt x="71823" y="406400"/>
                  </a:lnTo>
                  <a:cubicBezTo>
                    <a:pt x="32156" y="406400"/>
                    <a:pt x="0" y="374244"/>
                    <a:pt x="0" y="334577"/>
                  </a:cubicBezTo>
                  <a:lnTo>
                    <a:pt x="0" y="71823"/>
                  </a:lnTo>
                  <a:cubicBezTo>
                    <a:pt x="0" y="32156"/>
                    <a:pt x="32156" y="0"/>
                    <a:pt x="71823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809362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46611" y="7515046"/>
            <a:ext cx="5497389" cy="1234766"/>
            <a:chOff x="0" y="0"/>
            <a:chExt cx="180936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9362" cy="406400"/>
            </a:xfrm>
            <a:custGeom>
              <a:avLst/>
              <a:gdLst/>
              <a:ahLst/>
              <a:cxnLst/>
              <a:rect l="l" t="t" r="r" b="b"/>
              <a:pathLst>
                <a:path w="1809362" h="406400">
                  <a:moveTo>
                    <a:pt x="71823" y="0"/>
                  </a:moveTo>
                  <a:lnTo>
                    <a:pt x="1737539" y="0"/>
                  </a:lnTo>
                  <a:cubicBezTo>
                    <a:pt x="1756588" y="0"/>
                    <a:pt x="1774856" y="7567"/>
                    <a:pt x="1788326" y="21036"/>
                  </a:cubicBezTo>
                  <a:cubicBezTo>
                    <a:pt x="1801795" y="34506"/>
                    <a:pt x="1809362" y="52774"/>
                    <a:pt x="1809362" y="71823"/>
                  </a:cubicBezTo>
                  <a:lnTo>
                    <a:pt x="1809362" y="334577"/>
                  </a:lnTo>
                  <a:cubicBezTo>
                    <a:pt x="1809362" y="374244"/>
                    <a:pt x="1777206" y="406400"/>
                    <a:pt x="1737539" y="406400"/>
                  </a:cubicBezTo>
                  <a:lnTo>
                    <a:pt x="71823" y="406400"/>
                  </a:lnTo>
                  <a:cubicBezTo>
                    <a:pt x="32156" y="406400"/>
                    <a:pt x="0" y="374244"/>
                    <a:pt x="0" y="334577"/>
                  </a:cubicBezTo>
                  <a:lnTo>
                    <a:pt x="0" y="71823"/>
                  </a:lnTo>
                  <a:cubicBezTo>
                    <a:pt x="0" y="32156"/>
                    <a:pt x="32156" y="0"/>
                    <a:pt x="71823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809362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3028094" y="1880255"/>
            <a:ext cx="3218672" cy="7378045"/>
          </a:xfrm>
          <a:custGeom>
            <a:avLst/>
            <a:gdLst/>
            <a:ahLst/>
            <a:cxnLst/>
            <a:rect l="l" t="t" r="r" b="b"/>
            <a:pathLst>
              <a:path w="3218672" h="7378045">
                <a:moveTo>
                  <a:pt x="3218673" y="0"/>
                </a:moveTo>
                <a:lnTo>
                  <a:pt x="0" y="0"/>
                </a:lnTo>
                <a:lnTo>
                  <a:pt x="0" y="7378045"/>
                </a:lnTo>
                <a:lnTo>
                  <a:pt x="3218673" y="7378045"/>
                </a:lnTo>
                <a:lnTo>
                  <a:pt x="321867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239462" y="4530619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3" y="0"/>
                </a:lnTo>
                <a:lnTo>
                  <a:pt x="107748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192486" y="6022616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239462" y="7545671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2" y="0"/>
                </a:lnTo>
                <a:lnTo>
                  <a:pt x="951162" y="1202101"/>
                </a:lnTo>
                <a:lnTo>
                  <a:pt x="0" y="1202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275215" y="1028700"/>
            <a:ext cx="1005976" cy="1204762"/>
          </a:xfrm>
          <a:custGeom>
            <a:avLst/>
            <a:gdLst/>
            <a:ahLst/>
            <a:cxnLst/>
            <a:rect l="l" t="t" r="r" b="b"/>
            <a:pathLst>
              <a:path w="1005976" h="1204762">
                <a:moveTo>
                  <a:pt x="0" y="0"/>
                </a:moveTo>
                <a:lnTo>
                  <a:pt x="1005976" y="0"/>
                </a:lnTo>
                <a:lnTo>
                  <a:pt x="1005976" y="1204762"/>
                </a:lnTo>
                <a:lnTo>
                  <a:pt x="0" y="1204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00829" y="1794530"/>
            <a:ext cx="6681136" cy="155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7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Hangi alt atom parçacığı pozitif yüklüdür?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2D1A6DA5-5BFC-412A-6C93-C2DCCDA9F8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E54EFEC8-1C58-B75E-D17C-DBE4AE1488BB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704971" y="1310313"/>
            <a:ext cx="10845221" cy="3009549"/>
          </a:xfrm>
          <a:custGeom>
            <a:avLst/>
            <a:gdLst/>
            <a:ahLst/>
            <a:cxnLst/>
            <a:rect l="l" t="t" r="r" b="b"/>
            <a:pathLst>
              <a:path w="10845221" h="3009549">
                <a:moveTo>
                  <a:pt x="10845221" y="0"/>
                </a:moveTo>
                <a:lnTo>
                  <a:pt x="0" y="0"/>
                </a:lnTo>
                <a:lnTo>
                  <a:pt x="0" y="3009548"/>
                </a:lnTo>
                <a:lnTo>
                  <a:pt x="10845221" y="3009548"/>
                </a:lnTo>
                <a:lnTo>
                  <a:pt x="108452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0" y="4779008"/>
            <a:ext cx="5741773" cy="1239696"/>
            <a:chOff x="0" y="0"/>
            <a:chExt cx="1882281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2281" cy="406400"/>
            </a:xfrm>
            <a:custGeom>
              <a:avLst/>
              <a:gdLst/>
              <a:ahLst/>
              <a:cxnLst/>
              <a:rect l="l" t="t" r="r" b="b"/>
              <a:pathLst>
                <a:path w="1882281" h="406400">
                  <a:moveTo>
                    <a:pt x="68766" y="0"/>
                  </a:moveTo>
                  <a:lnTo>
                    <a:pt x="1813515" y="0"/>
                  </a:lnTo>
                  <a:cubicBezTo>
                    <a:pt x="1831753" y="0"/>
                    <a:pt x="1849244" y="7245"/>
                    <a:pt x="1862140" y="20141"/>
                  </a:cubicBezTo>
                  <a:cubicBezTo>
                    <a:pt x="1875036" y="33037"/>
                    <a:pt x="1882281" y="50528"/>
                    <a:pt x="1882281" y="68766"/>
                  </a:cubicBezTo>
                  <a:lnTo>
                    <a:pt x="1882281" y="337634"/>
                  </a:lnTo>
                  <a:cubicBezTo>
                    <a:pt x="1882281" y="355872"/>
                    <a:pt x="1875036" y="373363"/>
                    <a:pt x="1862140" y="386259"/>
                  </a:cubicBezTo>
                  <a:cubicBezTo>
                    <a:pt x="1849244" y="399155"/>
                    <a:pt x="1831753" y="406400"/>
                    <a:pt x="1813515" y="406400"/>
                  </a:cubicBezTo>
                  <a:lnTo>
                    <a:pt x="68766" y="406400"/>
                  </a:lnTo>
                  <a:cubicBezTo>
                    <a:pt x="50528" y="406400"/>
                    <a:pt x="33037" y="399155"/>
                    <a:pt x="20141" y="386259"/>
                  </a:cubicBezTo>
                  <a:cubicBezTo>
                    <a:pt x="7245" y="373363"/>
                    <a:pt x="0" y="355872"/>
                    <a:pt x="0" y="337634"/>
                  </a:cubicBezTo>
                  <a:lnTo>
                    <a:pt x="0" y="68766"/>
                  </a:lnTo>
                  <a:cubicBezTo>
                    <a:pt x="0" y="50528"/>
                    <a:pt x="7245" y="33037"/>
                    <a:pt x="20141" y="20141"/>
                  </a:cubicBezTo>
                  <a:cubicBezTo>
                    <a:pt x="33037" y="7245"/>
                    <a:pt x="50528" y="0"/>
                    <a:pt x="68766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882281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6278899"/>
            <a:ext cx="5741773" cy="1239696"/>
            <a:chOff x="0" y="0"/>
            <a:chExt cx="1882281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2281" cy="406400"/>
            </a:xfrm>
            <a:custGeom>
              <a:avLst/>
              <a:gdLst/>
              <a:ahLst/>
              <a:cxnLst/>
              <a:rect l="l" t="t" r="r" b="b"/>
              <a:pathLst>
                <a:path w="1882281" h="406400">
                  <a:moveTo>
                    <a:pt x="68766" y="0"/>
                  </a:moveTo>
                  <a:lnTo>
                    <a:pt x="1813515" y="0"/>
                  </a:lnTo>
                  <a:cubicBezTo>
                    <a:pt x="1831753" y="0"/>
                    <a:pt x="1849244" y="7245"/>
                    <a:pt x="1862140" y="20141"/>
                  </a:cubicBezTo>
                  <a:cubicBezTo>
                    <a:pt x="1875036" y="33037"/>
                    <a:pt x="1882281" y="50528"/>
                    <a:pt x="1882281" y="68766"/>
                  </a:cubicBezTo>
                  <a:lnTo>
                    <a:pt x="1882281" y="337634"/>
                  </a:lnTo>
                  <a:cubicBezTo>
                    <a:pt x="1882281" y="355872"/>
                    <a:pt x="1875036" y="373363"/>
                    <a:pt x="1862140" y="386259"/>
                  </a:cubicBezTo>
                  <a:cubicBezTo>
                    <a:pt x="1849244" y="399155"/>
                    <a:pt x="1831753" y="406400"/>
                    <a:pt x="1813515" y="406400"/>
                  </a:cubicBezTo>
                  <a:lnTo>
                    <a:pt x="68766" y="406400"/>
                  </a:lnTo>
                  <a:cubicBezTo>
                    <a:pt x="50528" y="406400"/>
                    <a:pt x="33037" y="399155"/>
                    <a:pt x="20141" y="386259"/>
                  </a:cubicBezTo>
                  <a:cubicBezTo>
                    <a:pt x="7245" y="373363"/>
                    <a:pt x="0" y="355872"/>
                    <a:pt x="0" y="337634"/>
                  </a:cubicBezTo>
                  <a:lnTo>
                    <a:pt x="0" y="68766"/>
                  </a:lnTo>
                  <a:cubicBezTo>
                    <a:pt x="0" y="50528"/>
                    <a:pt x="7245" y="33037"/>
                    <a:pt x="20141" y="20141"/>
                  </a:cubicBezTo>
                  <a:cubicBezTo>
                    <a:pt x="33037" y="7245"/>
                    <a:pt x="50528" y="0"/>
                    <a:pt x="68766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882281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83069" y="7778778"/>
            <a:ext cx="5741773" cy="1239696"/>
            <a:chOff x="0" y="0"/>
            <a:chExt cx="1882281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2281" cy="406400"/>
            </a:xfrm>
            <a:custGeom>
              <a:avLst/>
              <a:gdLst/>
              <a:ahLst/>
              <a:cxnLst/>
              <a:rect l="l" t="t" r="r" b="b"/>
              <a:pathLst>
                <a:path w="1882281" h="406400">
                  <a:moveTo>
                    <a:pt x="68766" y="0"/>
                  </a:moveTo>
                  <a:lnTo>
                    <a:pt x="1813515" y="0"/>
                  </a:lnTo>
                  <a:cubicBezTo>
                    <a:pt x="1831753" y="0"/>
                    <a:pt x="1849244" y="7245"/>
                    <a:pt x="1862140" y="20141"/>
                  </a:cubicBezTo>
                  <a:cubicBezTo>
                    <a:pt x="1875036" y="33037"/>
                    <a:pt x="1882281" y="50528"/>
                    <a:pt x="1882281" y="68766"/>
                  </a:cubicBezTo>
                  <a:lnTo>
                    <a:pt x="1882281" y="337634"/>
                  </a:lnTo>
                  <a:cubicBezTo>
                    <a:pt x="1882281" y="355872"/>
                    <a:pt x="1875036" y="373363"/>
                    <a:pt x="1862140" y="386259"/>
                  </a:cubicBezTo>
                  <a:cubicBezTo>
                    <a:pt x="1849244" y="399155"/>
                    <a:pt x="1831753" y="406400"/>
                    <a:pt x="1813515" y="406400"/>
                  </a:cubicBezTo>
                  <a:lnTo>
                    <a:pt x="68766" y="406400"/>
                  </a:lnTo>
                  <a:cubicBezTo>
                    <a:pt x="50528" y="406400"/>
                    <a:pt x="33037" y="399155"/>
                    <a:pt x="20141" y="386259"/>
                  </a:cubicBezTo>
                  <a:cubicBezTo>
                    <a:pt x="7245" y="373363"/>
                    <a:pt x="0" y="355872"/>
                    <a:pt x="0" y="337634"/>
                  </a:cubicBezTo>
                  <a:lnTo>
                    <a:pt x="0" y="68766"/>
                  </a:lnTo>
                  <a:cubicBezTo>
                    <a:pt x="0" y="50528"/>
                    <a:pt x="7245" y="33037"/>
                    <a:pt x="20141" y="20141"/>
                  </a:cubicBezTo>
                  <a:cubicBezTo>
                    <a:pt x="33037" y="7245"/>
                    <a:pt x="50528" y="0"/>
                    <a:pt x="68766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882281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2057617" y="2815087"/>
            <a:ext cx="2810852" cy="6443213"/>
          </a:xfrm>
          <a:custGeom>
            <a:avLst/>
            <a:gdLst/>
            <a:ahLst/>
            <a:cxnLst/>
            <a:rect l="l" t="t" r="r" b="b"/>
            <a:pathLst>
              <a:path w="2810852" h="6443213">
                <a:moveTo>
                  <a:pt x="2810852" y="0"/>
                </a:moveTo>
                <a:lnTo>
                  <a:pt x="0" y="0"/>
                </a:lnTo>
                <a:lnTo>
                  <a:pt x="0" y="6443213"/>
                </a:lnTo>
                <a:lnTo>
                  <a:pt x="2810852" y="6443213"/>
                </a:lnTo>
                <a:lnTo>
                  <a:pt x="281085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178219" y="4804963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4" y="0"/>
                </a:lnTo>
                <a:lnTo>
                  <a:pt x="1077484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131244" y="6296959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2"/>
                </a:lnTo>
                <a:lnTo>
                  <a:pt x="0" y="1233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178219" y="7820015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3" y="0"/>
                </a:lnTo>
                <a:lnTo>
                  <a:pt x="951163" y="1202100"/>
                </a:lnTo>
                <a:lnTo>
                  <a:pt x="0" y="1202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210481" y="1028700"/>
            <a:ext cx="945268" cy="1239696"/>
          </a:xfrm>
          <a:custGeom>
            <a:avLst/>
            <a:gdLst/>
            <a:ahLst/>
            <a:cxnLst/>
            <a:rect l="l" t="t" r="r" b="b"/>
            <a:pathLst>
              <a:path w="945268" h="1239696">
                <a:moveTo>
                  <a:pt x="0" y="0"/>
                </a:moveTo>
                <a:lnTo>
                  <a:pt x="945268" y="0"/>
                </a:lnTo>
                <a:lnTo>
                  <a:pt x="945268" y="1239696"/>
                </a:lnTo>
                <a:lnTo>
                  <a:pt x="0" y="12396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46518" y="1914522"/>
            <a:ext cx="7259269" cy="168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Hangi alt atom parçacığı negatif yüklüdür?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44B98AAD-CCF0-7C12-0D46-A33B3CC124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62CDD93A-DFD7-4C3D-4C25-343478254E18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43768" y="1620074"/>
            <a:ext cx="3255794" cy="7638226"/>
          </a:xfrm>
          <a:custGeom>
            <a:avLst/>
            <a:gdLst/>
            <a:ahLst/>
            <a:cxnLst/>
            <a:rect l="l" t="t" r="r" b="b"/>
            <a:pathLst>
              <a:path w="3255794" h="7638226">
                <a:moveTo>
                  <a:pt x="0" y="0"/>
                </a:moveTo>
                <a:lnTo>
                  <a:pt x="3255793" y="0"/>
                </a:lnTo>
                <a:lnTo>
                  <a:pt x="3255793" y="7638226"/>
                </a:lnTo>
                <a:lnTo>
                  <a:pt x="0" y="7638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3555995" y="1356017"/>
            <a:ext cx="9487772" cy="2632857"/>
          </a:xfrm>
          <a:custGeom>
            <a:avLst/>
            <a:gdLst/>
            <a:ahLst/>
            <a:cxnLst/>
            <a:rect l="l" t="t" r="r" b="b"/>
            <a:pathLst>
              <a:path w="9487772" h="2632857">
                <a:moveTo>
                  <a:pt x="0" y="0"/>
                </a:moveTo>
                <a:lnTo>
                  <a:pt x="9487773" y="0"/>
                </a:lnTo>
                <a:lnTo>
                  <a:pt x="9487773" y="2632857"/>
                </a:lnTo>
                <a:lnTo>
                  <a:pt x="0" y="2632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555995" y="4526280"/>
            <a:ext cx="5550239" cy="1234440"/>
            <a:chOff x="0" y="0"/>
            <a:chExt cx="1827239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7239" cy="406400"/>
            </a:xfrm>
            <a:custGeom>
              <a:avLst/>
              <a:gdLst/>
              <a:ahLst/>
              <a:cxnLst/>
              <a:rect l="l" t="t" r="r" b="b"/>
              <a:pathLst>
                <a:path w="1827239" h="406400">
                  <a:moveTo>
                    <a:pt x="71139" y="0"/>
                  </a:moveTo>
                  <a:lnTo>
                    <a:pt x="1756100" y="0"/>
                  </a:lnTo>
                  <a:cubicBezTo>
                    <a:pt x="1795389" y="0"/>
                    <a:pt x="1827239" y="31850"/>
                    <a:pt x="1827239" y="71139"/>
                  </a:cubicBezTo>
                  <a:lnTo>
                    <a:pt x="1827239" y="335261"/>
                  </a:lnTo>
                  <a:cubicBezTo>
                    <a:pt x="1827239" y="374550"/>
                    <a:pt x="1795389" y="406400"/>
                    <a:pt x="1756100" y="406400"/>
                  </a:cubicBezTo>
                  <a:lnTo>
                    <a:pt x="71139" y="406400"/>
                  </a:lnTo>
                  <a:cubicBezTo>
                    <a:pt x="31850" y="406400"/>
                    <a:pt x="0" y="374550"/>
                    <a:pt x="0" y="335261"/>
                  </a:cubicBezTo>
                  <a:lnTo>
                    <a:pt x="0" y="71139"/>
                  </a:lnTo>
                  <a:cubicBezTo>
                    <a:pt x="0" y="31850"/>
                    <a:pt x="31850" y="0"/>
                    <a:pt x="71139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1827239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555995" y="6019812"/>
            <a:ext cx="5550239" cy="1234440"/>
            <a:chOff x="0" y="0"/>
            <a:chExt cx="1827239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7239" cy="406400"/>
            </a:xfrm>
            <a:custGeom>
              <a:avLst/>
              <a:gdLst/>
              <a:ahLst/>
              <a:cxnLst/>
              <a:rect l="l" t="t" r="r" b="b"/>
              <a:pathLst>
                <a:path w="1827239" h="406400">
                  <a:moveTo>
                    <a:pt x="71139" y="0"/>
                  </a:moveTo>
                  <a:lnTo>
                    <a:pt x="1756100" y="0"/>
                  </a:lnTo>
                  <a:cubicBezTo>
                    <a:pt x="1795389" y="0"/>
                    <a:pt x="1827239" y="31850"/>
                    <a:pt x="1827239" y="71139"/>
                  </a:cubicBezTo>
                  <a:lnTo>
                    <a:pt x="1827239" y="335261"/>
                  </a:lnTo>
                  <a:cubicBezTo>
                    <a:pt x="1827239" y="374550"/>
                    <a:pt x="1795389" y="406400"/>
                    <a:pt x="1756100" y="406400"/>
                  </a:cubicBezTo>
                  <a:lnTo>
                    <a:pt x="71139" y="406400"/>
                  </a:lnTo>
                  <a:cubicBezTo>
                    <a:pt x="31850" y="406400"/>
                    <a:pt x="0" y="374550"/>
                    <a:pt x="0" y="335261"/>
                  </a:cubicBezTo>
                  <a:lnTo>
                    <a:pt x="0" y="71139"/>
                  </a:lnTo>
                  <a:cubicBezTo>
                    <a:pt x="0" y="31850"/>
                    <a:pt x="31850" y="0"/>
                    <a:pt x="71139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827239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93761" y="7513332"/>
            <a:ext cx="5550239" cy="1234440"/>
            <a:chOff x="0" y="0"/>
            <a:chExt cx="1827239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27239" cy="406400"/>
            </a:xfrm>
            <a:custGeom>
              <a:avLst/>
              <a:gdLst/>
              <a:ahLst/>
              <a:cxnLst/>
              <a:rect l="l" t="t" r="r" b="b"/>
              <a:pathLst>
                <a:path w="1827239" h="406400">
                  <a:moveTo>
                    <a:pt x="71139" y="0"/>
                  </a:moveTo>
                  <a:lnTo>
                    <a:pt x="1756100" y="0"/>
                  </a:lnTo>
                  <a:cubicBezTo>
                    <a:pt x="1795389" y="0"/>
                    <a:pt x="1827239" y="31850"/>
                    <a:pt x="1827239" y="71139"/>
                  </a:cubicBezTo>
                  <a:lnTo>
                    <a:pt x="1827239" y="335261"/>
                  </a:lnTo>
                  <a:cubicBezTo>
                    <a:pt x="1827239" y="374550"/>
                    <a:pt x="1795389" y="406400"/>
                    <a:pt x="1756100" y="406400"/>
                  </a:cubicBezTo>
                  <a:lnTo>
                    <a:pt x="71139" y="406400"/>
                  </a:lnTo>
                  <a:cubicBezTo>
                    <a:pt x="31850" y="406400"/>
                    <a:pt x="0" y="374550"/>
                    <a:pt x="0" y="335261"/>
                  </a:cubicBezTo>
                  <a:lnTo>
                    <a:pt x="0" y="71139"/>
                  </a:lnTo>
                  <a:cubicBezTo>
                    <a:pt x="0" y="31850"/>
                    <a:pt x="31850" y="0"/>
                    <a:pt x="71139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827239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898898" y="1803830"/>
            <a:ext cx="7576396" cy="125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8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Hangi alt atom parçacığının  ağırlığı ihmal edilebilir düzeydedir?</a:t>
            </a:r>
          </a:p>
        </p:txBody>
      </p:sp>
      <p:sp>
        <p:nvSpPr>
          <p:cNvPr id="14" name="Freeform 14"/>
          <p:cNvSpPr/>
          <p:nvPr/>
        </p:nvSpPr>
        <p:spPr>
          <a:xfrm>
            <a:off x="2239462" y="4530619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3" y="0"/>
                </a:lnTo>
                <a:lnTo>
                  <a:pt x="107748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192486" y="6022616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239462" y="7545671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2" y="0"/>
                </a:lnTo>
                <a:lnTo>
                  <a:pt x="951162" y="1202101"/>
                </a:lnTo>
                <a:lnTo>
                  <a:pt x="0" y="1202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342740" y="1028700"/>
            <a:ext cx="974205" cy="1233171"/>
          </a:xfrm>
          <a:custGeom>
            <a:avLst/>
            <a:gdLst/>
            <a:ahLst/>
            <a:cxnLst/>
            <a:rect l="l" t="t" r="r" b="b"/>
            <a:pathLst>
              <a:path w="974205" h="1233171">
                <a:moveTo>
                  <a:pt x="0" y="0"/>
                </a:moveTo>
                <a:lnTo>
                  <a:pt x="974205" y="0"/>
                </a:lnTo>
                <a:lnTo>
                  <a:pt x="974205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543CE9B5-DFEF-3FE5-D14F-CCDCD8EB3E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C7AFD381-DFD0-BC44-E719-977D382AA38A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586827" y="1356017"/>
            <a:ext cx="9487772" cy="2632857"/>
          </a:xfrm>
          <a:custGeom>
            <a:avLst/>
            <a:gdLst/>
            <a:ahLst/>
            <a:cxnLst/>
            <a:rect l="l" t="t" r="r" b="b"/>
            <a:pathLst>
              <a:path w="9487772" h="2632857">
                <a:moveTo>
                  <a:pt x="0" y="0"/>
                </a:moveTo>
                <a:lnTo>
                  <a:pt x="9487773" y="0"/>
                </a:lnTo>
                <a:lnTo>
                  <a:pt x="9487773" y="2632857"/>
                </a:lnTo>
                <a:lnTo>
                  <a:pt x="0" y="263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586827" y="4526280"/>
            <a:ext cx="5519615" cy="1234440"/>
            <a:chOff x="0" y="0"/>
            <a:chExt cx="1817157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7157" cy="406400"/>
            </a:xfrm>
            <a:custGeom>
              <a:avLst/>
              <a:gdLst/>
              <a:ahLst/>
              <a:cxnLst/>
              <a:rect l="l" t="t" r="r" b="b"/>
              <a:pathLst>
                <a:path w="1817157" h="406400">
                  <a:moveTo>
                    <a:pt x="71534" y="0"/>
                  </a:moveTo>
                  <a:lnTo>
                    <a:pt x="1745624" y="0"/>
                  </a:lnTo>
                  <a:cubicBezTo>
                    <a:pt x="1785131" y="0"/>
                    <a:pt x="1817157" y="32027"/>
                    <a:pt x="1817157" y="71534"/>
                  </a:cubicBezTo>
                  <a:lnTo>
                    <a:pt x="1817157" y="334866"/>
                  </a:lnTo>
                  <a:cubicBezTo>
                    <a:pt x="1817157" y="374373"/>
                    <a:pt x="1785131" y="406400"/>
                    <a:pt x="1745624" y="406400"/>
                  </a:cubicBezTo>
                  <a:lnTo>
                    <a:pt x="71534" y="406400"/>
                  </a:lnTo>
                  <a:cubicBezTo>
                    <a:pt x="32027" y="406400"/>
                    <a:pt x="0" y="374373"/>
                    <a:pt x="0" y="334866"/>
                  </a:cubicBezTo>
                  <a:lnTo>
                    <a:pt x="0" y="71534"/>
                  </a:lnTo>
                  <a:cubicBezTo>
                    <a:pt x="0" y="32027"/>
                    <a:pt x="32027" y="0"/>
                    <a:pt x="7153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817157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86827" y="6019812"/>
            <a:ext cx="5519615" cy="1234440"/>
            <a:chOff x="0" y="0"/>
            <a:chExt cx="1817157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7157" cy="406400"/>
            </a:xfrm>
            <a:custGeom>
              <a:avLst/>
              <a:gdLst/>
              <a:ahLst/>
              <a:cxnLst/>
              <a:rect l="l" t="t" r="r" b="b"/>
              <a:pathLst>
                <a:path w="1817157" h="406400">
                  <a:moveTo>
                    <a:pt x="71534" y="0"/>
                  </a:moveTo>
                  <a:lnTo>
                    <a:pt x="1745624" y="0"/>
                  </a:lnTo>
                  <a:cubicBezTo>
                    <a:pt x="1785131" y="0"/>
                    <a:pt x="1817157" y="32027"/>
                    <a:pt x="1817157" y="71534"/>
                  </a:cubicBezTo>
                  <a:lnTo>
                    <a:pt x="1817157" y="334866"/>
                  </a:lnTo>
                  <a:cubicBezTo>
                    <a:pt x="1817157" y="374373"/>
                    <a:pt x="1785131" y="406400"/>
                    <a:pt x="1745624" y="406400"/>
                  </a:cubicBezTo>
                  <a:lnTo>
                    <a:pt x="71534" y="406400"/>
                  </a:lnTo>
                  <a:cubicBezTo>
                    <a:pt x="32027" y="406400"/>
                    <a:pt x="0" y="374373"/>
                    <a:pt x="0" y="334866"/>
                  </a:cubicBezTo>
                  <a:lnTo>
                    <a:pt x="0" y="71534"/>
                  </a:lnTo>
                  <a:cubicBezTo>
                    <a:pt x="0" y="32027"/>
                    <a:pt x="32027" y="0"/>
                    <a:pt x="7153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817157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24385" y="7513332"/>
            <a:ext cx="5519615" cy="1234440"/>
            <a:chOff x="0" y="0"/>
            <a:chExt cx="1817157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7157" cy="406400"/>
            </a:xfrm>
            <a:custGeom>
              <a:avLst/>
              <a:gdLst/>
              <a:ahLst/>
              <a:cxnLst/>
              <a:rect l="l" t="t" r="r" b="b"/>
              <a:pathLst>
                <a:path w="1817157" h="406400">
                  <a:moveTo>
                    <a:pt x="71534" y="0"/>
                  </a:moveTo>
                  <a:lnTo>
                    <a:pt x="1745624" y="0"/>
                  </a:lnTo>
                  <a:cubicBezTo>
                    <a:pt x="1785131" y="0"/>
                    <a:pt x="1817157" y="32027"/>
                    <a:pt x="1817157" y="71534"/>
                  </a:cubicBezTo>
                  <a:lnTo>
                    <a:pt x="1817157" y="334866"/>
                  </a:lnTo>
                  <a:cubicBezTo>
                    <a:pt x="1817157" y="374373"/>
                    <a:pt x="1785131" y="406400"/>
                    <a:pt x="1745624" y="406400"/>
                  </a:cubicBezTo>
                  <a:lnTo>
                    <a:pt x="71534" y="406400"/>
                  </a:lnTo>
                  <a:cubicBezTo>
                    <a:pt x="32027" y="406400"/>
                    <a:pt x="0" y="374373"/>
                    <a:pt x="0" y="334866"/>
                  </a:cubicBezTo>
                  <a:lnTo>
                    <a:pt x="0" y="71534"/>
                  </a:lnTo>
                  <a:cubicBezTo>
                    <a:pt x="0" y="32027"/>
                    <a:pt x="32027" y="0"/>
                    <a:pt x="71534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817157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92022" y="1775255"/>
            <a:ext cx="7646077" cy="168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Hangi alt atom parçacığı katmanlarda yer alır?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409880" y="2635482"/>
            <a:ext cx="2858850" cy="6622818"/>
          </a:xfrm>
          <a:custGeom>
            <a:avLst/>
            <a:gdLst/>
            <a:ahLst/>
            <a:cxnLst/>
            <a:rect l="l" t="t" r="r" b="b"/>
            <a:pathLst>
              <a:path w="2858850" h="6622818">
                <a:moveTo>
                  <a:pt x="0" y="0"/>
                </a:moveTo>
                <a:lnTo>
                  <a:pt x="2858849" y="0"/>
                </a:lnTo>
                <a:lnTo>
                  <a:pt x="2858849" y="6622818"/>
                </a:lnTo>
                <a:lnTo>
                  <a:pt x="0" y="66228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239462" y="4530619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3" y="0"/>
                </a:lnTo>
                <a:lnTo>
                  <a:pt x="107748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192486" y="6022616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239462" y="7545671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2" y="0"/>
                </a:lnTo>
                <a:lnTo>
                  <a:pt x="951162" y="1202101"/>
                </a:lnTo>
                <a:lnTo>
                  <a:pt x="0" y="1202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265746" y="1028700"/>
            <a:ext cx="924878" cy="1233171"/>
          </a:xfrm>
          <a:custGeom>
            <a:avLst/>
            <a:gdLst/>
            <a:ahLst/>
            <a:cxnLst/>
            <a:rect l="l" t="t" r="r" b="b"/>
            <a:pathLst>
              <a:path w="924878" h="1233171">
                <a:moveTo>
                  <a:pt x="0" y="0"/>
                </a:moveTo>
                <a:lnTo>
                  <a:pt x="924878" y="0"/>
                </a:lnTo>
                <a:lnTo>
                  <a:pt x="924878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26265847-AF12-E641-F433-7F0D292862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1AF649C0-E4A6-C742-4E74-11AA7BFA1F17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736874" y="1354518"/>
            <a:ext cx="10788139" cy="2993709"/>
          </a:xfrm>
          <a:custGeom>
            <a:avLst/>
            <a:gdLst/>
            <a:ahLst/>
            <a:cxnLst/>
            <a:rect l="l" t="t" r="r" b="b"/>
            <a:pathLst>
              <a:path w="10788139" h="2993709">
                <a:moveTo>
                  <a:pt x="10788139" y="0"/>
                </a:moveTo>
                <a:lnTo>
                  <a:pt x="0" y="0"/>
                </a:lnTo>
                <a:lnTo>
                  <a:pt x="0" y="2993709"/>
                </a:lnTo>
                <a:lnTo>
                  <a:pt x="10788139" y="2993709"/>
                </a:lnTo>
                <a:lnTo>
                  <a:pt x="107881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0" y="4804957"/>
            <a:ext cx="5720034" cy="1233171"/>
            <a:chOff x="0" y="0"/>
            <a:chExt cx="188507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5076" cy="406400"/>
            </a:xfrm>
            <a:custGeom>
              <a:avLst/>
              <a:gdLst/>
              <a:ahLst/>
              <a:cxnLst/>
              <a:rect l="l" t="t" r="r" b="b"/>
              <a:pathLst>
                <a:path w="1885076" h="406400">
                  <a:moveTo>
                    <a:pt x="69027" y="0"/>
                  </a:moveTo>
                  <a:lnTo>
                    <a:pt x="1816049" y="0"/>
                  </a:lnTo>
                  <a:cubicBezTo>
                    <a:pt x="1834356" y="0"/>
                    <a:pt x="1851914" y="7272"/>
                    <a:pt x="1864859" y="20218"/>
                  </a:cubicBezTo>
                  <a:cubicBezTo>
                    <a:pt x="1877804" y="33163"/>
                    <a:pt x="1885076" y="50720"/>
                    <a:pt x="1885076" y="69027"/>
                  </a:cubicBezTo>
                  <a:lnTo>
                    <a:pt x="1885076" y="337373"/>
                  </a:lnTo>
                  <a:cubicBezTo>
                    <a:pt x="1885076" y="355680"/>
                    <a:pt x="1877804" y="373237"/>
                    <a:pt x="1864859" y="386182"/>
                  </a:cubicBezTo>
                  <a:cubicBezTo>
                    <a:pt x="1851914" y="399128"/>
                    <a:pt x="1834356" y="406400"/>
                    <a:pt x="1816049" y="406400"/>
                  </a:cubicBezTo>
                  <a:lnTo>
                    <a:pt x="69027" y="406400"/>
                  </a:lnTo>
                  <a:cubicBezTo>
                    <a:pt x="50720" y="406400"/>
                    <a:pt x="33163" y="399128"/>
                    <a:pt x="20218" y="386182"/>
                  </a:cubicBezTo>
                  <a:cubicBezTo>
                    <a:pt x="7272" y="373237"/>
                    <a:pt x="0" y="355680"/>
                    <a:pt x="0" y="337373"/>
                  </a:cubicBezTo>
                  <a:lnTo>
                    <a:pt x="0" y="69027"/>
                  </a:lnTo>
                  <a:cubicBezTo>
                    <a:pt x="0" y="50720"/>
                    <a:pt x="7272" y="33163"/>
                    <a:pt x="20218" y="20218"/>
                  </a:cubicBezTo>
                  <a:cubicBezTo>
                    <a:pt x="33163" y="7272"/>
                    <a:pt x="50720" y="0"/>
                    <a:pt x="69027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885076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Elektronlar ve protonlar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6296954"/>
            <a:ext cx="5720034" cy="1233171"/>
            <a:chOff x="0" y="0"/>
            <a:chExt cx="1885076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5076" cy="406400"/>
            </a:xfrm>
            <a:custGeom>
              <a:avLst/>
              <a:gdLst/>
              <a:ahLst/>
              <a:cxnLst/>
              <a:rect l="l" t="t" r="r" b="b"/>
              <a:pathLst>
                <a:path w="1885076" h="406400">
                  <a:moveTo>
                    <a:pt x="69027" y="0"/>
                  </a:moveTo>
                  <a:lnTo>
                    <a:pt x="1816049" y="0"/>
                  </a:lnTo>
                  <a:cubicBezTo>
                    <a:pt x="1834356" y="0"/>
                    <a:pt x="1851914" y="7272"/>
                    <a:pt x="1864859" y="20218"/>
                  </a:cubicBezTo>
                  <a:cubicBezTo>
                    <a:pt x="1877804" y="33163"/>
                    <a:pt x="1885076" y="50720"/>
                    <a:pt x="1885076" y="69027"/>
                  </a:cubicBezTo>
                  <a:lnTo>
                    <a:pt x="1885076" y="337373"/>
                  </a:lnTo>
                  <a:cubicBezTo>
                    <a:pt x="1885076" y="355680"/>
                    <a:pt x="1877804" y="373237"/>
                    <a:pt x="1864859" y="386182"/>
                  </a:cubicBezTo>
                  <a:cubicBezTo>
                    <a:pt x="1851914" y="399128"/>
                    <a:pt x="1834356" y="406400"/>
                    <a:pt x="1816049" y="406400"/>
                  </a:cubicBezTo>
                  <a:lnTo>
                    <a:pt x="69027" y="406400"/>
                  </a:lnTo>
                  <a:cubicBezTo>
                    <a:pt x="50720" y="406400"/>
                    <a:pt x="33163" y="399128"/>
                    <a:pt x="20218" y="386182"/>
                  </a:cubicBezTo>
                  <a:cubicBezTo>
                    <a:pt x="7272" y="373237"/>
                    <a:pt x="0" y="355680"/>
                    <a:pt x="0" y="337373"/>
                  </a:cubicBezTo>
                  <a:lnTo>
                    <a:pt x="0" y="69027"/>
                  </a:lnTo>
                  <a:cubicBezTo>
                    <a:pt x="0" y="50720"/>
                    <a:pt x="7272" y="33163"/>
                    <a:pt x="20218" y="20218"/>
                  </a:cubicBezTo>
                  <a:cubicBezTo>
                    <a:pt x="33163" y="7272"/>
                    <a:pt x="50720" y="0"/>
                    <a:pt x="69027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885076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Protonlar ve nötronlar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82921" y="7788938"/>
            <a:ext cx="5720034" cy="1590039"/>
            <a:chOff x="0" y="0"/>
            <a:chExt cx="1885076" cy="524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5076" cy="524008"/>
            </a:xfrm>
            <a:custGeom>
              <a:avLst/>
              <a:gdLst/>
              <a:ahLst/>
              <a:cxnLst/>
              <a:rect l="l" t="t" r="r" b="b"/>
              <a:pathLst>
                <a:path w="1885076" h="524008">
                  <a:moveTo>
                    <a:pt x="69027" y="0"/>
                  </a:moveTo>
                  <a:lnTo>
                    <a:pt x="1816049" y="0"/>
                  </a:lnTo>
                  <a:cubicBezTo>
                    <a:pt x="1834356" y="0"/>
                    <a:pt x="1851914" y="7272"/>
                    <a:pt x="1864859" y="20218"/>
                  </a:cubicBezTo>
                  <a:cubicBezTo>
                    <a:pt x="1877804" y="33163"/>
                    <a:pt x="1885076" y="50720"/>
                    <a:pt x="1885076" y="69027"/>
                  </a:cubicBezTo>
                  <a:lnTo>
                    <a:pt x="1885076" y="454981"/>
                  </a:lnTo>
                  <a:cubicBezTo>
                    <a:pt x="1885076" y="493104"/>
                    <a:pt x="1854172" y="524008"/>
                    <a:pt x="1816049" y="524008"/>
                  </a:cubicBezTo>
                  <a:lnTo>
                    <a:pt x="69027" y="524008"/>
                  </a:lnTo>
                  <a:cubicBezTo>
                    <a:pt x="50720" y="524008"/>
                    <a:pt x="33163" y="516736"/>
                    <a:pt x="20218" y="503790"/>
                  </a:cubicBezTo>
                  <a:cubicBezTo>
                    <a:pt x="7272" y="490845"/>
                    <a:pt x="0" y="473288"/>
                    <a:pt x="0" y="454981"/>
                  </a:cubicBezTo>
                  <a:lnTo>
                    <a:pt x="0" y="69027"/>
                  </a:lnTo>
                  <a:cubicBezTo>
                    <a:pt x="0" y="50720"/>
                    <a:pt x="7272" y="33163"/>
                    <a:pt x="20218" y="20218"/>
                  </a:cubicBezTo>
                  <a:cubicBezTo>
                    <a:pt x="33163" y="7272"/>
                    <a:pt x="50720" y="0"/>
                    <a:pt x="69027" y="0"/>
                  </a:cubicBezTo>
                  <a:close/>
                </a:path>
              </a:pathLst>
            </a:custGeom>
            <a:solidFill>
              <a:srgbClr val="BDEA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1885076" cy="609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ublic Sans"/>
                  <a:ea typeface="Public Sans"/>
                  <a:cs typeface="Public Sans"/>
                  <a:sym typeface="Public Sans"/>
                </a:rPr>
                <a:t>Nötronlar ve elektronlar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369765" y="3157885"/>
            <a:ext cx="2619934" cy="6069345"/>
          </a:xfrm>
          <a:custGeom>
            <a:avLst/>
            <a:gdLst/>
            <a:ahLst/>
            <a:cxnLst/>
            <a:rect l="l" t="t" r="r" b="b"/>
            <a:pathLst>
              <a:path w="2619934" h="6069345">
                <a:moveTo>
                  <a:pt x="0" y="0"/>
                </a:moveTo>
                <a:lnTo>
                  <a:pt x="2619934" y="0"/>
                </a:lnTo>
                <a:lnTo>
                  <a:pt x="2619934" y="6069345"/>
                </a:lnTo>
                <a:lnTo>
                  <a:pt x="0" y="6069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178219" y="4804963"/>
            <a:ext cx="1077483" cy="1233171"/>
          </a:xfrm>
          <a:custGeom>
            <a:avLst/>
            <a:gdLst/>
            <a:ahLst/>
            <a:cxnLst/>
            <a:rect l="l" t="t" r="r" b="b"/>
            <a:pathLst>
              <a:path w="1077483" h="1233171">
                <a:moveTo>
                  <a:pt x="0" y="0"/>
                </a:moveTo>
                <a:lnTo>
                  <a:pt x="1077484" y="0"/>
                </a:lnTo>
                <a:lnTo>
                  <a:pt x="1077484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131244" y="6296959"/>
            <a:ext cx="1045113" cy="1233171"/>
          </a:xfrm>
          <a:custGeom>
            <a:avLst/>
            <a:gdLst/>
            <a:ahLst/>
            <a:cxnLst/>
            <a:rect l="l" t="t" r="r" b="b"/>
            <a:pathLst>
              <a:path w="1045113" h="1233171">
                <a:moveTo>
                  <a:pt x="0" y="0"/>
                </a:moveTo>
                <a:lnTo>
                  <a:pt x="1045113" y="0"/>
                </a:lnTo>
                <a:lnTo>
                  <a:pt x="1045113" y="1233172"/>
                </a:lnTo>
                <a:lnTo>
                  <a:pt x="0" y="1233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178219" y="7820015"/>
            <a:ext cx="951162" cy="1202101"/>
          </a:xfrm>
          <a:custGeom>
            <a:avLst/>
            <a:gdLst/>
            <a:ahLst/>
            <a:cxnLst/>
            <a:rect l="l" t="t" r="r" b="b"/>
            <a:pathLst>
              <a:path w="951162" h="1202101">
                <a:moveTo>
                  <a:pt x="0" y="0"/>
                </a:moveTo>
                <a:lnTo>
                  <a:pt x="951163" y="0"/>
                </a:lnTo>
                <a:lnTo>
                  <a:pt x="951163" y="1202100"/>
                </a:lnTo>
                <a:lnTo>
                  <a:pt x="0" y="1202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752602" y="1028700"/>
            <a:ext cx="840098" cy="1233171"/>
          </a:xfrm>
          <a:custGeom>
            <a:avLst/>
            <a:gdLst/>
            <a:ahLst/>
            <a:cxnLst/>
            <a:rect l="l" t="t" r="r" b="b"/>
            <a:pathLst>
              <a:path w="840098" h="1233171">
                <a:moveTo>
                  <a:pt x="0" y="0"/>
                </a:moveTo>
                <a:lnTo>
                  <a:pt x="840098" y="0"/>
                </a:lnTo>
                <a:lnTo>
                  <a:pt x="840098" y="1233171"/>
                </a:lnTo>
                <a:lnTo>
                  <a:pt x="0" y="12331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456237" y="1028700"/>
            <a:ext cx="994781" cy="1235753"/>
          </a:xfrm>
          <a:custGeom>
            <a:avLst/>
            <a:gdLst/>
            <a:ahLst/>
            <a:cxnLst/>
            <a:rect l="l" t="t" r="r" b="b"/>
            <a:pathLst>
              <a:path w="994781" h="1235753">
                <a:moveTo>
                  <a:pt x="0" y="0"/>
                </a:moveTo>
                <a:lnTo>
                  <a:pt x="994781" y="0"/>
                </a:lnTo>
                <a:lnTo>
                  <a:pt x="994781" y="1235753"/>
                </a:lnTo>
                <a:lnTo>
                  <a:pt x="0" y="12357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86157" y="1960002"/>
            <a:ext cx="8490703" cy="167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Çekirdekte hangi alt atom parçacıkları bulunur?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D01A19CF-66A2-AD1E-E206-857A167A18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0" name="Freeform 8">
            <a:extLst>
              <a:ext uri="{FF2B5EF4-FFF2-40B4-BE49-F238E27FC236}">
                <a16:creationId xmlns:a16="http://schemas.microsoft.com/office/drawing/2014/main" id="{C335AFAF-754E-8128-E378-E4652E6B4DD3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5946">
            <a:off x="15524129" y="-397410"/>
            <a:ext cx="3116191" cy="3008422"/>
          </a:xfrm>
          <a:custGeom>
            <a:avLst/>
            <a:gdLst/>
            <a:ahLst/>
            <a:cxnLst/>
            <a:rect l="l" t="t" r="r" b="b"/>
            <a:pathLst>
              <a:path w="3116191" h="3008422">
                <a:moveTo>
                  <a:pt x="0" y="0"/>
                </a:moveTo>
                <a:lnTo>
                  <a:pt x="3116191" y="0"/>
                </a:lnTo>
                <a:lnTo>
                  <a:pt x="3116191" y="3008422"/>
                </a:lnTo>
                <a:lnTo>
                  <a:pt x="0" y="3008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317060" y="8363066"/>
            <a:ext cx="2691521" cy="2598439"/>
          </a:xfrm>
          <a:custGeom>
            <a:avLst/>
            <a:gdLst/>
            <a:ahLst/>
            <a:cxnLst/>
            <a:rect l="l" t="t" r="r" b="b"/>
            <a:pathLst>
              <a:path w="2691521" h="2598439">
                <a:moveTo>
                  <a:pt x="0" y="0"/>
                </a:moveTo>
                <a:lnTo>
                  <a:pt x="2691520" y="0"/>
                </a:lnTo>
                <a:lnTo>
                  <a:pt x="2691520" y="2598439"/>
                </a:lnTo>
                <a:lnTo>
                  <a:pt x="0" y="2598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10800000">
            <a:off x="-874547" y="-926972"/>
            <a:ext cx="3867912" cy="4114800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762381" y="8229600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2632491" y="3399709"/>
            <a:ext cx="6511509" cy="5858591"/>
            <a:chOff x="0" y="0"/>
            <a:chExt cx="1714965" cy="15430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14965" cy="1543003"/>
            </a:xfrm>
            <a:custGeom>
              <a:avLst/>
              <a:gdLst/>
              <a:ahLst/>
              <a:cxnLst/>
              <a:rect l="l" t="t" r="r" b="b"/>
              <a:pathLst>
                <a:path w="1714965" h="1543003">
                  <a:moveTo>
                    <a:pt x="0" y="0"/>
                  </a:moveTo>
                  <a:lnTo>
                    <a:pt x="1714965" y="0"/>
                  </a:lnTo>
                  <a:lnTo>
                    <a:pt x="1714965" y="1543003"/>
                  </a:lnTo>
                  <a:lnTo>
                    <a:pt x="0" y="1543003"/>
                  </a:lnTo>
                  <a:close/>
                </a:path>
              </a:pathLst>
            </a:custGeom>
            <a:solidFill>
              <a:srgbClr val="D5DEF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714965" cy="1609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863599" lvl="1" indent="-431800" algn="ctr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Pozitif yüklüdür. (+)</a:t>
              </a:r>
            </a:p>
            <a:p>
              <a:pPr marL="863599" lvl="1" indent="-431800" algn="ctr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p+ sembolü ile gösterilir.</a:t>
              </a:r>
            </a:p>
            <a:p>
              <a:pPr marL="863599" lvl="1" indent="-431800" algn="ctr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Atomun kimliğini oluşturur.</a:t>
              </a:r>
            </a:p>
            <a:p>
              <a:pPr marL="863599" lvl="1" indent="-431800" algn="ctr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Kütlesi diğerlerine göre en fazladır.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68149" y="809625"/>
            <a:ext cx="5240193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Proton</a:t>
            </a:r>
          </a:p>
        </p:txBody>
      </p:sp>
      <p:sp>
        <p:nvSpPr>
          <p:cNvPr id="10" name="Freeform 10"/>
          <p:cNvSpPr/>
          <p:nvPr/>
        </p:nvSpPr>
        <p:spPr>
          <a:xfrm>
            <a:off x="9629664" y="3776250"/>
            <a:ext cx="4960357" cy="4522192"/>
          </a:xfrm>
          <a:custGeom>
            <a:avLst/>
            <a:gdLst/>
            <a:ahLst/>
            <a:cxnLst/>
            <a:rect l="l" t="t" r="r" b="b"/>
            <a:pathLst>
              <a:path w="4960357" h="4522192">
                <a:moveTo>
                  <a:pt x="0" y="0"/>
                </a:moveTo>
                <a:lnTo>
                  <a:pt x="4960357" y="0"/>
                </a:lnTo>
                <a:lnTo>
                  <a:pt x="4960357" y="4522192"/>
                </a:lnTo>
                <a:lnTo>
                  <a:pt x="0" y="4522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 rot="6819487">
            <a:off x="11135756" y="2988046"/>
            <a:ext cx="4030934" cy="1576407"/>
            <a:chOff x="0" y="0"/>
            <a:chExt cx="1516695" cy="5931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16695" cy="593145"/>
            </a:xfrm>
            <a:custGeom>
              <a:avLst/>
              <a:gdLst/>
              <a:ahLst/>
              <a:cxnLst/>
              <a:rect l="l" t="t" r="r" b="b"/>
              <a:pathLst>
                <a:path w="1516695" h="593145">
                  <a:moveTo>
                    <a:pt x="1516695" y="296573"/>
                  </a:moveTo>
                  <a:lnTo>
                    <a:pt x="1110295" y="0"/>
                  </a:lnTo>
                  <a:lnTo>
                    <a:pt x="1110295" y="203200"/>
                  </a:lnTo>
                  <a:lnTo>
                    <a:pt x="0" y="203200"/>
                  </a:lnTo>
                  <a:lnTo>
                    <a:pt x="0" y="389945"/>
                  </a:lnTo>
                  <a:lnTo>
                    <a:pt x="1110295" y="389945"/>
                  </a:lnTo>
                  <a:lnTo>
                    <a:pt x="1110295" y="593145"/>
                  </a:lnTo>
                  <a:lnTo>
                    <a:pt x="1516695" y="296573"/>
                  </a:lnTo>
                  <a:close/>
                </a:path>
              </a:pathLst>
            </a:custGeom>
            <a:solidFill>
              <a:srgbClr val="4765B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1415095" cy="224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038350" y="-3795430"/>
            <a:ext cx="2190750" cy="17457748"/>
            <a:chOff x="0" y="0"/>
            <a:chExt cx="576988" cy="45979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6988" cy="4597926"/>
            </a:xfrm>
            <a:custGeom>
              <a:avLst/>
              <a:gdLst/>
              <a:ahLst/>
              <a:cxnLst/>
              <a:rect l="l" t="t" r="r" b="b"/>
              <a:pathLst>
                <a:path w="576988" h="4597926">
                  <a:moveTo>
                    <a:pt x="0" y="0"/>
                  </a:moveTo>
                  <a:lnTo>
                    <a:pt x="576988" y="0"/>
                  </a:lnTo>
                  <a:lnTo>
                    <a:pt x="576988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76988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149358" y="-3432974"/>
            <a:ext cx="2530123" cy="17457748"/>
            <a:chOff x="0" y="0"/>
            <a:chExt cx="666370" cy="45979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6370" cy="4597926"/>
            </a:xfrm>
            <a:custGeom>
              <a:avLst/>
              <a:gdLst/>
              <a:ahLst/>
              <a:cxnLst/>
              <a:rect l="l" t="t" r="r" b="b"/>
              <a:pathLst>
                <a:path w="666370" h="4597926">
                  <a:moveTo>
                    <a:pt x="0" y="0"/>
                  </a:moveTo>
                  <a:lnTo>
                    <a:pt x="666370" y="0"/>
                  </a:lnTo>
                  <a:lnTo>
                    <a:pt x="666370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66370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8147116" y="-10904080"/>
            <a:ext cx="2215691" cy="19954216"/>
            <a:chOff x="0" y="0"/>
            <a:chExt cx="583557" cy="52554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83557" cy="5255432"/>
            </a:xfrm>
            <a:custGeom>
              <a:avLst/>
              <a:gdLst/>
              <a:ahLst/>
              <a:cxnLst/>
              <a:rect l="l" t="t" r="r" b="b"/>
              <a:pathLst>
                <a:path w="583557" h="5255432">
                  <a:moveTo>
                    <a:pt x="0" y="0"/>
                  </a:moveTo>
                  <a:lnTo>
                    <a:pt x="583557" y="0"/>
                  </a:lnTo>
                  <a:lnTo>
                    <a:pt x="583557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83557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7984189" y="1218714"/>
            <a:ext cx="2236744" cy="19954216"/>
            <a:chOff x="0" y="0"/>
            <a:chExt cx="589101" cy="52554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89101" cy="5255432"/>
            </a:xfrm>
            <a:custGeom>
              <a:avLst/>
              <a:gdLst/>
              <a:ahLst/>
              <a:cxnLst/>
              <a:rect l="l" t="t" r="r" b="b"/>
              <a:pathLst>
                <a:path w="589101" h="5255432">
                  <a:moveTo>
                    <a:pt x="0" y="0"/>
                  </a:moveTo>
                  <a:lnTo>
                    <a:pt x="589101" y="0"/>
                  </a:lnTo>
                  <a:lnTo>
                    <a:pt x="589101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89101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6" name="Resim 25">
            <a:extLst>
              <a:ext uri="{FF2B5EF4-FFF2-40B4-BE49-F238E27FC236}">
                <a16:creationId xmlns:a16="http://schemas.microsoft.com/office/drawing/2014/main" id="{C2A16B9D-3B78-8304-F28B-6561E806EC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7" name="Freeform 8">
            <a:extLst>
              <a:ext uri="{FF2B5EF4-FFF2-40B4-BE49-F238E27FC236}">
                <a16:creationId xmlns:a16="http://schemas.microsoft.com/office/drawing/2014/main" id="{5A164F40-B73C-DD7A-B2D4-646BAD560649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EE24B9F-68B2-95E9-C98D-CA83847C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73" y="200356"/>
            <a:ext cx="6790527" cy="9267853"/>
          </a:xfrm>
          <a:prstGeom prst="rect">
            <a:avLst/>
          </a:prstGeom>
        </p:spPr>
      </p:pic>
      <p:pic>
        <p:nvPicPr>
          <p:cNvPr id="8" name="Picture 2" descr="mervehocaile - YouTube">
            <a:extLst>
              <a:ext uri="{FF2B5EF4-FFF2-40B4-BE49-F238E27FC236}">
                <a16:creationId xmlns:a16="http://schemas.microsoft.com/office/drawing/2014/main" id="{ED17AE00-4386-F4CA-E2A2-40347A9D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4" y="216685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B1F32DE-C274-A655-3BE4-76ADEC29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F0DC7ECD-74A3-E14D-695D-54385BE56611}"/>
              </a:ext>
            </a:extLst>
          </p:cNvPr>
          <p:cNvSpPr/>
          <p:nvPr/>
        </p:nvSpPr>
        <p:spPr>
          <a:xfrm>
            <a:off x="14785602" y="0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304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083221">
            <a:off x="-2054481" y="-806789"/>
            <a:ext cx="4646809" cy="3670979"/>
          </a:xfrm>
          <a:custGeom>
            <a:avLst/>
            <a:gdLst/>
            <a:ahLst/>
            <a:cxnLst/>
            <a:rect l="l" t="t" r="r" b="b"/>
            <a:pathLst>
              <a:path w="4646809" h="3670979">
                <a:moveTo>
                  <a:pt x="0" y="0"/>
                </a:moveTo>
                <a:lnTo>
                  <a:pt x="4646809" y="0"/>
                </a:lnTo>
                <a:lnTo>
                  <a:pt x="4646809" y="3670978"/>
                </a:lnTo>
                <a:lnTo>
                  <a:pt x="0" y="3670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341309" y="6786044"/>
            <a:ext cx="2818638" cy="4114800"/>
          </a:xfrm>
          <a:custGeom>
            <a:avLst/>
            <a:gdLst/>
            <a:ahLst/>
            <a:cxnLst/>
            <a:rect l="l" t="t" r="r" b="b"/>
            <a:pathLst>
              <a:path w="2818638" h="4114800">
                <a:moveTo>
                  <a:pt x="0" y="0"/>
                </a:moveTo>
                <a:lnTo>
                  <a:pt x="2818638" y="0"/>
                </a:lnTo>
                <a:lnTo>
                  <a:pt x="28186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5400000">
            <a:off x="15611539" y="-401748"/>
            <a:ext cx="3295522" cy="3441799"/>
          </a:xfrm>
          <a:custGeom>
            <a:avLst/>
            <a:gdLst/>
            <a:ahLst/>
            <a:cxnLst/>
            <a:rect l="l" t="t" r="r" b="b"/>
            <a:pathLst>
              <a:path w="3295522" h="3441799">
                <a:moveTo>
                  <a:pt x="0" y="0"/>
                </a:moveTo>
                <a:lnTo>
                  <a:pt x="3295522" y="0"/>
                </a:lnTo>
                <a:lnTo>
                  <a:pt x="3295522" y="3441799"/>
                </a:lnTo>
                <a:lnTo>
                  <a:pt x="0" y="3441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5400000">
            <a:off x="-3188238" y="7817673"/>
            <a:ext cx="6049762" cy="2242576"/>
          </a:xfrm>
          <a:custGeom>
            <a:avLst/>
            <a:gdLst/>
            <a:ahLst/>
            <a:cxnLst/>
            <a:rect l="l" t="t" r="r" b="b"/>
            <a:pathLst>
              <a:path w="6049762" h="2242576">
                <a:moveTo>
                  <a:pt x="0" y="0"/>
                </a:moveTo>
                <a:lnTo>
                  <a:pt x="6049762" y="0"/>
                </a:lnTo>
                <a:lnTo>
                  <a:pt x="6049762" y="2242576"/>
                </a:lnTo>
                <a:lnTo>
                  <a:pt x="0" y="2242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49" r="-63298" b="-173163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2647131" y="2860168"/>
            <a:ext cx="6470071" cy="6398132"/>
            <a:chOff x="0" y="0"/>
            <a:chExt cx="1704052" cy="1685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4052" cy="1685105"/>
            </a:xfrm>
            <a:custGeom>
              <a:avLst/>
              <a:gdLst/>
              <a:ahLst/>
              <a:cxnLst/>
              <a:rect l="l" t="t" r="r" b="b"/>
              <a:pathLst>
                <a:path w="1704052" h="1685105">
                  <a:moveTo>
                    <a:pt x="0" y="0"/>
                  </a:moveTo>
                  <a:lnTo>
                    <a:pt x="1704052" y="0"/>
                  </a:lnTo>
                  <a:lnTo>
                    <a:pt x="1704052" y="1685105"/>
                  </a:lnTo>
                  <a:lnTo>
                    <a:pt x="0" y="1685105"/>
                  </a:lnTo>
                  <a:close/>
                </a:path>
              </a:pathLst>
            </a:custGeom>
            <a:solidFill>
              <a:srgbClr val="D5DEF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704052" cy="1751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863599" lvl="1" indent="-431800" algn="ctr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Yüksüz parçaçıklardır.</a:t>
              </a:r>
            </a:p>
            <a:p>
              <a:pPr marL="863599" lvl="1" indent="-431800" algn="ctr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n⁰  sembolü ile gösterilir.</a:t>
              </a:r>
            </a:p>
            <a:p>
              <a:pPr marL="863599" lvl="1" indent="-431800" algn="ctr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kütlesi neredeyse proton ile eşittir.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444352" y="4168386"/>
            <a:ext cx="4650708" cy="4239896"/>
          </a:xfrm>
          <a:custGeom>
            <a:avLst/>
            <a:gdLst/>
            <a:ahLst/>
            <a:cxnLst/>
            <a:rect l="l" t="t" r="r" b="b"/>
            <a:pathLst>
              <a:path w="4650708" h="4239896">
                <a:moveTo>
                  <a:pt x="0" y="0"/>
                </a:moveTo>
                <a:lnTo>
                  <a:pt x="4650708" y="0"/>
                </a:lnTo>
                <a:lnTo>
                  <a:pt x="4650708" y="4239896"/>
                </a:lnTo>
                <a:lnTo>
                  <a:pt x="0" y="4239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-2038350" y="-3795430"/>
            <a:ext cx="2190750" cy="17457748"/>
            <a:chOff x="0" y="0"/>
            <a:chExt cx="576988" cy="45979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6988" cy="4597926"/>
            </a:xfrm>
            <a:custGeom>
              <a:avLst/>
              <a:gdLst/>
              <a:ahLst/>
              <a:cxnLst/>
              <a:rect l="l" t="t" r="r" b="b"/>
              <a:pathLst>
                <a:path w="576988" h="4597926">
                  <a:moveTo>
                    <a:pt x="0" y="0"/>
                  </a:moveTo>
                  <a:lnTo>
                    <a:pt x="576988" y="0"/>
                  </a:lnTo>
                  <a:lnTo>
                    <a:pt x="576988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76988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149358" y="-3432974"/>
            <a:ext cx="2530123" cy="17457748"/>
            <a:chOff x="0" y="0"/>
            <a:chExt cx="666370" cy="45979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6370" cy="4597926"/>
            </a:xfrm>
            <a:custGeom>
              <a:avLst/>
              <a:gdLst/>
              <a:ahLst/>
              <a:cxnLst/>
              <a:rect l="l" t="t" r="r" b="b"/>
              <a:pathLst>
                <a:path w="666370" h="4597926">
                  <a:moveTo>
                    <a:pt x="0" y="0"/>
                  </a:moveTo>
                  <a:lnTo>
                    <a:pt x="666370" y="0"/>
                  </a:lnTo>
                  <a:lnTo>
                    <a:pt x="666370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66370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8147116" y="-10904080"/>
            <a:ext cx="2215691" cy="19954216"/>
            <a:chOff x="0" y="0"/>
            <a:chExt cx="583557" cy="52554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83557" cy="5255432"/>
            </a:xfrm>
            <a:custGeom>
              <a:avLst/>
              <a:gdLst/>
              <a:ahLst/>
              <a:cxnLst/>
              <a:rect l="l" t="t" r="r" b="b"/>
              <a:pathLst>
                <a:path w="583557" h="5255432">
                  <a:moveTo>
                    <a:pt x="0" y="0"/>
                  </a:moveTo>
                  <a:lnTo>
                    <a:pt x="583557" y="0"/>
                  </a:lnTo>
                  <a:lnTo>
                    <a:pt x="583557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83557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7984189" y="1218714"/>
            <a:ext cx="2236744" cy="19954216"/>
            <a:chOff x="0" y="0"/>
            <a:chExt cx="589101" cy="52554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89101" cy="5255432"/>
            </a:xfrm>
            <a:custGeom>
              <a:avLst/>
              <a:gdLst/>
              <a:ahLst/>
              <a:cxnLst/>
              <a:rect l="l" t="t" r="r" b="b"/>
              <a:pathLst>
                <a:path w="589101" h="5255432">
                  <a:moveTo>
                    <a:pt x="0" y="0"/>
                  </a:moveTo>
                  <a:lnTo>
                    <a:pt x="589101" y="0"/>
                  </a:lnTo>
                  <a:lnTo>
                    <a:pt x="589101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89101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698207" y="809625"/>
            <a:ext cx="6445793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Nötron</a:t>
            </a:r>
          </a:p>
        </p:txBody>
      </p:sp>
      <p:grpSp>
        <p:nvGrpSpPr>
          <p:cNvPr id="23" name="Group 23"/>
          <p:cNvGrpSpPr/>
          <p:nvPr/>
        </p:nvGrpSpPr>
        <p:grpSpPr>
          <a:xfrm rot="5008819">
            <a:off x="10190648" y="3169037"/>
            <a:ext cx="4030934" cy="1576407"/>
            <a:chOff x="0" y="0"/>
            <a:chExt cx="1516695" cy="5931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6695" cy="593145"/>
            </a:xfrm>
            <a:custGeom>
              <a:avLst/>
              <a:gdLst/>
              <a:ahLst/>
              <a:cxnLst/>
              <a:rect l="l" t="t" r="r" b="b"/>
              <a:pathLst>
                <a:path w="1516695" h="593145">
                  <a:moveTo>
                    <a:pt x="1516695" y="296573"/>
                  </a:moveTo>
                  <a:lnTo>
                    <a:pt x="1110295" y="0"/>
                  </a:lnTo>
                  <a:lnTo>
                    <a:pt x="1110295" y="203200"/>
                  </a:lnTo>
                  <a:lnTo>
                    <a:pt x="0" y="203200"/>
                  </a:lnTo>
                  <a:lnTo>
                    <a:pt x="0" y="389945"/>
                  </a:lnTo>
                  <a:lnTo>
                    <a:pt x="1110295" y="389945"/>
                  </a:lnTo>
                  <a:lnTo>
                    <a:pt x="1110295" y="593145"/>
                  </a:lnTo>
                  <a:lnTo>
                    <a:pt x="1516695" y="296573"/>
                  </a:lnTo>
                  <a:close/>
                </a:path>
              </a:pathLst>
            </a:custGeom>
            <a:solidFill>
              <a:srgbClr val="4765B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65100"/>
              <a:ext cx="1415095" cy="224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Resim 25">
            <a:extLst>
              <a:ext uri="{FF2B5EF4-FFF2-40B4-BE49-F238E27FC236}">
                <a16:creationId xmlns:a16="http://schemas.microsoft.com/office/drawing/2014/main" id="{78069574-7D37-C8CD-56E7-2CD6E3F647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7" name="Freeform 8">
            <a:extLst>
              <a:ext uri="{FF2B5EF4-FFF2-40B4-BE49-F238E27FC236}">
                <a16:creationId xmlns:a16="http://schemas.microsoft.com/office/drawing/2014/main" id="{0393482F-B61C-0936-89DA-C9049F294710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304" y="8431196"/>
            <a:ext cx="5208608" cy="4114800"/>
          </a:xfrm>
          <a:custGeom>
            <a:avLst/>
            <a:gdLst/>
            <a:ahLst/>
            <a:cxnLst/>
            <a:rect l="l" t="t" r="r" b="b"/>
            <a:pathLst>
              <a:path w="5208608" h="4114800">
                <a:moveTo>
                  <a:pt x="0" y="0"/>
                </a:moveTo>
                <a:lnTo>
                  <a:pt x="5208608" y="0"/>
                </a:lnTo>
                <a:lnTo>
                  <a:pt x="5208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558007" y="270972"/>
            <a:ext cx="3182702" cy="3188681"/>
          </a:xfrm>
          <a:custGeom>
            <a:avLst/>
            <a:gdLst/>
            <a:ahLst/>
            <a:cxnLst/>
            <a:rect l="l" t="t" r="r" b="b"/>
            <a:pathLst>
              <a:path w="3182702" h="3188681">
                <a:moveTo>
                  <a:pt x="0" y="0"/>
                </a:moveTo>
                <a:lnTo>
                  <a:pt x="3182702" y="0"/>
                </a:lnTo>
                <a:lnTo>
                  <a:pt x="3182702" y="3188680"/>
                </a:lnTo>
                <a:lnTo>
                  <a:pt x="0" y="3188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775272" y="7149178"/>
            <a:ext cx="3965149" cy="4218244"/>
          </a:xfrm>
          <a:custGeom>
            <a:avLst/>
            <a:gdLst/>
            <a:ahLst/>
            <a:cxnLst/>
            <a:rect l="l" t="t" r="r" b="b"/>
            <a:pathLst>
              <a:path w="3965149" h="4218244">
                <a:moveTo>
                  <a:pt x="0" y="0"/>
                </a:moveTo>
                <a:lnTo>
                  <a:pt x="3965149" y="0"/>
                </a:lnTo>
                <a:lnTo>
                  <a:pt x="3965149" y="4218244"/>
                </a:lnTo>
                <a:lnTo>
                  <a:pt x="0" y="4218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10800000">
            <a:off x="-495730" y="0"/>
            <a:ext cx="2515172" cy="4114800"/>
          </a:xfrm>
          <a:custGeom>
            <a:avLst/>
            <a:gdLst/>
            <a:ahLst/>
            <a:cxnLst/>
            <a:rect l="l" t="t" r="r" b="b"/>
            <a:pathLst>
              <a:path w="2515172" h="4114800">
                <a:moveTo>
                  <a:pt x="0" y="0"/>
                </a:moveTo>
                <a:lnTo>
                  <a:pt x="2515171" y="0"/>
                </a:lnTo>
                <a:lnTo>
                  <a:pt x="2515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2673929" y="3394126"/>
            <a:ext cx="6470071" cy="5864224"/>
            <a:chOff x="0" y="0"/>
            <a:chExt cx="1704052" cy="1544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4052" cy="1544487"/>
            </a:xfrm>
            <a:custGeom>
              <a:avLst/>
              <a:gdLst/>
              <a:ahLst/>
              <a:cxnLst/>
              <a:rect l="l" t="t" r="r" b="b"/>
              <a:pathLst>
                <a:path w="1704052" h="1544487">
                  <a:moveTo>
                    <a:pt x="0" y="0"/>
                  </a:moveTo>
                  <a:lnTo>
                    <a:pt x="1704052" y="0"/>
                  </a:lnTo>
                  <a:lnTo>
                    <a:pt x="1704052" y="1544487"/>
                  </a:lnTo>
                  <a:lnTo>
                    <a:pt x="0" y="1544487"/>
                  </a:lnTo>
                  <a:close/>
                </a:path>
              </a:pathLst>
            </a:custGeom>
            <a:solidFill>
              <a:srgbClr val="D5DEF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704052" cy="1620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77240" lvl="1" indent="-388620" algn="ctr">
                <a:lnSpc>
                  <a:spcPts val="504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Negatif yüklüdür.</a:t>
              </a:r>
            </a:p>
            <a:p>
              <a:pPr marL="777240" lvl="1" indent="-388620" algn="ctr">
                <a:lnSpc>
                  <a:spcPts val="504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e- sembolü ile gösterilir.</a:t>
              </a:r>
            </a:p>
            <a:p>
              <a:pPr marL="777240" lvl="1" indent="-388620" algn="ctr">
                <a:lnSpc>
                  <a:spcPts val="504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kütlesi çok küçüktür.</a:t>
              </a:r>
            </a:p>
            <a:p>
              <a:pPr marL="777240" lvl="1" indent="-388620" algn="ctr">
                <a:lnSpc>
                  <a:spcPts val="504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Atomun hacmini oluşturur.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73929" y="809625"/>
            <a:ext cx="6470071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Elektron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114118" y="4000785"/>
            <a:ext cx="4403502" cy="4014526"/>
          </a:xfrm>
          <a:custGeom>
            <a:avLst/>
            <a:gdLst/>
            <a:ahLst/>
            <a:cxnLst/>
            <a:rect l="l" t="t" r="r" b="b"/>
            <a:pathLst>
              <a:path w="4403502" h="4014526">
                <a:moveTo>
                  <a:pt x="0" y="0"/>
                </a:moveTo>
                <a:lnTo>
                  <a:pt x="4403502" y="0"/>
                </a:lnTo>
                <a:lnTo>
                  <a:pt x="4403502" y="4014527"/>
                </a:lnTo>
                <a:lnTo>
                  <a:pt x="0" y="40145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-2038350" y="-3795430"/>
            <a:ext cx="2190750" cy="17457748"/>
            <a:chOff x="0" y="0"/>
            <a:chExt cx="576988" cy="45979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6988" cy="4597926"/>
            </a:xfrm>
            <a:custGeom>
              <a:avLst/>
              <a:gdLst/>
              <a:ahLst/>
              <a:cxnLst/>
              <a:rect l="l" t="t" r="r" b="b"/>
              <a:pathLst>
                <a:path w="576988" h="4597926">
                  <a:moveTo>
                    <a:pt x="0" y="0"/>
                  </a:moveTo>
                  <a:lnTo>
                    <a:pt x="576988" y="0"/>
                  </a:lnTo>
                  <a:lnTo>
                    <a:pt x="576988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76988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149358" y="-3432974"/>
            <a:ext cx="2530123" cy="17457748"/>
            <a:chOff x="0" y="0"/>
            <a:chExt cx="666370" cy="45979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6370" cy="4597926"/>
            </a:xfrm>
            <a:custGeom>
              <a:avLst/>
              <a:gdLst/>
              <a:ahLst/>
              <a:cxnLst/>
              <a:rect l="l" t="t" r="r" b="b"/>
              <a:pathLst>
                <a:path w="666370" h="4597926">
                  <a:moveTo>
                    <a:pt x="0" y="0"/>
                  </a:moveTo>
                  <a:lnTo>
                    <a:pt x="666370" y="0"/>
                  </a:lnTo>
                  <a:lnTo>
                    <a:pt x="666370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66370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147116" y="-10904080"/>
            <a:ext cx="2215691" cy="19954216"/>
            <a:chOff x="0" y="0"/>
            <a:chExt cx="583557" cy="52554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3557" cy="5255432"/>
            </a:xfrm>
            <a:custGeom>
              <a:avLst/>
              <a:gdLst/>
              <a:ahLst/>
              <a:cxnLst/>
              <a:rect l="l" t="t" r="r" b="b"/>
              <a:pathLst>
                <a:path w="583557" h="5255432">
                  <a:moveTo>
                    <a:pt x="0" y="0"/>
                  </a:moveTo>
                  <a:lnTo>
                    <a:pt x="583557" y="0"/>
                  </a:lnTo>
                  <a:lnTo>
                    <a:pt x="583557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83557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7984189" y="1218714"/>
            <a:ext cx="2236744" cy="19954216"/>
            <a:chOff x="0" y="0"/>
            <a:chExt cx="589101" cy="52554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89101" cy="5255432"/>
            </a:xfrm>
            <a:custGeom>
              <a:avLst/>
              <a:gdLst/>
              <a:ahLst/>
              <a:cxnLst/>
              <a:rect l="l" t="t" r="r" b="b"/>
              <a:pathLst>
                <a:path w="589101" h="5255432">
                  <a:moveTo>
                    <a:pt x="0" y="0"/>
                  </a:moveTo>
                  <a:lnTo>
                    <a:pt x="589101" y="0"/>
                  </a:lnTo>
                  <a:lnTo>
                    <a:pt x="589101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89101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4974911">
            <a:off x="11989989" y="3624177"/>
            <a:ext cx="4030934" cy="1576407"/>
            <a:chOff x="0" y="0"/>
            <a:chExt cx="1516695" cy="5931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6695" cy="593145"/>
            </a:xfrm>
            <a:custGeom>
              <a:avLst/>
              <a:gdLst/>
              <a:ahLst/>
              <a:cxnLst/>
              <a:rect l="l" t="t" r="r" b="b"/>
              <a:pathLst>
                <a:path w="1516695" h="593145">
                  <a:moveTo>
                    <a:pt x="1516695" y="296573"/>
                  </a:moveTo>
                  <a:lnTo>
                    <a:pt x="1110295" y="0"/>
                  </a:lnTo>
                  <a:lnTo>
                    <a:pt x="1110295" y="203200"/>
                  </a:lnTo>
                  <a:lnTo>
                    <a:pt x="0" y="203200"/>
                  </a:lnTo>
                  <a:lnTo>
                    <a:pt x="0" y="389945"/>
                  </a:lnTo>
                  <a:lnTo>
                    <a:pt x="1110295" y="389945"/>
                  </a:lnTo>
                  <a:lnTo>
                    <a:pt x="1110295" y="593145"/>
                  </a:lnTo>
                  <a:lnTo>
                    <a:pt x="1516695" y="296573"/>
                  </a:lnTo>
                  <a:close/>
                </a:path>
              </a:pathLst>
            </a:custGeom>
            <a:solidFill>
              <a:srgbClr val="4765B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65100"/>
              <a:ext cx="1415095" cy="224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Resim 25">
            <a:extLst>
              <a:ext uri="{FF2B5EF4-FFF2-40B4-BE49-F238E27FC236}">
                <a16:creationId xmlns:a16="http://schemas.microsoft.com/office/drawing/2014/main" id="{5013B00D-B1D4-FB0E-8B75-1F9D68144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27" name="Freeform 8">
            <a:extLst>
              <a:ext uri="{FF2B5EF4-FFF2-40B4-BE49-F238E27FC236}">
                <a16:creationId xmlns:a16="http://schemas.microsoft.com/office/drawing/2014/main" id="{3418B7D3-9BF7-007D-0B7E-409F2B60C0B2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7617" y="2024754"/>
            <a:ext cx="16972766" cy="6237492"/>
          </a:xfrm>
          <a:custGeom>
            <a:avLst/>
            <a:gdLst/>
            <a:ahLst/>
            <a:cxnLst/>
            <a:rect l="l" t="t" r="r" b="b"/>
            <a:pathLst>
              <a:path w="16972766" h="6237492">
                <a:moveTo>
                  <a:pt x="0" y="0"/>
                </a:moveTo>
                <a:lnTo>
                  <a:pt x="16972766" y="0"/>
                </a:lnTo>
                <a:lnTo>
                  <a:pt x="16972766" y="6237492"/>
                </a:lnTo>
                <a:lnTo>
                  <a:pt x="0" y="623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Picture 2" descr="mervehocaile - YouTube">
            <a:extLst>
              <a:ext uri="{FF2B5EF4-FFF2-40B4-BE49-F238E27FC236}">
                <a16:creationId xmlns:a16="http://schemas.microsoft.com/office/drawing/2014/main" id="{E1968385-78BC-EB3F-473C-FC09BCD1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4" y="216685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5E4D793-A8D2-54ED-52B1-72DAF613B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083221">
            <a:off x="-2054481" y="-806789"/>
            <a:ext cx="4646809" cy="3670979"/>
          </a:xfrm>
          <a:custGeom>
            <a:avLst/>
            <a:gdLst/>
            <a:ahLst/>
            <a:cxnLst/>
            <a:rect l="l" t="t" r="r" b="b"/>
            <a:pathLst>
              <a:path w="4646809" h="3670979">
                <a:moveTo>
                  <a:pt x="0" y="0"/>
                </a:moveTo>
                <a:lnTo>
                  <a:pt x="4646809" y="0"/>
                </a:lnTo>
                <a:lnTo>
                  <a:pt x="4646809" y="3670978"/>
                </a:lnTo>
                <a:lnTo>
                  <a:pt x="0" y="3670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341309" y="6786044"/>
            <a:ext cx="2818638" cy="4114800"/>
          </a:xfrm>
          <a:custGeom>
            <a:avLst/>
            <a:gdLst/>
            <a:ahLst/>
            <a:cxnLst/>
            <a:rect l="l" t="t" r="r" b="b"/>
            <a:pathLst>
              <a:path w="2818638" h="4114800">
                <a:moveTo>
                  <a:pt x="0" y="0"/>
                </a:moveTo>
                <a:lnTo>
                  <a:pt x="2818638" y="0"/>
                </a:lnTo>
                <a:lnTo>
                  <a:pt x="28186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5400000">
            <a:off x="15611539" y="-401748"/>
            <a:ext cx="3295522" cy="3441799"/>
          </a:xfrm>
          <a:custGeom>
            <a:avLst/>
            <a:gdLst/>
            <a:ahLst/>
            <a:cxnLst/>
            <a:rect l="l" t="t" r="r" b="b"/>
            <a:pathLst>
              <a:path w="3295522" h="3441799">
                <a:moveTo>
                  <a:pt x="0" y="0"/>
                </a:moveTo>
                <a:lnTo>
                  <a:pt x="3295522" y="0"/>
                </a:lnTo>
                <a:lnTo>
                  <a:pt x="3295522" y="3441799"/>
                </a:lnTo>
                <a:lnTo>
                  <a:pt x="0" y="3441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5400000">
            <a:off x="-2625739" y="7336244"/>
            <a:ext cx="6049762" cy="2242576"/>
          </a:xfrm>
          <a:custGeom>
            <a:avLst/>
            <a:gdLst/>
            <a:ahLst/>
            <a:cxnLst/>
            <a:rect l="l" t="t" r="r" b="b"/>
            <a:pathLst>
              <a:path w="6049762" h="2242576">
                <a:moveTo>
                  <a:pt x="0" y="0"/>
                </a:moveTo>
                <a:lnTo>
                  <a:pt x="6049762" y="0"/>
                </a:lnTo>
                <a:lnTo>
                  <a:pt x="6049762" y="2242576"/>
                </a:lnTo>
                <a:lnTo>
                  <a:pt x="0" y="2242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49" r="-63298" b="-173163"/>
            </a:stretch>
          </a:blipFill>
        </p:spPr>
        <p:txBody>
          <a:bodyPr/>
          <a:lstStyle/>
          <a:p>
            <a:endParaRPr lang="tr-TR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553925" y="2725779"/>
          <a:ext cx="12740968" cy="6117665"/>
        </p:xfrm>
        <a:graphic>
          <a:graphicData uri="http://schemas.openxmlformats.org/drawingml/2006/table">
            <a:tbl>
              <a:tblPr/>
              <a:tblGrid>
                <a:gridCol w="318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5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6197"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Atomdaki konum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Yük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Göreceli ağırlık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Proton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Çekirdek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+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4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Nötron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Çekirdek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61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Elektron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Katmanlarda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5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4000" u="none" strike="noStrike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3226722" y="2725779"/>
            <a:ext cx="2114648" cy="1927854"/>
          </a:xfrm>
          <a:custGeom>
            <a:avLst/>
            <a:gdLst/>
            <a:ahLst/>
            <a:cxnLst/>
            <a:rect l="l" t="t" r="r" b="b"/>
            <a:pathLst>
              <a:path w="2114648" h="1927854">
                <a:moveTo>
                  <a:pt x="0" y="0"/>
                </a:moveTo>
                <a:lnTo>
                  <a:pt x="2114648" y="0"/>
                </a:lnTo>
                <a:lnTo>
                  <a:pt x="2114648" y="1927854"/>
                </a:lnTo>
                <a:lnTo>
                  <a:pt x="0" y="19278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-2038350" y="-3795430"/>
            <a:ext cx="2190750" cy="17457748"/>
            <a:chOff x="0" y="0"/>
            <a:chExt cx="576988" cy="45979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988" cy="4597926"/>
            </a:xfrm>
            <a:custGeom>
              <a:avLst/>
              <a:gdLst/>
              <a:ahLst/>
              <a:cxnLst/>
              <a:rect l="l" t="t" r="r" b="b"/>
              <a:pathLst>
                <a:path w="576988" h="4597926">
                  <a:moveTo>
                    <a:pt x="0" y="0"/>
                  </a:moveTo>
                  <a:lnTo>
                    <a:pt x="576988" y="0"/>
                  </a:lnTo>
                  <a:lnTo>
                    <a:pt x="576988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76988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149358" y="-3432974"/>
            <a:ext cx="2530123" cy="17457748"/>
            <a:chOff x="0" y="0"/>
            <a:chExt cx="666370" cy="45979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6370" cy="4597926"/>
            </a:xfrm>
            <a:custGeom>
              <a:avLst/>
              <a:gdLst/>
              <a:ahLst/>
              <a:cxnLst/>
              <a:rect l="l" t="t" r="r" b="b"/>
              <a:pathLst>
                <a:path w="666370" h="4597926">
                  <a:moveTo>
                    <a:pt x="0" y="0"/>
                  </a:moveTo>
                  <a:lnTo>
                    <a:pt x="666370" y="0"/>
                  </a:lnTo>
                  <a:lnTo>
                    <a:pt x="666370" y="4597926"/>
                  </a:lnTo>
                  <a:lnTo>
                    <a:pt x="0" y="4597926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66370" cy="463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8147116" y="-10904080"/>
            <a:ext cx="2215691" cy="19954216"/>
            <a:chOff x="0" y="0"/>
            <a:chExt cx="583557" cy="52554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3557" cy="5255432"/>
            </a:xfrm>
            <a:custGeom>
              <a:avLst/>
              <a:gdLst/>
              <a:ahLst/>
              <a:cxnLst/>
              <a:rect l="l" t="t" r="r" b="b"/>
              <a:pathLst>
                <a:path w="583557" h="5255432">
                  <a:moveTo>
                    <a:pt x="0" y="0"/>
                  </a:moveTo>
                  <a:lnTo>
                    <a:pt x="583557" y="0"/>
                  </a:lnTo>
                  <a:lnTo>
                    <a:pt x="583557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83557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7984189" y="1218714"/>
            <a:ext cx="2236744" cy="19954216"/>
            <a:chOff x="0" y="0"/>
            <a:chExt cx="589101" cy="52554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9101" cy="5255432"/>
            </a:xfrm>
            <a:custGeom>
              <a:avLst/>
              <a:gdLst/>
              <a:ahLst/>
              <a:cxnLst/>
              <a:rect l="l" t="t" r="r" b="b"/>
              <a:pathLst>
                <a:path w="589101" h="5255432">
                  <a:moveTo>
                    <a:pt x="0" y="0"/>
                  </a:moveTo>
                  <a:lnTo>
                    <a:pt x="589101" y="0"/>
                  </a:lnTo>
                  <a:lnTo>
                    <a:pt x="589101" y="5255432"/>
                  </a:lnTo>
                  <a:lnTo>
                    <a:pt x="0" y="5255432"/>
                  </a:lnTo>
                  <a:close/>
                </a:path>
              </a:pathLst>
            </a:custGeom>
            <a:solidFill>
              <a:srgbClr val="4765B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89101" cy="529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3" name="Picture 2" descr="mervehocaile - YouTube">
            <a:extLst>
              <a:ext uri="{FF2B5EF4-FFF2-40B4-BE49-F238E27FC236}">
                <a16:creationId xmlns:a16="http://schemas.microsoft.com/office/drawing/2014/main" id="{DE851586-5033-D15B-A107-D1EE0FC2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4" y="216685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719C3E19-5490-223E-FEDD-6E1C777935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12877" y="442686"/>
            <a:ext cx="9862245" cy="9844314"/>
          </a:xfrm>
          <a:custGeom>
            <a:avLst/>
            <a:gdLst/>
            <a:ahLst/>
            <a:cxnLst/>
            <a:rect l="l" t="t" r="r" b="b"/>
            <a:pathLst>
              <a:path w="9862245" h="9844314">
                <a:moveTo>
                  <a:pt x="0" y="0"/>
                </a:moveTo>
                <a:lnTo>
                  <a:pt x="9862246" y="0"/>
                </a:lnTo>
                <a:lnTo>
                  <a:pt x="9862246" y="9844314"/>
                </a:lnTo>
                <a:lnTo>
                  <a:pt x="0" y="9844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954963" y="-34467"/>
            <a:ext cx="10378075" cy="10321467"/>
          </a:xfrm>
          <a:custGeom>
            <a:avLst/>
            <a:gdLst/>
            <a:ahLst/>
            <a:cxnLst/>
            <a:rect l="l" t="t" r="r" b="b"/>
            <a:pathLst>
              <a:path w="10378075" h="10321467">
                <a:moveTo>
                  <a:pt x="0" y="0"/>
                </a:moveTo>
                <a:lnTo>
                  <a:pt x="10378074" y="0"/>
                </a:lnTo>
                <a:lnTo>
                  <a:pt x="10378074" y="10321467"/>
                </a:lnTo>
                <a:lnTo>
                  <a:pt x="0" y="10321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Picture 2" descr="mervehocaile - YouTube">
            <a:extLst>
              <a:ext uri="{FF2B5EF4-FFF2-40B4-BE49-F238E27FC236}">
                <a16:creationId xmlns:a16="http://schemas.microsoft.com/office/drawing/2014/main" id="{82B5FC95-2C06-7F02-11A4-5FC8F94D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4" y="216685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831CE94-121C-9D82-DE4F-A90C63D206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0346" y="1028700"/>
            <a:ext cx="14507308" cy="8229600"/>
          </a:xfrm>
          <a:custGeom>
            <a:avLst/>
            <a:gdLst/>
            <a:ahLst/>
            <a:cxnLst/>
            <a:rect l="l" t="t" r="r" b="b"/>
            <a:pathLst>
              <a:path w="14507308" h="8229600">
                <a:moveTo>
                  <a:pt x="0" y="0"/>
                </a:moveTo>
                <a:lnTo>
                  <a:pt x="14507308" y="0"/>
                </a:lnTo>
                <a:lnTo>
                  <a:pt x="1450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130017">
            <a:off x="-292534" y="5956735"/>
            <a:ext cx="2242192" cy="5712591"/>
          </a:xfrm>
          <a:custGeom>
            <a:avLst/>
            <a:gdLst/>
            <a:ahLst/>
            <a:cxnLst/>
            <a:rect l="l" t="t" r="r" b="b"/>
            <a:pathLst>
              <a:path w="2242192" h="5712591">
                <a:moveTo>
                  <a:pt x="0" y="0"/>
                </a:moveTo>
                <a:lnTo>
                  <a:pt x="2242192" y="0"/>
                </a:lnTo>
                <a:lnTo>
                  <a:pt x="2242192" y="5712591"/>
                </a:lnTo>
                <a:lnTo>
                  <a:pt x="0" y="571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487034">
            <a:off x="-755639" y="-468359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3" y="0"/>
                </a:lnTo>
                <a:lnTo>
                  <a:pt x="3838613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487034">
            <a:off x="15339993" y="7954660"/>
            <a:ext cx="3838613" cy="2994118"/>
          </a:xfrm>
          <a:custGeom>
            <a:avLst/>
            <a:gdLst/>
            <a:ahLst/>
            <a:cxnLst/>
            <a:rect l="l" t="t" r="r" b="b"/>
            <a:pathLst>
              <a:path w="3838613" h="2994118">
                <a:moveTo>
                  <a:pt x="0" y="0"/>
                </a:moveTo>
                <a:lnTo>
                  <a:pt x="3838614" y="0"/>
                </a:lnTo>
                <a:lnTo>
                  <a:pt x="3838614" y="2994118"/>
                </a:lnTo>
                <a:lnTo>
                  <a:pt x="0" y="2994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3042853" y="1980684"/>
            <a:ext cx="2529048" cy="2515253"/>
          </a:xfrm>
          <a:custGeom>
            <a:avLst/>
            <a:gdLst/>
            <a:ahLst/>
            <a:cxnLst/>
            <a:rect l="l" t="t" r="r" b="b"/>
            <a:pathLst>
              <a:path w="2529048" h="2515253">
                <a:moveTo>
                  <a:pt x="0" y="0"/>
                </a:moveTo>
                <a:lnTo>
                  <a:pt x="2529048" y="0"/>
                </a:lnTo>
                <a:lnTo>
                  <a:pt x="2529048" y="2515253"/>
                </a:lnTo>
                <a:lnTo>
                  <a:pt x="0" y="2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397654" y="90338"/>
            <a:ext cx="1890346" cy="1890346"/>
          </a:xfrm>
          <a:custGeom>
            <a:avLst/>
            <a:gdLst/>
            <a:ahLst/>
            <a:cxnLst/>
            <a:rect l="l" t="t" r="r" b="b"/>
            <a:pathLst>
              <a:path w="1890346" h="1890346">
                <a:moveTo>
                  <a:pt x="0" y="0"/>
                </a:moveTo>
                <a:lnTo>
                  <a:pt x="1890346" y="0"/>
                </a:lnTo>
                <a:lnTo>
                  <a:pt x="1890346" y="1890346"/>
                </a:lnTo>
                <a:lnTo>
                  <a:pt x="0" y="189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2811707" y="2159996"/>
            <a:ext cx="9808231" cy="7061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endParaRPr/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 Tüm maddeleri oluşturan atomların aynı olduğunu ileri sürmüştür. 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• Maddenin bölünemez en küçük parçasına “atom” denir.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• Bütün maddeler aynı tür atomdan oluşmuştur.</a:t>
            </a:r>
          </a:p>
          <a:p>
            <a:pPr marL="863587" lvl="1" indent="-431793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logger"/>
                <a:ea typeface="Blogger"/>
                <a:cs typeface="Blogger"/>
                <a:sym typeface="Blogger"/>
              </a:rPr>
              <a:t>• Maddelerin birbirinden farklı olmasının sebebi, atomların farklı şekillerde sıralanmasıdır.</a:t>
            </a:r>
          </a:p>
        </p:txBody>
      </p:sp>
      <p:sp>
        <p:nvSpPr>
          <p:cNvPr id="9" name="Freeform 9"/>
          <p:cNvSpPr/>
          <p:nvPr/>
        </p:nvSpPr>
        <p:spPr>
          <a:xfrm rot="-8607928" flipH="1">
            <a:off x="16562261" y="3274318"/>
            <a:ext cx="1469695" cy="2391515"/>
          </a:xfrm>
          <a:custGeom>
            <a:avLst/>
            <a:gdLst/>
            <a:ahLst/>
            <a:cxnLst/>
            <a:rect l="l" t="t" r="r" b="b"/>
            <a:pathLst>
              <a:path w="1469695" h="2391515">
                <a:moveTo>
                  <a:pt x="1469695" y="0"/>
                </a:moveTo>
                <a:lnTo>
                  <a:pt x="0" y="0"/>
                </a:lnTo>
                <a:lnTo>
                  <a:pt x="0" y="2391515"/>
                </a:lnTo>
                <a:lnTo>
                  <a:pt x="1469695" y="2391515"/>
                </a:lnTo>
                <a:lnTo>
                  <a:pt x="14696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2619937" y="4698230"/>
            <a:ext cx="3296984" cy="4114800"/>
          </a:xfrm>
          <a:custGeom>
            <a:avLst/>
            <a:gdLst/>
            <a:ahLst/>
            <a:cxnLst/>
            <a:rect l="l" t="t" r="r" b="b"/>
            <a:pathLst>
              <a:path w="3296984" h="4114800">
                <a:moveTo>
                  <a:pt x="0" y="0"/>
                </a:moveTo>
                <a:lnTo>
                  <a:pt x="3296984" y="0"/>
                </a:lnTo>
                <a:lnTo>
                  <a:pt x="32969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3107669" y="964690"/>
            <a:ext cx="5818122" cy="191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Demokritus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M.Ö. 400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8D7477F-6DAB-33F0-1F07-70BFE2503D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384" y="9441338"/>
            <a:ext cx="6220693" cy="543001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54E8112E-8682-89FF-B1FA-06E16D535AD7}"/>
              </a:ext>
            </a:extLst>
          </p:cNvPr>
          <p:cNvSpPr/>
          <p:nvPr/>
        </p:nvSpPr>
        <p:spPr>
          <a:xfrm>
            <a:off x="87821" y="8539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450</Words>
  <Application>Microsoft Office PowerPoint</Application>
  <PresentationFormat>Özel</PresentationFormat>
  <Paragraphs>113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Garet</vt:lpstr>
      <vt:lpstr>Calibri</vt:lpstr>
      <vt:lpstr>Barriecito</vt:lpstr>
      <vt:lpstr>Blogger</vt:lpstr>
      <vt:lpstr>Arial</vt:lpstr>
      <vt:lpstr>Public Sans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MADDENİN TANECİKLİ YAPISI</dc:title>
  <cp:lastModifiedBy>Nisa Nur Oran</cp:lastModifiedBy>
  <cp:revision>8</cp:revision>
  <dcterms:created xsi:type="dcterms:W3CDTF">2006-08-16T00:00:00Z</dcterms:created>
  <dcterms:modified xsi:type="dcterms:W3CDTF">2025-09-19T21:59:30Z</dcterms:modified>
  <dc:identifier>DAGXggUGR7Q</dc:identifier>
</cp:coreProperties>
</file>