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digiana Toybox" panose="020B0604020202020204" charset="-94"/>
      <p:regular r:id="rId19"/>
    </p:embeddedFont>
    <p:embeddedFont>
      <p:font typeface="Arimo Bold" panose="020B0604020202020204" charset="0"/>
      <p:regular r:id="rId20"/>
    </p:embeddedFont>
    <p:embeddedFont>
      <p:font typeface="Bobby Jones" panose="020B0604020202020204" charset="0"/>
      <p:regular r:id="rId21"/>
    </p:embeddedFont>
    <p:embeddedFont>
      <p:font typeface="Londrina Solid Heavy" panose="020B0604020202020204" charset="0"/>
      <p:regular r:id="rId22"/>
    </p:embeddedFont>
    <p:embeddedFont>
      <p:font typeface="Londrina Solid Thin" panose="020B0604020202020204" charset="0"/>
      <p:regular r:id="rId23"/>
    </p:embeddedFont>
    <p:embeddedFont>
      <p:font typeface="Negrita Pro" panose="020B0604020202020204" charset="-9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sv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4.png"/><Relationship Id="rId5" Type="http://schemas.openxmlformats.org/officeDocument/2006/relationships/image" Target="../media/image8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4609" y="1143000"/>
            <a:ext cx="12074818" cy="740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46"/>
              </a:lnSpc>
            </a:pPr>
            <a:r>
              <a:rPr lang="en-US" sz="17496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MADDENIN TANECIKLI YAPISI</a:t>
            </a:r>
          </a:p>
        </p:txBody>
      </p:sp>
      <p:sp>
        <p:nvSpPr>
          <p:cNvPr id="3" name="Freeform 3"/>
          <p:cNvSpPr/>
          <p:nvPr/>
        </p:nvSpPr>
        <p:spPr>
          <a:xfrm>
            <a:off x="152686" y="-582124"/>
            <a:ext cx="3003252" cy="2804286"/>
          </a:xfrm>
          <a:custGeom>
            <a:avLst/>
            <a:gdLst/>
            <a:ahLst/>
            <a:cxnLst/>
            <a:rect l="l" t="t" r="r" b="b"/>
            <a:pathLst>
              <a:path w="3003252" h="2804286">
                <a:moveTo>
                  <a:pt x="0" y="0"/>
                </a:moveTo>
                <a:lnTo>
                  <a:pt x="3003251" y="0"/>
                </a:lnTo>
                <a:lnTo>
                  <a:pt x="3003251" y="2804286"/>
                </a:lnTo>
                <a:lnTo>
                  <a:pt x="0" y="2804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1940125">
            <a:off x="-110430" y="7449479"/>
            <a:ext cx="3874315" cy="3617641"/>
          </a:xfrm>
          <a:custGeom>
            <a:avLst/>
            <a:gdLst/>
            <a:ahLst/>
            <a:cxnLst/>
            <a:rect l="l" t="t" r="r" b="b"/>
            <a:pathLst>
              <a:path w="3874315" h="3617641">
                <a:moveTo>
                  <a:pt x="0" y="0"/>
                </a:moveTo>
                <a:lnTo>
                  <a:pt x="3874315" y="0"/>
                </a:lnTo>
                <a:lnTo>
                  <a:pt x="3874315" y="3617642"/>
                </a:lnTo>
                <a:lnTo>
                  <a:pt x="0" y="3617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4430985" y="7587707"/>
            <a:ext cx="2410895" cy="2251173"/>
          </a:xfrm>
          <a:custGeom>
            <a:avLst/>
            <a:gdLst/>
            <a:ahLst/>
            <a:cxnLst/>
            <a:rect l="l" t="t" r="r" b="b"/>
            <a:pathLst>
              <a:path w="2410895" h="2251173">
                <a:moveTo>
                  <a:pt x="0" y="0"/>
                </a:moveTo>
                <a:lnTo>
                  <a:pt x="2410895" y="0"/>
                </a:lnTo>
                <a:lnTo>
                  <a:pt x="2410895" y="2251173"/>
                </a:lnTo>
                <a:lnTo>
                  <a:pt x="0" y="2251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7580130" y="1257041"/>
            <a:ext cx="10414682" cy="9029959"/>
          </a:xfrm>
          <a:custGeom>
            <a:avLst/>
            <a:gdLst/>
            <a:ahLst/>
            <a:cxnLst/>
            <a:rect l="l" t="t" r="r" b="b"/>
            <a:pathLst>
              <a:path w="10414682" h="9029959">
                <a:moveTo>
                  <a:pt x="0" y="0"/>
                </a:moveTo>
                <a:lnTo>
                  <a:pt x="10414682" y="0"/>
                </a:lnTo>
                <a:lnTo>
                  <a:pt x="10414682" y="9029959"/>
                </a:lnTo>
                <a:lnTo>
                  <a:pt x="0" y="90299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6127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5D6DCC9-A7D4-1D54-7792-36ECB365C1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83645" y="3469687"/>
            <a:ext cx="2266587" cy="3548593"/>
          </a:xfrm>
          <a:custGeom>
            <a:avLst/>
            <a:gdLst/>
            <a:ahLst/>
            <a:cxnLst/>
            <a:rect l="l" t="t" r="r" b="b"/>
            <a:pathLst>
              <a:path w="2266587" h="3548593">
                <a:moveTo>
                  <a:pt x="0" y="0"/>
                </a:moveTo>
                <a:lnTo>
                  <a:pt x="2266587" y="0"/>
                </a:lnTo>
                <a:lnTo>
                  <a:pt x="2266587" y="3548593"/>
                </a:lnTo>
                <a:lnTo>
                  <a:pt x="0" y="354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4890867" y="3928190"/>
            <a:ext cx="4065684" cy="3140741"/>
          </a:xfrm>
          <a:custGeom>
            <a:avLst/>
            <a:gdLst/>
            <a:ahLst/>
            <a:cxnLst/>
            <a:rect l="l" t="t" r="r" b="b"/>
            <a:pathLst>
              <a:path w="4065684" h="3140741">
                <a:moveTo>
                  <a:pt x="0" y="0"/>
                </a:moveTo>
                <a:lnTo>
                  <a:pt x="4065684" y="0"/>
                </a:lnTo>
                <a:lnTo>
                  <a:pt x="4065684" y="3140741"/>
                </a:lnTo>
                <a:lnTo>
                  <a:pt x="0" y="314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4779596" y="3469687"/>
            <a:ext cx="1176085" cy="3727866"/>
          </a:xfrm>
          <a:custGeom>
            <a:avLst/>
            <a:gdLst/>
            <a:ahLst/>
            <a:cxnLst/>
            <a:rect l="l" t="t" r="r" b="b"/>
            <a:pathLst>
              <a:path w="1176085" h="3727866">
                <a:moveTo>
                  <a:pt x="0" y="0"/>
                </a:moveTo>
                <a:lnTo>
                  <a:pt x="1176085" y="0"/>
                </a:lnTo>
                <a:lnTo>
                  <a:pt x="1176085" y="3727866"/>
                </a:lnTo>
                <a:lnTo>
                  <a:pt x="0" y="3727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1478546" y="1729004"/>
            <a:ext cx="15330908" cy="173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185"/>
              </a:lnSpc>
              <a:spcBef>
                <a:spcPct val="0"/>
              </a:spcBef>
            </a:pPr>
            <a:r>
              <a:rPr lang="en-US" sz="11986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GAZLARA ÖRNEKLER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254703"/>
            <a:ext cx="37764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 b="1">
                <a:solidFill>
                  <a:srgbClr val="000000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helyum gazı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80074" y="7254703"/>
            <a:ext cx="37764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 b="1">
                <a:solidFill>
                  <a:srgbClr val="000000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buhar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79401" y="7254703"/>
            <a:ext cx="37764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 b="1">
                <a:solidFill>
                  <a:srgbClr val="000000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nitrojen gazı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648578" y="3469687"/>
            <a:ext cx="1163611" cy="3727866"/>
          </a:xfrm>
          <a:custGeom>
            <a:avLst/>
            <a:gdLst/>
            <a:ahLst/>
            <a:cxnLst/>
            <a:rect l="l" t="t" r="r" b="b"/>
            <a:pathLst>
              <a:path w="1163611" h="3727866">
                <a:moveTo>
                  <a:pt x="0" y="0"/>
                </a:moveTo>
                <a:lnTo>
                  <a:pt x="1163612" y="0"/>
                </a:lnTo>
                <a:lnTo>
                  <a:pt x="1163612" y="3727866"/>
                </a:lnTo>
                <a:lnTo>
                  <a:pt x="0" y="37278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>
            <a:off x="9328026" y="7254703"/>
            <a:ext cx="37764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 b="1">
                <a:solidFill>
                  <a:srgbClr val="000000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argon gazı</a:t>
            </a:r>
          </a:p>
        </p:txBody>
      </p:sp>
      <p:sp>
        <p:nvSpPr>
          <p:cNvPr id="14" name="Freeform 14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91DC84C1-5D02-4EF4-92BD-9AE8D170B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A5F1FB7-CA71-6BC7-658B-028A887DCA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8104" y="96473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3205"/>
          <a:stretch>
            <a:fillRect/>
          </a:stretch>
        </p:blipFill>
        <p:spPr>
          <a:xfrm>
            <a:off x="9557026" y="1028700"/>
            <a:ext cx="5043664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09202" y="1687871"/>
            <a:ext cx="7581030" cy="660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21"/>
              </a:lnSpc>
            </a:pPr>
            <a:r>
              <a:rPr lang="en-US" sz="15564">
                <a:solidFill>
                  <a:srgbClr val="EFE4B6"/>
                </a:solidFill>
                <a:latin typeface="Bobby Jones"/>
                <a:ea typeface="Bobby Jones"/>
                <a:cs typeface="Bobby Jones"/>
                <a:sym typeface="Bobby Jones"/>
              </a:rPr>
              <a:t>GAZLAR AKIŞKAN MIDIR?</a:t>
            </a:r>
          </a:p>
        </p:txBody>
      </p:sp>
      <p:sp>
        <p:nvSpPr>
          <p:cNvPr id="4" name="Freeform 4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27E1215-0AF0-0ED2-967A-642D51A15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08FF7BF-8572-5E6E-1E2D-BDF77197C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5341" y="9264817"/>
            <a:ext cx="5182231" cy="1022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2302" y="2490636"/>
            <a:ext cx="16230600" cy="3550444"/>
          </a:xfrm>
          <a:custGeom>
            <a:avLst/>
            <a:gdLst/>
            <a:ahLst/>
            <a:cxnLst/>
            <a:rect l="l" t="t" r="r" b="b"/>
            <a:pathLst>
              <a:path w="16230600" h="3550444">
                <a:moveTo>
                  <a:pt x="0" y="0"/>
                </a:moveTo>
                <a:lnTo>
                  <a:pt x="16230600" y="0"/>
                </a:lnTo>
                <a:lnTo>
                  <a:pt x="16230600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9569B2E-8BEF-797C-5AEE-ECB3D26AC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2964898" y="98553"/>
            <a:ext cx="5711260" cy="1008989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582573" y="3523994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3152715" y="3746411"/>
            <a:ext cx="2125308" cy="2125308"/>
          </a:xfrm>
          <a:custGeom>
            <a:avLst/>
            <a:gdLst/>
            <a:ahLst/>
            <a:cxnLst/>
            <a:rect l="l" t="t" r="r" b="b"/>
            <a:pathLst>
              <a:path w="2125308" h="2125308">
                <a:moveTo>
                  <a:pt x="0" y="0"/>
                </a:moveTo>
                <a:lnTo>
                  <a:pt x="2125308" y="0"/>
                </a:lnTo>
                <a:lnTo>
                  <a:pt x="2125308" y="2125308"/>
                </a:lnTo>
                <a:lnTo>
                  <a:pt x="0" y="2125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0319096" y="6017936"/>
            <a:ext cx="5667239" cy="745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>
                <a:solidFill>
                  <a:srgbClr val="FFFFFF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@mervehocaile</a:t>
            </a:r>
          </a:p>
        </p:txBody>
      </p:sp>
      <p:sp>
        <p:nvSpPr>
          <p:cNvPr id="6" name="Freeform 6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3D3D466-F735-0E76-4F8B-B171AB755A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36684" y="851484"/>
            <a:ext cx="5429087" cy="8643512"/>
          </a:xfrm>
          <a:custGeom>
            <a:avLst/>
            <a:gdLst/>
            <a:ahLst/>
            <a:cxnLst/>
            <a:rect l="l" t="t" r="r" b="b"/>
            <a:pathLst>
              <a:path w="5429087" h="8643512">
                <a:moveTo>
                  <a:pt x="0" y="0"/>
                </a:moveTo>
                <a:lnTo>
                  <a:pt x="5429087" y="0"/>
                </a:lnTo>
                <a:lnTo>
                  <a:pt x="5429087" y="8643512"/>
                </a:lnTo>
                <a:lnTo>
                  <a:pt x="0" y="8643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9165771" y="851484"/>
            <a:ext cx="6324600" cy="8643512"/>
            <a:chOff x="0" y="0"/>
            <a:chExt cx="1306257" cy="22764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6257" cy="2276480"/>
            </a:xfrm>
            <a:custGeom>
              <a:avLst/>
              <a:gdLst/>
              <a:ahLst/>
              <a:cxnLst/>
              <a:rect l="l" t="t" r="r" b="b"/>
              <a:pathLst>
                <a:path w="1306257" h="2276480">
                  <a:moveTo>
                    <a:pt x="0" y="0"/>
                  </a:moveTo>
                  <a:lnTo>
                    <a:pt x="1306257" y="0"/>
                  </a:lnTo>
                  <a:lnTo>
                    <a:pt x="1306257" y="2276480"/>
                  </a:lnTo>
                  <a:lnTo>
                    <a:pt x="0" y="2276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06257" cy="2324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AC2B4D7-4687-D0AE-C4B2-5B0A8693E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490696"/>
            <a:ext cx="16230600" cy="7973282"/>
          </a:xfrm>
          <a:custGeom>
            <a:avLst/>
            <a:gdLst/>
            <a:ahLst/>
            <a:cxnLst/>
            <a:rect l="l" t="t" r="r" b="b"/>
            <a:pathLst>
              <a:path w="16230600" h="7973282">
                <a:moveTo>
                  <a:pt x="0" y="0"/>
                </a:moveTo>
                <a:lnTo>
                  <a:pt x="16230600" y="0"/>
                </a:lnTo>
                <a:lnTo>
                  <a:pt x="16230600" y="7973283"/>
                </a:lnTo>
                <a:lnTo>
                  <a:pt x="0" y="79732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317484" y="-215879"/>
            <a:ext cx="7970516" cy="1983773"/>
          </a:xfrm>
          <a:custGeom>
            <a:avLst/>
            <a:gdLst/>
            <a:ahLst/>
            <a:cxnLst/>
            <a:rect l="l" t="t" r="r" b="b"/>
            <a:pathLst>
              <a:path w="7970516" h="1983773">
                <a:moveTo>
                  <a:pt x="0" y="0"/>
                </a:moveTo>
                <a:lnTo>
                  <a:pt x="7970516" y="0"/>
                </a:lnTo>
                <a:lnTo>
                  <a:pt x="7970516" y="1983773"/>
                </a:lnTo>
                <a:lnTo>
                  <a:pt x="0" y="19837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0B4EDE1-0716-5B90-74D2-7BA76EDC2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6698" y="2339616"/>
            <a:ext cx="14967760" cy="6529685"/>
          </a:xfrm>
          <a:custGeom>
            <a:avLst/>
            <a:gdLst/>
            <a:ahLst/>
            <a:cxnLst/>
            <a:rect l="l" t="t" r="r" b="b"/>
            <a:pathLst>
              <a:path w="14967760" h="6529685">
                <a:moveTo>
                  <a:pt x="0" y="0"/>
                </a:moveTo>
                <a:lnTo>
                  <a:pt x="14967759" y="0"/>
                </a:lnTo>
                <a:lnTo>
                  <a:pt x="14967759" y="6529685"/>
                </a:lnTo>
                <a:lnTo>
                  <a:pt x="0" y="6529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317484" y="-215879"/>
            <a:ext cx="7970516" cy="1983773"/>
          </a:xfrm>
          <a:custGeom>
            <a:avLst/>
            <a:gdLst/>
            <a:ahLst/>
            <a:cxnLst/>
            <a:rect l="l" t="t" r="r" b="b"/>
            <a:pathLst>
              <a:path w="7970516" h="1983773">
                <a:moveTo>
                  <a:pt x="0" y="0"/>
                </a:moveTo>
                <a:lnTo>
                  <a:pt x="7970516" y="0"/>
                </a:lnTo>
                <a:lnTo>
                  <a:pt x="7970516" y="1983773"/>
                </a:lnTo>
                <a:lnTo>
                  <a:pt x="0" y="19837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 rot="-773944">
            <a:off x="-248138" y="288620"/>
            <a:ext cx="5374055" cy="2348317"/>
            <a:chOff x="0" y="261366"/>
            <a:chExt cx="7165407" cy="3131090"/>
          </a:xfrm>
        </p:grpSpPr>
        <p:sp>
          <p:nvSpPr>
            <p:cNvPr id="5" name="TextBox 5"/>
            <p:cNvSpPr txBox="1"/>
            <p:nvPr/>
          </p:nvSpPr>
          <p:spPr>
            <a:xfrm>
              <a:off x="0" y="1027277"/>
              <a:ext cx="7165407" cy="2365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82"/>
                </a:lnSpc>
              </a:pPr>
              <a:r>
                <a:rPr lang="tr-TR" sz="10630" dirty="0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sende</a:t>
              </a:r>
              <a:r>
                <a:rPr lang="en-US" sz="10630" dirty="0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!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21186702">
              <a:off x="229785" y="261366"/>
              <a:ext cx="4783251" cy="1586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57"/>
                </a:lnSpc>
              </a:pPr>
              <a:r>
                <a:rPr lang="tr-TR" sz="7112" spc="-71" dirty="0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sıra</a:t>
              </a:r>
              <a:endParaRPr lang="en-US" sz="7112" spc="-71" dirty="0">
                <a:solidFill>
                  <a:srgbClr val="F62C04"/>
                </a:solidFill>
                <a:latin typeface="Negrita Pro"/>
                <a:ea typeface="Negrita Pro"/>
                <a:cs typeface="Negrita Pro"/>
                <a:sym typeface="Negrita Pro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20D9F3F-C513-6B40-8778-3FF2DDB8F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048158" y="7434426"/>
            <a:ext cx="3906558" cy="3647748"/>
          </a:xfrm>
          <a:custGeom>
            <a:avLst/>
            <a:gdLst/>
            <a:ahLst/>
            <a:cxnLst/>
            <a:rect l="l" t="t" r="r" b="b"/>
            <a:pathLst>
              <a:path w="3906558" h="3647748">
                <a:moveTo>
                  <a:pt x="0" y="0"/>
                </a:moveTo>
                <a:lnTo>
                  <a:pt x="3906557" y="0"/>
                </a:lnTo>
                <a:lnTo>
                  <a:pt x="3906557" y="3647748"/>
                </a:lnTo>
                <a:lnTo>
                  <a:pt x="0" y="3647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2296540" y="3102919"/>
            <a:ext cx="13694920" cy="354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14"/>
              </a:lnSpc>
            </a:pPr>
            <a:r>
              <a:rPr lang="en-US" sz="12467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MADDENIN EN KÜÇÜK YAPI TAŞI NEDIR?</a:t>
            </a:r>
          </a:p>
        </p:txBody>
      </p:sp>
      <p:sp>
        <p:nvSpPr>
          <p:cNvPr id="7" name="Freeform 7"/>
          <p:cNvSpPr/>
          <p:nvPr/>
        </p:nvSpPr>
        <p:spPr>
          <a:xfrm>
            <a:off x="-246846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3610721-8A65-FD26-7DAC-8BA161395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048158" y="7434426"/>
            <a:ext cx="3906558" cy="3647748"/>
          </a:xfrm>
          <a:custGeom>
            <a:avLst/>
            <a:gdLst/>
            <a:ahLst/>
            <a:cxnLst/>
            <a:rect l="l" t="t" r="r" b="b"/>
            <a:pathLst>
              <a:path w="3906558" h="3647748">
                <a:moveTo>
                  <a:pt x="0" y="0"/>
                </a:moveTo>
                <a:lnTo>
                  <a:pt x="3906557" y="0"/>
                </a:lnTo>
                <a:lnTo>
                  <a:pt x="3906557" y="3647748"/>
                </a:lnTo>
                <a:lnTo>
                  <a:pt x="0" y="3647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157632" y="2613209"/>
            <a:ext cx="15972737" cy="4272707"/>
          </a:xfrm>
          <a:custGeom>
            <a:avLst/>
            <a:gdLst/>
            <a:ahLst/>
            <a:cxnLst/>
            <a:rect l="l" t="t" r="r" b="b"/>
            <a:pathLst>
              <a:path w="15972737" h="4272707">
                <a:moveTo>
                  <a:pt x="0" y="0"/>
                </a:moveTo>
                <a:lnTo>
                  <a:pt x="15972736" y="0"/>
                </a:lnTo>
                <a:lnTo>
                  <a:pt x="15972736" y="4272707"/>
                </a:lnTo>
                <a:lnTo>
                  <a:pt x="0" y="42727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64FA080-AE85-11C7-5038-D110D1596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B93023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028700" y="2020301"/>
            <a:ext cx="16230600" cy="6246398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048158" y="7434426"/>
            <a:ext cx="3906558" cy="3647748"/>
          </a:xfrm>
          <a:custGeom>
            <a:avLst/>
            <a:gdLst/>
            <a:ahLst/>
            <a:cxnLst/>
            <a:rect l="l" t="t" r="r" b="b"/>
            <a:pathLst>
              <a:path w="3906558" h="3647748">
                <a:moveTo>
                  <a:pt x="0" y="0"/>
                </a:moveTo>
                <a:lnTo>
                  <a:pt x="3906557" y="0"/>
                </a:lnTo>
                <a:lnTo>
                  <a:pt x="3906557" y="3647748"/>
                </a:lnTo>
                <a:lnTo>
                  <a:pt x="0" y="3647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F12ACCC-9379-C63D-3EF6-82FC3795D4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53228" y="1028700"/>
            <a:ext cx="9606072" cy="8229600"/>
            <a:chOff x="0" y="0"/>
            <a:chExt cx="2529994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9994" cy="2167467"/>
            </a:xfrm>
            <a:custGeom>
              <a:avLst/>
              <a:gdLst/>
              <a:ahLst/>
              <a:cxnLst/>
              <a:rect l="l" t="t" r="r" b="b"/>
              <a:pathLst>
                <a:path w="2529994" h="2167467">
                  <a:moveTo>
                    <a:pt x="41103" y="0"/>
                  </a:moveTo>
                  <a:lnTo>
                    <a:pt x="2488891" y="0"/>
                  </a:lnTo>
                  <a:cubicBezTo>
                    <a:pt x="2511592" y="0"/>
                    <a:pt x="2529994" y="18402"/>
                    <a:pt x="2529994" y="41103"/>
                  </a:cubicBezTo>
                  <a:lnTo>
                    <a:pt x="2529994" y="2126364"/>
                  </a:lnTo>
                  <a:cubicBezTo>
                    <a:pt x="2529994" y="2149064"/>
                    <a:pt x="2511592" y="2167467"/>
                    <a:pt x="2488891" y="2167467"/>
                  </a:cubicBezTo>
                  <a:lnTo>
                    <a:pt x="41103" y="2167467"/>
                  </a:lnTo>
                  <a:cubicBezTo>
                    <a:pt x="18402" y="2167467"/>
                    <a:pt x="0" y="2149064"/>
                    <a:pt x="0" y="2126364"/>
                  </a:cubicBezTo>
                  <a:lnTo>
                    <a:pt x="0" y="41103"/>
                  </a:lnTo>
                  <a:cubicBezTo>
                    <a:pt x="0" y="18402"/>
                    <a:pt x="18402" y="0"/>
                    <a:pt x="41103" y="0"/>
                  </a:cubicBezTo>
                  <a:close/>
                </a:path>
              </a:pathLst>
            </a:custGeom>
            <a:solidFill>
              <a:srgbClr val="C6EBEE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52999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59897" y="3659928"/>
            <a:ext cx="4903286" cy="4664251"/>
          </a:xfrm>
          <a:custGeom>
            <a:avLst/>
            <a:gdLst/>
            <a:ahLst/>
            <a:cxnLst/>
            <a:rect l="l" t="t" r="r" b="b"/>
            <a:pathLst>
              <a:path w="4903286" h="4664251">
                <a:moveTo>
                  <a:pt x="0" y="0"/>
                </a:moveTo>
                <a:lnTo>
                  <a:pt x="4903286" y="0"/>
                </a:lnTo>
                <a:lnTo>
                  <a:pt x="4903286" y="4664252"/>
                </a:lnTo>
                <a:lnTo>
                  <a:pt x="0" y="466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1002580" y="1133475"/>
            <a:ext cx="5817920" cy="226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21"/>
              </a:lnSpc>
            </a:pPr>
            <a:r>
              <a:rPr lang="en-US" sz="15564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KATI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06830" y="1604772"/>
            <a:ext cx="9530816" cy="765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30632" lvl="1" indent="-615316" algn="just">
              <a:lnSpc>
                <a:spcPts val="6726"/>
              </a:lnSpc>
              <a:buFont typeface="Arial"/>
              <a:buChar char="•"/>
            </a:pPr>
            <a:r>
              <a:rPr lang="en-US" sz="5700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Katı maddelerin tanecikleri birbirine çok yakındır.</a:t>
            </a:r>
          </a:p>
          <a:p>
            <a:pPr marL="1230632" lvl="1" indent="-615316" algn="just">
              <a:lnSpc>
                <a:spcPts val="6726"/>
              </a:lnSpc>
              <a:buFont typeface="Arial"/>
              <a:buChar char="•"/>
            </a:pPr>
            <a:r>
              <a:rPr lang="en-US" sz="5700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Tanecikler arası boşluk azdır.</a:t>
            </a:r>
          </a:p>
          <a:p>
            <a:pPr marL="1230632" lvl="1" indent="-615316" algn="just">
              <a:lnSpc>
                <a:spcPts val="6726"/>
              </a:lnSpc>
              <a:buFont typeface="Arial"/>
              <a:buChar char="•"/>
            </a:pPr>
            <a:r>
              <a:rPr lang="en-US" sz="5700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Tanecikleri sadece titreşim hareketi yapabilir.</a:t>
            </a:r>
          </a:p>
          <a:p>
            <a:pPr marL="1230632" lvl="1" indent="-615316" algn="just">
              <a:lnSpc>
                <a:spcPts val="6726"/>
              </a:lnSpc>
              <a:buFont typeface="Arial"/>
              <a:buChar char="•"/>
            </a:pPr>
            <a:r>
              <a:rPr lang="en-US" sz="5700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Katı maddeler sıkıştırılamaz.</a:t>
            </a:r>
          </a:p>
          <a:p>
            <a:pPr marL="1230632" lvl="1" indent="-615316" algn="just">
              <a:lnSpc>
                <a:spcPts val="6726"/>
              </a:lnSpc>
              <a:buFont typeface="Arial"/>
              <a:buChar char="•"/>
            </a:pPr>
            <a:r>
              <a:rPr lang="en-US" sz="5700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Maddenin en düzenli hâlidir.</a:t>
            </a:r>
          </a:p>
          <a:p>
            <a:pPr marL="1230632" lvl="1" indent="-615316" algn="just">
              <a:lnSpc>
                <a:spcPts val="6726"/>
              </a:lnSpc>
              <a:buFont typeface="Arial"/>
              <a:buChar char="•"/>
            </a:pPr>
            <a:r>
              <a:rPr lang="en-US" sz="5700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Katı maddelerin belirli bir hacmi ve şekli vardır.</a:t>
            </a:r>
          </a:p>
        </p:txBody>
      </p:sp>
      <p:sp>
        <p:nvSpPr>
          <p:cNvPr id="11" name="Freeform 11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7A4E9608-A37F-2D90-6C5E-923E5EC75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7100" y="4698378"/>
            <a:ext cx="2999660" cy="2377230"/>
          </a:xfrm>
          <a:custGeom>
            <a:avLst/>
            <a:gdLst/>
            <a:ahLst/>
            <a:cxnLst/>
            <a:rect l="l" t="t" r="r" b="b"/>
            <a:pathLst>
              <a:path w="2999660" h="2377230">
                <a:moveTo>
                  <a:pt x="0" y="0"/>
                </a:moveTo>
                <a:lnTo>
                  <a:pt x="2999660" y="0"/>
                </a:lnTo>
                <a:lnTo>
                  <a:pt x="2999660" y="2377230"/>
                </a:lnTo>
                <a:lnTo>
                  <a:pt x="0" y="2377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9893372" y="4285368"/>
            <a:ext cx="2652631" cy="3002570"/>
          </a:xfrm>
          <a:custGeom>
            <a:avLst/>
            <a:gdLst/>
            <a:ahLst/>
            <a:cxnLst/>
            <a:rect l="l" t="t" r="r" b="b"/>
            <a:pathLst>
              <a:path w="2652631" h="3002570">
                <a:moveTo>
                  <a:pt x="0" y="0"/>
                </a:moveTo>
                <a:lnTo>
                  <a:pt x="2652630" y="0"/>
                </a:lnTo>
                <a:lnTo>
                  <a:pt x="2652630" y="3002570"/>
                </a:lnTo>
                <a:lnTo>
                  <a:pt x="0" y="30025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5471845" y="4285368"/>
            <a:ext cx="3192935" cy="3002570"/>
          </a:xfrm>
          <a:custGeom>
            <a:avLst/>
            <a:gdLst/>
            <a:ahLst/>
            <a:cxnLst/>
            <a:rect l="l" t="t" r="r" b="b"/>
            <a:pathLst>
              <a:path w="3192935" h="3002570">
                <a:moveTo>
                  <a:pt x="0" y="0"/>
                </a:moveTo>
                <a:lnTo>
                  <a:pt x="3192935" y="0"/>
                </a:lnTo>
                <a:lnTo>
                  <a:pt x="3192935" y="3002570"/>
                </a:lnTo>
                <a:lnTo>
                  <a:pt x="0" y="30025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3740486" y="4805387"/>
            <a:ext cx="3261151" cy="2482551"/>
          </a:xfrm>
          <a:custGeom>
            <a:avLst/>
            <a:gdLst/>
            <a:ahLst/>
            <a:cxnLst/>
            <a:rect l="l" t="t" r="r" b="b"/>
            <a:pathLst>
              <a:path w="3261151" h="2482551">
                <a:moveTo>
                  <a:pt x="0" y="0"/>
                </a:moveTo>
                <a:lnTo>
                  <a:pt x="3261151" y="0"/>
                </a:lnTo>
                <a:lnTo>
                  <a:pt x="3261151" y="2482551"/>
                </a:lnTo>
                <a:lnTo>
                  <a:pt x="0" y="24825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>
            <a:off x="1096306" y="1114425"/>
            <a:ext cx="15905331" cy="173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85"/>
              </a:lnSpc>
            </a:pPr>
            <a:r>
              <a:rPr lang="en-US" sz="11986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KATI MADDELERE ÖRNEK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486330"/>
            <a:ext cx="37764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bardak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80074" y="7486330"/>
            <a:ext cx="37764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tişört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31449" y="7486330"/>
            <a:ext cx="37764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kitap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82823" y="7486330"/>
            <a:ext cx="37764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silgi</a:t>
            </a:r>
          </a:p>
        </p:txBody>
      </p:sp>
      <p:sp>
        <p:nvSpPr>
          <p:cNvPr id="18" name="Freeform 18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B547A859-3B24-D770-333D-AAA196563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90862" y="4077011"/>
            <a:ext cx="5544145" cy="4068017"/>
          </a:xfrm>
          <a:custGeom>
            <a:avLst/>
            <a:gdLst/>
            <a:ahLst/>
            <a:cxnLst/>
            <a:rect l="l" t="t" r="r" b="b"/>
            <a:pathLst>
              <a:path w="5544145" h="4068017">
                <a:moveTo>
                  <a:pt x="0" y="0"/>
                </a:moveTo>
                <a:lnTo>
                  <a:pt x="5544146" y="0"/>
                </a:lnTo>
                <a:lnTo>
                  <a:pt x="5544146" y="4068016"/>
                </a:lnTo>
                <a:lnTo>
                  <a:pt x="0" y="4068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655203" y="1133475"/>
            <a:ext cx="6533838" cy="226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21"/>
              </a:lnSpc>
            </a:pPr>
            <a:r>
              <a:rPr lang="en-US" sz="15564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SIVI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653228" y="1787989"/>
            <a:ext cx="9606072" cy="6357038"/>
            <a:chOff x="0" y="0"/>
            <a:chExt cx="2529994" cy="16742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29994" cy="1674282"/>
            </a:xfrm>
            <a:custGeom>
              <a:avLst/>
              <a:gdLst/>
              <a:ahLst/>
              <a:cxnLst/>
              <a:rect l="l" t="t" r="r" b="b"/>
              <a:pathLst>
                <a:path w="2529994" h="1674282">
                  <a:moveTo>
                    <a:pt x="41103" y="0"/>
                  </a:moveTo>
                  <a:lnTo>
                    <a:pt x="2488891" y="0"/>
                  </a:lnTo>
                  <a:cubicBezTo>
                    <a:pt x="2511592" y="0"/>
                    <a:pt x="2529994" y="18402"/>
                    <a:pt x="2529994" y="41103"/>
                  </a:cubicBezTo>
                  <a:lnTo>
                    <a:pt x="2529994" y="1633179"/>
                  </a:lnTo>
                  <a:cubicBezTo>
                    <a:pt x="2529994" y="1655879"/>
                    <a:pt x="2511592" y="1674282"/>
                    <a:pt x="2488891" y="1674282"/>
                  </a:cubicBezTo>
                  <a:lnTo>
                    <a:pt x="41103" y="1674282"/>
                  </a:lnTo>
                  <a:cubicBezTo>
                    <a:pt x="18402" y="1674282"/>
                    <a:pt x="0" y="1655879"/>
                    <a:pt x="0" y="1633179"/>
                  </a:cubicBezTo>
                  <a:lnTo>
                    <a:pt x="0" y="41103"/>
                  </a:lnTo>
                  <a:cubicBezTo>
                    <a:pt x="0" y="18402"/>
                    <a:pt x="18402" y="0"/>
                    <a:pt x="41103" y="0"/>
                  </a:cubicBezTo>
                  <a:close/>
                </a:path>
              </a:pathLst>
            </a:custGeom>
            <a:solidFill>
              <a:srgbClr val="FFDFF2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529994" cy="1721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653228" y="1961894"/>
            <a:ext cx="9421273" cy="601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8681" lvl="1" indent="-469340" algn="just">
              <a:lnSpc>
                <a:spcPts val="4782"/>
              </a:lnSpc>
              <a:buFont typeface="Arial"/>
              <a:buChar char="•"/>
            </a:pPr>
            <a:r>
              <a:rPr lang="en-US" sz="4347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Sıvı maddelerin tanecikleri arasındaki</a:t>
            </a:r>
            <a:r>
              <a:rPr lang="en-US" sz="4347" u="none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 boşluk katılara göre daha fazla, gazlara göre daha azdır.</a:t>
            </a:r>
          </a:p>
          <a:p>
            <a:pPr marL="938681" lvl="1" indent="-469340" algn="just">
              <a:lnSpc>
                <a:spcPts val="4782"/>
              </a:lnSpc>
              <a:buFont typeface="Arial"/>
              <a:buChar char="•"/>
            </a:pPr>
            <a:r>
              <a:rPr lang="en-US" sz="4347" u="none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Sıvılar sıkıştırılamaz.</a:t>
            </a:r>
          </a:p>
          <a:p>
            <a:pPr marL="938681" lvl="1" indent="-469340" algn="just">
              <a:lnSpc>
                <a:spcPts val="4782"/>
              </a:lnSpc>
              <a:buFont typeface="Arial"/>
              <a:buChar char="•"/>
            </a:pPr>
            <a:r>
              <a:rPr lang="en-US" sz="4347" u="none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Sıvı maddelerin tanecikleri titreşim, dönme ve öteleme hareketi yapar.</a:t>
            </a:r>
          </a:p>
          <a:p>
            <a:pPr marL="938681" lvl="1" indent="-469340" algn="just">
              <a:lnSpc>
                <a:spcPts val="4782"/>
              </a:lnSpc>
              <a:buFont typeface="Arial"/>
              <a:buChar char="•"/>
            </a:pPr>
            <a:r>
              <a:rPr lang="en-US" sz="4347" u="none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Sıvıların belirli bir hacmi vardır.</a:t>
            </a:r>
          </a:p>
          <a:p>
            <a:pPr marL="938681" lvl="1" indent="-469340" algn="just">
              <a:lnSpc>
                <a:spcPts val="4782"/>
              </a:lnSpc>
              <a:buFont typeface="Arial"/>
              <a:buChar char="•"/>
            </a:pPr>
            <a:r>
              <a:rPr lang="en-US" sz="4347" u="none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Belirli bir şekilleri yoktur. İçinde bulunduğu kabın kapladığı kısmının şeklini alır.</a:t>
            </a:r>
          </a:p>
        </p:txBody>
      </p:sp>
      <p:sp>
        <p:nvSpPr>
          <p:cNvPr id="11" name="Freeform 11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D4B11B08-612D-2F7E-7687-5B6A16FBF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652229" y="4910623"/>
            <a:ext cx="1205147" cy="2375861"/>
          </a:xfrm>
          <a:custGeom>
            <a:avLst/>
            <a:gdLst/>
            <a:ahLst/>
            <a:cxnLst/>
            <a:rect l="l" t="t" r="r" b="b"/>
            <a:pathLst>
              <a:path w="1205147" h="2375861">
                <a:moveTo>
                  <a:pt x="0" y="0"/>
                </a:moveTo>
                <a:lnTo>
                  <a:pt x="1205147" y="0"/>
                </a:lnTo>
                <a:lnTo>
                  <a:pt x="1205147" y="2375861"/>
                </a:lnTo>
                <a:lnTo>
                  <a:pt x="0" y="23758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5082826" y="3827064"/>
            <a:ext cx="2007069" cy="3459420"/>
          </a:xfrm>
          <a:custGeom>
            <a:avLst/>
            <a:gdLst/>
            <a:ahLst/>
            <a:cxnLst/>
            <a:rect l="l" t="t" r="r" b="b"/>
            <a:pathLst>
              <a:path w="2007069" h="3459420">
                <a:moveTo>
                  <a:pt x="0" y="0"/>
                </a:moveTo>
                <a:lnTo>
                  <a:pt x="2007068" y="0"/>
                </a:lnTo>
                <a:lnTo>
                  <a:pt x="2007068" y="3459420"/>
                </a:lnTo>
                <a:lnTo>
                  <a:pt x="0" y="3459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0138197" y="3803656"/>
            <a:ext cx="1230999" cy="3482828"/>
          </a:xfrm>
          <a:custGeom>
            <a:avLst/>
            <a:gdLst/>
            <a:ahLst/>
            <a:cxnLst/>
            <a:rect l="l" t="t" r="r" b="b"/>
            <a:pathLst>
              <a:path w="1230999" h="3482828">
                <a:moveTo>
                  <a:pt x="0" y="0"/>
                </a:moveTo>
                <a:lnTo>
                  <a:pt x="1231000" y="0"/>
                </a:lnTo>
                <a:lnTo>
                  <a:pt x="1231000" y="3482828"/>
                </a:lnTo>
                <a:lnTo>
                  <a:pt x="0" y="34828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6281460" y="3955183"/>
            <a:ext cx="1573705" cy="3394848"/>
          </a:xfrm>
          <a:custGeom>
            <a:avLst/>
            <a:gdLst/>
            <a:ahLst/>
            <a:cxnLst/>
            <a:rect l="l" t="t" r="r" b="b"/>
            <a:pathLst>
              <a:path w="1573705" h="3394848">
                <a:moveTo>
                  <a:pt x="0" y="0"/>
                </a:moveTo>
                <a:lnTo>
                  <a:pt x="1573705" y="0"/>
                </a:lnTo>
                <a:lnTo>
                  <a:pt x="1573705" y="3394849"/>
                </a:lnTo>
                <a:lnTo>
                  <a:pt x="0" y="33948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2156141" y="4331029"/>
            <a:ext cx="2211305" cy="3098151"/>
          </a:xfrm>
          <a:custGeom>
            <a:avLst/>
            <a:gdLst/>
            <a:ahLst/>
            <a:cxnLst/>
            <a:rect l="l" t="t" r="r" b="b"/>
            <a:pathLst>
              <a:path w="2211305" h="3098151">
                <a:moveTo>
                  <a:pt x="0" y="0"/>
                </a:moveTo>
                <a:lnTo>
                  <a:pt x="2211305" y="0"/>
                </a:lnTo>
                <a:lnTo>
                  <a:pt x="2211305" y="3098151"/>
                </a:lnTo>
                <a:lnTo>
                  <a:pt x="0" y="3098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1478546" y="1752976"/>
            <a:ext cx="15330908" cy="173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185"/>
              </a:lnSpc>
              <a:spcBef>
                <a:spcPct val="0"/>
              </a:spcBef>
            </a:pPr>
            <a:r>
              <a:rPr lang="en-US" sz="11986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SIVILARA ÖRNEKLER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80074" y="7486330"/>
            <a:ext cx="37764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şampuan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82823" y="7486330"/>
            <a:ext cx="37764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meyve suyu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7486330"/>
            <a:ext cx="37764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zeytin yağı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3555" y="7486330"/>
            <a:ext cx="37764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su</a:t>
            </a:r>
          </a:p>
        </p:txBody>
      </p:sp>
      <p:sp>
        <p:nvSpPr>
          <p:cNvPr id="15" name="Freeform 15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C349A7D-5D94-2EFD-0FD4-47E3F2151C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56058" y="3853612"/>
            <a:ext cx="5793042" cy="4156508"/>
          </a:xfrm>
          <a:custGeom>
            <a:avLst/>
            <a:gdLst/>
            <a:ahLst/>
            <a:cxnLst/>
            <a:rect l="l" t="t" r="r" b="b"/>
            <a:pathLst>
              <a:path w="5793042" h="4156508">
                <a:moveTo>
                  <a:pt x="0" y="0"/>
                </a:moveTo>
                <a:lnTo>
                  <a:pt x="5793042" y="0"/>
                </a:lnTo>
                <a:lnTo>
                  <a:pt x="5793042" y="4156508"/>
                </a:lnTo>
                <a:lnTo>
                  <a:pt x="0" y="4156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7653228" y="1116523"/>
            <a:ext cx="9606072" cy="8141777"/>
            <a:chOff x="0" y="0"/>
            <a:chExt cx="2529994" cy="21443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29994" cy="2144336"/>
            </a:xfrm>
            <a:custGeom>
              <a:avLst/>
              <a:gdLst/>
              <a:ahLst/>
              <a:cxnLst/>
              <a:rect l="l" t="t" r="r" b="b"/>
              <a:pathLst>
                <a:path w="2529994" h="2144336">
                  <a:moveTo>
                    <a:pt x="41103" y="0"/>
                  </a:moveTo>
                  <a:lnTo>
                    <a:pt x="2488891" y="0"/>
                  </a:lnTo>
                  <a:cubicBezTo>
                    <a:pt x="2511592" y="0"/>
                    <a:pt x="2529994" y="18402"/>
                    <a:pt x="2529994" y="41103"/>
                  </a:cubicBezTo>
                  <a:lnTo>
                    <a:pt x="2529994" y="2103233"/>
                  </a:lnTo>
                  <a:cubicBezTo>
                    <a:pt x="2529994" y="2125934"/>
                    <a:pt x="2511592" y="2144336"/>
                    <a:pt x="2488891" y="2144336"/>
                  </a:cubicBezTo>
                  <a:lnTo>
                    <a:pt x="41103" y="2144336"/>
                  </a:lnTo>
                  <a:cubicBezTo>
                    <a:pt x="18402" y="2144336"/>
                    <a:pt x="0" y="2125934"/>
                    <a:pt x="0" y="2103233"/>
                  </a:cubicBezTo>
                  <a:lnTo>
                    <a:pt x="0" y="41103"/>
                  </a:lnTo>
                  <a:cubicBezTo>
                    <a:pt x="0" y="18402"/>
                    <a:pt x="18402" y="0"/>
                    <a:pt x="41103" y="0"/>
                  </a:cubicBezTo>
                  <a:close/>
                </a:path>
              </a:pathLst>
            </a:custGeom>
            <a:solidFill>
              <a:srgbClr val="C6EBEE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529994" cy="2191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55203" y="1133475"/>
            <a:ext cx="6533838" cy="226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21"/>
              </a:lnSpc>
            </a:pPr>
            <a:r>
              <a:rPr lang="en-US" sz="15564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GAZ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65955" y="1631729"/>
            <a:ext cx="9854548" cy="714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30632" lvl="1" indent="-615316" algn="just">
              <a:lnSpc>
                <a:spcPts val="6270"/>
              </a:lnSpc>
              <a:buFont typeface="Arial"/>
              <a:buChar char="•"/>
            </a:pPr>
            <a:r>
              <a:rPr lang="en-US" sz="5700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Tanecikler arası boşluğun en fazla olduğu madde</a:t>
            </a:r>
            <a:r>
              <a:rPr lang="en-US" sz="5700" u="none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 hâlidir.</a:t>
            </a:r>
          </a:p>
          <a:p>
            <a:pPr marL="1230632" lvl="1" indent="-615316" algn="just">
              <a:lnSpc>
                <a:spcPts val="6270"/>
              </a:lnSpc>
              <a:buFont typeface="Arial"/>
              <a:buChar char="•"/>
            </a:pPr>
            <a:r>
              <a:rPr lang="en-US" sz="5700" u="none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Gaz maddelerin tanecikleri titreşim, dönme ve öteleme hareketi yapar.</a:t>
            </a:r>
          </a:p>
          <a:p>
            <a:pPr marL="1230632" lvl="1" indent="-615316" algn="just">
              <a:lnSpc>
                <a:spcPts val="6270"/>
              </a:lnSpc>
              <a:buFont typeface="Arial"/>
              <a:buChar char="•"/>
            </a:pPr>
            <a:r>
              <a:rPr lang="en-US" sz="5700" u="none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Gazların belirli bir hacmi ve şekli yoktur.</a:t>
            </a:r>
          </a:p>
          <a:p>
            <a:pPr marL="1230632" lvl="1" indent="-615316" algn="just">
              <a:lnSpc>
                <a:spcPts val="6270"/>
              </a:lnSpc>
              <a:buFont typeface="Arial"/>
              <a:buChar char="•"/>
            </a:pPr>
            <a:r>
              <a:rPr lang="en-US" sz="5700" u="none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Bulundukları kabın her tarafına dağılır.</a:t>
            </a:r>
          </a:p>
        </p:txBody>
      </p:sp>
      <p:sp>
        <p:nvSpPr>
          <p:cNvPr id="11" name="Freeform 11"/>
          <p:cNvSpPr/>
          <p:nvPr/>
        </p:nvSpPr>
        <p:spPr>
          <a:xfrm>
            <a:off x="-256371" y="7716858"/>
            <a:ext cx="2570142" cy="2570142"/>
          </a:xfrm>
          <a:custGeom>
            <a:avLst/>
            <a:gdLst/>
            <a:ahLst/>
            <a:cxnLst/>
            <a:rect l="l" t="t" r="r" b="b"/>
            <a:pathLst>
              <a:path w="2570142" h="2570142">
                <a:moveTo>
                  <a:pt x="0" y="0"/>
                </a:moveTo>
                <a:lnTo>
                  <a:pt x="2570142" y="0"/>
                </a:lnTo>
                <a:lnTo>
                  <a:pt x="2570142" y="2570142"/>
                </a:lnTo>
                <a:lnTo>
                  <a:pt x="0" y="2570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C7DED83F-12A5-97FB-2E88-44A0CF203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181</Words>
  <Application>Microsoft Office PowerPoint</Application>
  <PresentationFormat>Özel</PresentationFormat>
  <Paragraphs>42</Paragraphs>
  <Slides>17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6" baseType="lpstr">
      <vt:lpstr>Calibri</vt:lpstr>
      <vt:lpstr>Arial</vt:lpstr>
      <vt:lpstr>Arimo Bold</vt:lpstr>
      <vt:lpstr>Bobby Jones</vt:lpstr>
      <vt:lpstr>Negrita Pro</vt:lpstr>
      <vt:lpstr>Londrina Solid Thin</vt:lpstr>
      <vt:lpstr>Londrina Solid Heavy</vt:lpstr>
      <vt:lpstr>Adigiana Toybox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maddenin tanecikli yapısı</dc:title>
  <cp:lastModifiedBy>Nisa Nur Oran</cp:lastModifiedBy>
  <cp:revision>3</cp:revision>
  <dcterms:created xsi:type="dcterms:W3CDTF">2006-08-16T00:00:00Z</dcterms:created>
  <dcterms:modified xsi:type="dcterms:W3CDTF">2025-09-19T20:58:46Z</dcterms:modified>
  <dc:identifier>DAGiqr22LKA</dc:identifier>
</cp:coreProperties>
</file>