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Atma Bold" panose="020B0604020202020204" charset="-94"/>
      <p:regular r:id="rId28"/>
    </p:embeddedFont>
    <p:embeddedFont>
      <p:font typeface="Open Sauce Bold" panose="020B0604020202020204" charset="-9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6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4.svg"/><Relationship Id="rId5" Type="http://schemas.openxmlformats.org/officeDocument/2006/relationships/image" Target="../media/image30.svg"/><Relationship Id="rId10" Type="http://schemas.openxmlformats.org/officeDocument/2006/relationships/image" Target="../media/image13.png"/><Relationship Id="rId4" Type="http://schemas.openxmlformats.org/officeDocument/2006/relationships/image" Target="../media/image29.png"/><Relationship Id="rId9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hyperlink" Target="https://www.youtube.com/@mervehocai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7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78555">
            <a:off x="3346614" y="1866066"/>
            <a:ext cx="11594773" cy="6514343"/>
            <a:chOff x="0" y="0"/>
            <a:chExt cx="816837" cy="458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6837" cy="458927"/>
            </a:xfrm>
            <a:custGeom>
              <a:avLst/>
              <a:gdLst/>
              <a:ahLst/>
              <a:cxnLst/>
              <a:rect l="l" t="t" r="r" b="b"/>
              <a:pathLst>
                <a:path w="816837" h="458927">
                  <a:moveTo>
                    <a:pt x="408419" y="0"/>
                  </a:moveTo>
                  <a:cubicBezTo>
                    <a:pt x="182855" y="0"/>
                    <a:pt x="0" y="102734"/>
                    <a:pt x="0" y="229464"/>
                  </a:cubicBezTo>
                  <a:cubicBezTo>
                    <a:pt x="0" y="356193"/>
                    <a:pt x="182855" y="458927"/>
                    <a:pt x="408419" y="458927"/>
                  </a:cubicBezTo>
                  <a:cubicBezTo>
                    <a:pt x="633982" y="458927"/>
                    <a:pt x="816837" y="356193"/>
                    <a:pt x="816837" y="229464"/>
                  </a:cubicBezTo>
                  <a:cubicBezTo>
                    <a:pt x="816837" y="102734"/>
                    <a:pt x="633982" y="0"/>
                    <a:pt x="408419" y="0"/>
                  </a:cubicBezTo>
                  <a:close/>
                </a:path>
              </a:pathLst>
            </a:custGeom>
            <a:solidFill>
              <a:srgbClr val="CDCC58"/>
            </a:solidFill>
            <a:ln w="19050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578" y="23974"/>
              <a:ext cx="663680" cy="391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0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914751">
            <a:off x="3346614" y="1886328"/>
            <a:ext cx="11594773" cy="6514343"/>
            <a:chOff x="0" y="0"/>
            <a:chExt cx="816837" cy="4589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6837" cy="458927"/>
            </a:xfrm>
            <a:custGeom>
              <a:avLst/>
              <a:gdLst/>
              <a:ahLst/>
              <a:cxnLst/>
              <a:rect l="l" t="t" r="r" b="b"/>
              <a:pathLst>
                <a:path w="816837" h="458927">
                  <a:moveTo>
                    <a:pt x="408419" y="0"/>
                  </a:moveTo>
                  <a:cubicBezTo>
                    <a:pt x="182855" y="0"/>
                    <a:pt x="0" y="102734"/>
                    <a:pt x="0" y="229464"/>
                  </a:cubicBezTo>
                  <a:cubicBezTo>
                    <a:pt x="0" y="356193"/>
                    <a:pt x="182855" y="458927"/>
                    <a:pt x="408419" y="458927"/>
                  </a:cubicBezTo>
                  <a:cubicBezTo>
                    <a:pt x="633982" y="458927"/>
                    <a:pt x="816837" y="356193"/>
                    <a:pt x="816837" y="229464"/>
                  </a:cubicBezTo>
                  <a:cubicBezTo>
                    <a:pt x="816837" y="102734"/>
                    <a:pt x="633982" y="0"/>
                    <a:pt x="408419" y="0"/>
                  </a:cubicBezTo>
                  <a:close/>
                </a:path>
              </a:pathLst>
            </a:custGeom>
            <a:solidFill>
              <a:srgbClr val="FFFBF1"/>
            </a:solidFill>
            <a:ln w="19050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578" y="23974"/>
              <a:ext cx="663680" cy="391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0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2287673" flipH="1">
            <a:off x="3312554" y="7900164"/>
            <a:ext cx="1000518" cy="1713950"/>
          </a:xfrm>
          <a:custGeom>
            <a:avLst/>
            <a:gdLst/>
            <a:ahLst/>
            <a:cxnLst/>
            <a:rect l="l" t="t" r="r" b="b"/>
            <a:pathLst>
              <a:path w="1000518" h="1713950">
                <a:moveTo>
                  <a:pt x="1000518" y="0"/>
                </a:moveTo>
                <a:lnTo>
                  <a:pt x="0" y="0"/>
                </a:lnTo>
                <a:lnTo>
                  <a:pt x="0" y="1713950"/>
                </a:lnTo>
                <a:lnTo>
                  <a:pt x="1000518" y="1713950"/>
                </a:lnTo>
                <a:lnTo>
                  <a:pt x="10005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747839">
            <a:off x="7603245" y="893902"/>
            <a:ext cx="1419564" cy="307142"/>
          </a:xfrm>
          <a:custGeom>
            <a:avLst/>
            <a:gdLst/>
            <a:ahLst/>
            <a:cxnLst/>
            <a:rect l="l" t="t" r="r" b="b"/>
            <a:pathLst>
              <a:path w="1419564" h="307142">
                <a:moveTo>
                  <a:pt x="0" y="0"/>
                </a:moveTo>
                <a:lnTo>
                  <a:pt x="1419564" y="0"/>
                </a:lnTo>
                <a:lnTo>
                  <a:pt x="1419564" y="307142"/>
                </a:lnTo>
                <a:lnTo>
                  <a:pt x="0" y="307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8667744">
            <a:off x="14817433" y="773125"/>
            <a:ext cx="1623006" cy="1879270"/>
          </a:xfrm>
          <a:custGeom>
            <a:avLst/>
            <a:gdLst/>
            <a:ahLst/>
            <a:cxnLst/>
            <a:rect l="l" t="t" r="r" b="b"/>
            <a:pathLst>
              <a:path w="1623006" h="1879270">
                <a:moveTo>
                  <a:pt x="0" y="0"/>
                </a:moveTo>
                <a:lnTo>
                  <a:pt x="1623007" y="0"/>
                </a:lnTo>
                <a:lnTo>
                  <a:pt x="1623007" y="1879270"/>
                </a:lnTo>
                <a:lnTo>
                  <a:pt x="0" y="1879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4230718">
            <a:off x="1339861" y="4881652"/>
            <a:ext cx="864879" cy="1507415"/>
          </a:xfrm>
          <a:custGeom>
            <a:avLst/>
            <a:gdLst/>
            <a:ahLst/>
            <a:cxnLst/>
            <a:rect l="l" t="t" r="r" b="b"/>
            <a:pathLst>
              <a:path w="864879" h="1507415">
                <a:moveTo>
                  <a:pt x="0" y="0"/>
                </a:moveTo>
                <a:lnTo>
                  <a:pt x="864879" y="0"/>
                </a:lnTo>
                <a:lnTo>
                  <a:pt x="864879" y="1507415"/>
                </a:lnTo>
                <a:lnTo>
                  <a:pt x="0" y="1507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8473315" y="9108340"/>
            <a:ext cx="1352598" cy="270520"/>
          </a:xfrm>
          <a:custGeom>
            <a:avLst/>
            <a:gdLst/>
            <a:ahLst/>
            <a:cxnLst/>
            <a:rect l="l" t="t" r="r" b="b"/>
            <a:pathLst>
              <a:path w="1352598" h="270520">
                <a:moveTo>
                  <a:pt x="0" y="0"/>
                </a:moveTo>
                <a:lnTo>
                  <a:pt x="1352598" y="0"/>
                </a:lnTo>
                <a:lnTo>
                  <a:pt x="1352598" y="270520"/>
                </a:lnTo>
                <a:lnTo>
                  <a:pt x="0" y="270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-328068">
            <a:off x="16380307" y="2854720"/>
            <a:ext cx="1171483" cy="817109"/>
          </a:xfrm>
          <a:custGeom>
            <a:avLst/>
            <a:gdLst/>
            <a:ahLst/>
            <a:cxnLst/>
            <a:rect l="l" t="t" r="r" b="b"/>
            <a:pathLst>
              <a:path w="1171483" h="817109">
                <a:moveTo>
                  <a:pt x="0" y="0"/>
                </a:moveTo>
                <a:lnTo>
                  <a:pt x="1171482" y="0"/>
                </a:lnTo>
                <a:lnTo>
                  <a:pt x="1171482" y="817109"/>
                </a:lnTo>
                <a:lnTo>
                  <a:pt x="0" y="8171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028700" y="860784"/>
            <a:ext cx="509297" cy="730175"/>
          </a:xfrm>
          <a:custGeom>
            <a:avLst/>
            <a:gdLst/>
            <a:ahLst/>
            <a:cxnLst/>
            <a:rect l="l" t="t" r="r" b="b"/>
            <a:pathLst>
              <a:path w="509297" h="730175">
                <a:moveTo>
                  <a:pt x="0" y="0"/>
                </a:moveTo>
                <a:lnTo>
                  <a:pt x="509297" y="0"/>
                </a:lnTo>
                <a:lnTo>
                  <a:pt x="509297" y="730175"/>
                </a:lnTo>
                <a:lnTo>
                  <a:pt x="0" y="7301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5576472" y="4036391"/>
            <a:ext cx="2779151" cy="1879717"/>
          </a:xfrm>
          <a:custGeom>
            <a:avLst/>
            <a:gdLst/>
            <a:ahLst/>
            <a:cxnLst/>
            <a:rect l="l" t="t" r="r" b="b"/>
            <a:pathLst>
              <a:path w="2779151" h="1879717">
                <a:moveTo>
                  <a:pt x="0" y="0"/>
                </a:moveTo>
                <a:lnTo>
                  <a:pt x="2779152" y="0"/>
                </a:lnTo>
                <a:lnTo>
                  <a:pt x="2779152" y="1879717"/>
                </a:lnTo>
                <a:lnTo>
                  <a:pt x="0" y="18797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5020085" y="2377875"/>
            <a:ext cx="7824881" cy="419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GÜNDÖNÜMÜ VE </a:t>
            </a:r>
          </a:p>
          <a:p>
            <a:pPr algn="ctr">
              <a:lnSpc>
                <a:spcPts val="10999"/>
              </a:lnSpc>
            </a:pPr>
            <a:r>
              <a:rPr lang="en-US" sz="9999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EKİNOKS TARİHLERİ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0997" y="1789361"/>
            <a:ext cx="1427000" cy="2022809"/>
          </a:xfrm>
          <a:custGeom>
            <a:avLst/>
            <a:gdLst/>
            <a:ahLst/>
            <a:cxnLst/>
            <a:rect l="l" t="t" r="r" b="b"/>
            <a:pathLst>
              <a:path w="1427000" h="2022809">
                <a:moveTo>
                  <a:pt x="0" y="0"/>
                </a:moveTo>
                <a:lnTo>
                  <a:pt x="1427000" y="0"/>
                </a:lnTo>
                <a:lnTo>
                  <a:pt x="1427000" y="2022810"/>
                </a:lnTo>
                <a:lnTo>
                  <a:pt x="0" y="202281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 rot="-1661316">
            <a:off x="-262756" y="7658110"/>
            <a:ext cx="3092208" cy="2889809"/>
          </a:xfrm>
          <a:custGeom>
            <a:avLst/>
            <a:gdLst/>
            <a:ahLst/>
            <a:cxnLst/>
            <a:rect l="l" t="t" r="r" b="b"/>
            <a:pathLst>
              <a:path w="3092208" h="2889809">
                <a:moveTo>
                  <a:pt x="0" y="0"/>
                </a:moveTo>
                <a:lnTo>
                  <a:pt x="3092209" y="0"/>
                </a:lnTo>
                <a:lnTo>
                  <a:pt x="3092209" y="2889809"/>
                </a:lnTo>
                <a:lnTo>
                  <a:pt x="0" y="288980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10671519" y="233532"/>
            <a:ext cx="2986915" cy="1254504"/>
          </a:xfrm>
          <a:custGeom>
            <a:avLst/>
            <a:gdLst/>
            <a:ahLst/>
            <a:cxnLst/>
            <a:rect l="l" t="t" r="r" b="b"/>
            <a:pathLst>
              <a:path w="2986915" h="1254504">
                <a:moveTo>
                  <a:pt x="0" y="0"/>
                </a:moveTo>
                <a:lnTo>
                  <a:pt x="2986914" y="0"/>
                </a:lnTo>
                <a:lnTo>
                  <a:pt x="2986914" y="1254504"/>
                </a:lnTo>
                <a:lnTo>
                  <a:pt x="0" y="125450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>
            <a:off x="15237956" y="6165291"/>
            <a:ext cx="2910286" cy="4114800"/>
          </a:xfrm>
          <a:custGeom>
            <a:avLst/>
            <a:gdLst/>
            <a:ahLst/>
            <a:cxnLst/>
            <a:rect l="l" t="t" r="r" b="b"/>
            <a:pathLst>
              <a:path w="2910286" h="4114800">
                <a:moveTo>
                  <a:pt x="0" y="0"/>
                </a:moveTo>
                <a:lnTo>
                  <a:pt x="2910286" y="0"/>
                </a:lnTo>
                <a:lnTo>
                  <a:pt x="2910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1" name="Resim 20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0717DE1E-CA6F-A352-A37D-059906734E1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DEF3C29A-E109-D2B4-5B70-4724DB0AC8E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46634" y="1944068"/>
            <a:ext cx="8441366" cy="5540999"/>
          </a:xfrm>
          <a:custGeom>
            <a:avLst/>
            <a:gdLst/>
            <a:ahLst/>
            <a:cxnLst/>
            <a:rect l="l" t="t" r="r" b="b"/>
            <a:pathLst>
              <a:path w="8441366" h="5540999">
                <a:moveTo>
                  <a:pt x="0" y="0"/>
                </a:moveTo>
                <a:lnTo>
                  <a:pt x="8441366" y="0"/>
                </a:lnTo>
                <a:lnTo>
                  <a:pt x="8441366" y="5540999"/>
                </a:lnTo>
                <a:lnTo>
                  <a:pt x="0" y="554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0" y="95250"/>
            <a:ext cx="7600498" cy="139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9774" b="1">
                <a:solidFill>
                  <a:srgbClr val="4F7E52"/>
                </a:solidFill>
                <a:latin typeface="Atma Bold"/>
                <a:ea typeface="Atma Bold"/>
                <a:cs typeface="Atma Bold"/>
                <a:sym typeface="Atma Bold"/>
              </a:rPr>
              <a:t>21 ARALIK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1991693"/>
            <a:ext cx="10689049" cy="7209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KUZEY YARIM KÜRE:</a:t>
            </a:r>
          </a:p>
          <a:p>
            <a:pPr algn="l">
              <a:lnSpc>
                <a:spcPts val="5710"/>
              </a:lnSpc>
            </a:pPr>
            <a:endParaRPr lang="en-US" sz="5191" b="1">
              <a:solidFill>
                <a:srgbClr val="000001"/>
              </a:solidFill>
              <a:latin typeface="Atma Bold"/>
              <a:ea typeface="Atma Bold"/>
              <a:cs typeface="Atma Bold"/>
              <a:sym typeface="Atma Bold"/>
            </a:endParaRPr>
          </a:p>
          <a:p>
            <a:pPr marL="1120784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Güneş ışınları kuzey yarım küreye eğik gelir.</a:t>
            </a:r>
          </a:p>
          <a:p>
            <a:pPr marL="1120784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Kuzey yarım kürede kış mevsimi başlar.</a:t>
            </a:r>
          </a:p>
          <a:p>
            <a:pPr marL="1120784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Yengeç dönencesinde gölge boyu uzun olur.</a:t>
            </a:r>
          </a:p>
          <a:p>
            <a:pPr marL="1120784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Kuzey yarım kürede en uzun gece, en kısa gündüz yaşanır.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07332" y="3415214"/>
            <a:ext cx="4519970" cy="826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4"/>
              </a:lnSpc>
            </a:pPr>
            <a:r>
              <a:rPr lang="en-US" sz="5813" b="1">
                <a:solidFill>
                  <a:srgbClr val="BEDAE8"/>
                </a:solidFill>
                <a:latin typeface="Atma Bold"/>
                <a:ea typeface="Atma Bold"/>
                <a:cs typeface="Atma Bold"/>
                <a:sym typeface="Atma Bold"/>
              </a:rPr>
              <a:t>KIŞ</a:t>
            </a:r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AD75EF73-1E6B-EBB3-851B-B155AC9B9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95F468B-A134-3998-0A93-8ADB3A8B5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46634" y="1944068"/>
            <a:ext cx="8441366" cy="5540999"/>
          </a:xfrm>
          <a:custGeom>
            <a:avLst/>
            <a:gdLst/>
            <a:ahLst/>
            <a:cxnLst/>
            <a:rect l="l" t="t" r="r" b="b"/>
            <a:pathLst>
              <a:path w="8441366" h="5540999">
                <a:moveTo>
                  <a:pt x="0" y="0"/>
                </a:moveTo>
                <a:lnTo>
                  <a:pt x="8441366" y="0"/>
                </a:lnTo>
                <a:lnTo>
                  <a:pt x="8441366" y="5540999"/>
                </a:lnTo>
                <a:lnTo>
                  <a:pt x="0" y="554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0" y="95250"/>
            <a:ext cx="7600498" cy="139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9774" b="1">
                <a:solidFill>
                  <a:srgbClr val="4F7E52"/>
                </a:solidFill>
                <a:latin typeface="Atma Bold"/>
                <a:ea typeface="Atma Bold"/>
                <a:cs typeface="Atma Bold"/>
                <a:sym typeface="Atma Bold"/>
              </a:rPr>
              <a:t>21 ARALIK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1991693"/>
            <a:ext cx="10689049" cy="7209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GÜNEY YARIM KÜRE:</a:t>
            </a:r>
          </a:p>
          <a:p>
            <a:pPr algn="l">
              <a:lnSpc>
                <a:spcPts val="5710"/>
              </a:lnSpc>
            </a:pPr>
            <a:endParaRPr lang="en-US" sz="5191" b="1">
              <a:solidFill>
                <a:srgbClr val="000001"/>
              </a:solidFill>
              <a:latin typeface="Atma Bold"/>
              <a:ea typeface="Atma Bold"/>
              <a:cs typeface="Atma Bold"/>
              <a:sym typeface="Atma Bold"/>
            </a:endParaRPr>
          </a:p>
          <a:p>
            <a:pPr marL="1120784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Güneş ışınları Oğlak dönencesine dik gelir.</a:t>
            </a:r>
          </a:p>
          <a:p>
            <a:pPr marL="1120784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Güney yarım kürede yaz mevsimi başlar.</a:t>
            </a:r>
          </a:p>
          <a:p>
            <a:pPr marL="1120784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Oğlak dönencesinde gölge boyu sıfır olur.</a:t>
            </a:r>
          </a:p>
          <a:p>
            <a:pPr marL="1120784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Güney yarım kürede en uzun gündüz, en kısa gece yaşanır.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232330" y="5629997"/>
            <a:ext cx="4519970" cy="826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4"/>
              </a:lnSpc>
            </a:pPr>
            <a:r>
              <a:rPr lang="en-US" sz="5813" b="1">
                <a:solidFill>
                  <a:srgbClr val="F1CC00"/>
                </a:solidFill>
                <a:latin typeface="Atma Bold"/>
                <a:ea typeface="Atma Bold"/>
                <a:cs typeface="Atma Bold"/>
                <a:sym typeface="Atma Bold"/>
              </a:rPr>
              <a:t>YAZ</a:t>
            </a:r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45052C7D-3C15-940B-E09E-313012206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C8B135F-681E-F0FC-ECE7-A0D0A3CA3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250523"/>
            <a:ext cx="15995216" cy="7263050"/>
          </a:xfrm>
          <a:custGeom>
            <a:avLst/>
            <a:gdLst/>
            <a:ahLst/>
            <a:cxnLst/>
            <a:rect l="l" t="t" r="r" b="b"/>
            <a:pathLst>
              <a:path w="15995216" h="7263050">
                <a:moveTo>
                  <a:pt x="0" y="0"/>
                </a:moveTo>
                <a:lnTo>
                  <a:pt x="15995216" y="0"/>
                </a:lnTo>
                <a:lnTo>
                  <a:pt x="15995216" y="7263050"/>
                </a:lnTo>
                <a:lnTo>
                  <a:pt x="0" y="7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1B9EDDB9-C7A8-F5C0-73C1-8EB976CFC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F84207CD-F122-5D8A-68ED-331FA9C31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6284" y="720926"/>
            <a:ext cx="20084977" cy="8296339"/>
          </a:xfrm>
          <a:custGeom>
            <a:avLst/>
            <a:gdLst/>
            <a:ahLst/>
            <a:cxnLst/>
            <a:rect l="l" t="t" r="r" b="b"/>
            <a:pathLst>
              <a:path w="20084977" h="8296339">
                <a:moveTo>
                  <a:pt x="0" y="0"/>
                </a:moveTo>
                <a:lnTo>
                  <a:pt x="20084977" y="0"/>
                </a:lnTo>
                <a:lnTo>
                  <a:pt x="20084977" y="8296339"/>
                </a:lnTo>
                <a:lnTo>
                  <a:pt x="0" y="8296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9BFAC1DB-512D-4AC7-67F8-561ADC924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1AB55AD-529D-31BE-DB0F-B5EAD8504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2683" y="3553814"/>
            <a:ext cx="16036617" cy="3179373"/>
          </a:xfrm>
          <a:custGeom>
            <a:avLst/>
            <a:gdLst/>
            <a:ahLst/>
            <a:cxnLst/>
            <a:rect l="l" t="t" r="r" b="b"/>
            <a:pathLst>
              <a:path w="16036617" h="3179373">
                <a:moveTo>
                  <a:pt x="0" y="0"/>
                </a:moveTo>
                <a:lnTo>
                  <a:pt x="16036617" y="0"/>
                </a:lnTo>
                <a:lnTo>
                  <a:pt x="16036617" y="3179372"/>
                </a:lnTo>
                <a:lnTo>
                  <a:pt x="0" y="3179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99D1B44B-0C4D-DB6B-AB75-442248431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1B07D87-6ABE-B547-4AAD-F7A8BC81C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28586" y="2225240"/>
            <a:ext cx="9648157" cy="6335623"/>
          </a:xfrm>
          <a:custGeom>
            <a:avLst/>
            <a:gdLst/>
            <a:ahLst/>
            <a:cxnLst/>
            <a:rect l="l" t="t" r="r" b="b"/>
            <a:pathLst>
              <a:path w="9648157" h="6335623">
                <a:moveTo>
                  <a:pt x="0" y="0"/>
                </a:moveTo>
                <a:lnTo>
                  <a:pt x="9648157" y="0"/>
                </a:lnTo>
                <a:lnTo>
                  <a:pt x="9648157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0" y="380841"/>
            <a:ext cx="13340174" cy="139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9774" b="1">
                <a:solidFill>
                  <a:srgbClr val="4F7E52"/>
                </a:solidFill>
                <a:latin typeface="Atma Bold"/>
                <a:ea typeface="Atma Bold"/>
                <a:cs typeface="Atma Bold"/>
                <a:sym typeface="Atma Bold"/>
              </a:rPr>
              <a:t>21 MART (EKİNOKS)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2382895"/>
            <a:ext cx="10689049" cy="361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KUZEY YARIM KÜRE:</a:t>
            </a:r>
          </a:p>
          <a:p>
            <a:pPr algn="l">
              <a:lnSpc>
                <a:spcPts val="5710"/>
              </a:lnSpc>
            </a:pPr>
            <a:endParaRPr lang="en-US" sz="5191" b="1">
              <a:solidFill>
                <a:srgbClr val="000001"/>
              </a:solidFill>
              <a:latin typeface="Atma Bold"/>
              <a:ea typeface="Atma Bold"/>
              <a:cs typeface="Atma Bold"/>
              <a:sym typeface="Atma Bold"/>
            </a:endParaRPr>
          </a:p>
          <a:p>
            <a:pPr marL="1120784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Kuzey yarım kürede ilkbahar mevsimi başlar.</a:t>
            </a:r>
          </a:p>
          <a:p>
            <a:pPr algn="l">
              <a:lnSpc>
                <a:spcPts val="5710"/>
              </a:lnSpc>
            </a:pPr>
            <a:endParaRPr lang="en-US" sz="5191" b="1">
              <a:solidFill>
                <a:srgbClr val="000001"/>
              </a:solidFill>
              <a:latin typeface="Atma Bold"/>
              <a:ea typeface="Atma Bold"/>
              <a:cs typeface="Atma Bold"/>
              <a:sym typeface="Atm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2400" y="6006547"/>
            <a:ext cx="10689049" cy="361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5191" b="1" dirty="0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GÜNEY YARIM KÜRE:</a:t>
            </a:r>
          </a:p>
          <a:p>
            <a:pPr algn="l">
              <a:lnSpc>
                <a:spcPts val="5710"/>
              </a:lnSpc>
            </a:pPr>
            <a:endParaRPr lang="en-US" sz="5191" b="1" dirty="0">
              <a:solidFill>
                <a:srgbClr val="000001"/>
              </a:solidFill>
              <a:latin typeface="Atma Bold"/>
              <a:ea typeface="Atma Bold"/>
              <a:cs typeface="Atma Bold"/>
              <a:sym typeface="Atma Bold"/>
            </a:endParaRPr>
          </a:p>
          <a:p>
            <a:pPr marL="1120784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 dirty="0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Güney </a:t>
            </a:r>
            <a:r>
              <a:rPr lang="en-US" sz="5191" b="1" dirty="0" err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yarım</a:t>
            </a:r>
            <a:r>
              <a:rPr lang="en-US" sz="5191" b="1" dirty="0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 </a:t>
            </a:r>
            <a:r>
              <a:rPr lang="en-US" sz="5191" b="1" dirty="0" err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kürede</a:t>
            </a:r>
            <a:r>
              <a:rPr lang="en-US" sz="5191" b="1" dirty="0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 </a:t>
            </a:r>
            <a:r>
              <a:rPr lang="en-US" sz="5191" b="1" dirty="0" err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sonbahar</a:t>
            </a:r>
            <a:r>
              <a:rPr lang="en-US" sz="5191" b="1" dirty="0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 </a:t>
            </a:r>
            <a:r>
              <a:rPr lang="en-US" sz="5191" b="1" dirty="0" err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mevsimi</a:t>
            </a:r>
            <a:r>
              <a:rPr lang="en-US" sz="5191" b="1" dirty="0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 </a:t>
            </a:r>
            <a:r>
              <a:rPr lang="en-US" sz="5191" b="1" dirty="0" err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başlar</a:t>
            </a:r>
            <a:r>
              <a:rPr lang="en-US" sz="5191" b="1" dirty="0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.</a:t>
            </a:r>
          </a:p>
          <a:p>
            <a:pPr algn="l">
              <a:lnSpc>
                <a:spcPts val="5710"/>
              </a:lnSpc>
            </a:pPr>
            <a:endParaRPr lang="en-US" sz="5191" b="1" dirty="0">
              <a:solidFill>
                <a:srgbClr val="000001"/>
              </a:solidFill>
              <a:latin typeface="Atma Bold"/>
              <a:ea typeface="Atma Bold"/>
              <a:cs typeface="Atma Bold"/>
              <a:sym typeface="Atm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759161" y="4223488"/>
            <a:ext cx="4519970" cy="826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4"/>
              </a:lnSpc>
            </a:pPr>
            <a:r>
              <a:rPr lang="en-US" sz="5813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ilkbahar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59161" y="5881099"/>
            <a:ext cx="4519970" cy="826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4"/>
              </a:lnSpc>
            </a:pPr>
            <a:r>
              <a:rPr lang="en-US" sz="5813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sonbahar</a:t>
            </a:r>
          </a:p>
        </p:txBody>
      </p:sp>
      <p:pic>
        <p:nvPicPr>
          <p:cNvPr id="8" name="Resim 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8587434B-D26D-4BA0-27EC-6C8FF6D62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696ECBF-7540-480A-152C-2C9574214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28586" y="2225240"/>
            <a:ext cx="9648157" cy="6335623"/>
          </a:xfrm>
          <a:custGeom>
            <a:avLst/>
            <a:gdLst/>
            <a:ahLst/>
            <a:cxnLst/>
            <a:rect l="l" t="t" r="r" b="b"/>
            <a:pathLst>
              <a:path w="9648157" h="6335623">
                <a:moveTo>
                  <a:pt x="0" y="0"/>
                </a:moveTo>
                <a:lnTo>
                  <a:pt x="9648157" y="0"/>
                </a:lnTo>
                <a:lnTo>
                  <a:pt x="9648157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0" y="380841"/>
            <a:ext cx="13340174" cy="139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9774" b="1">
                <a:solidFill>
                  <a:srgbClr val="4F7E52"/>
                </a:solidFill>
                <a:latin typeface="Atma Bold"/>
                <a:ea typeface="Atma Bold"/>
                <a:cs typeface="Atma Bold"/>
                <a:sym typeface="Atma Bold"/>
              </a:rPr>
              <a:t>21 MART (EKİNOKS)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360463" y="3597962"/>
            <a:ext cx="10689049" cy="3637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0785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Güneş ışınları ekvatora dik geldiği için, ekvatorda gölge boyu sıfır olur.</a:t>
            </a:r>
          </a:p>
          <a:p>
            <a:pPr marL="1120785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Dünyanın her yerinde gece ve gündüz süresi eşit olur.</a:t>
            </a:r>
          </a:p>
        </p:txBody>
      </p:sp>
      <p:pic>
        <p:nvPicPr>
          <p:cNvPr id="5" name="Resim 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60C203CB-B99D-7A07-CD9C-1168D5472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EBEFBD6-8C0E-4334-E04C-0D0F80F2D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10940" y="1880315"/>
            <a:ext cx="8701826" cy="6526370"/>
          </a:xfrm>
          <a:custGeom>
            <a:avLst/>
            <a:gdLst/>
            <a:ahLst/>
            <a:cxnLst/>
            <a:rect l="l" t="t" r="r" b="b"/>
            <a:pathLst>
              <a:path w="8701826" h="6526370">
                <a:moveTo>
                  <a:pt x="0" y="0"/>
                </a:moveTo>
                <a:lnTo>
                  <a:pt x="8701827" y="0"/>
                </a:lnTo>
                <a:lnTo>
                  <a:pt x="8701827" y="6526370"/>
                </a:lnTo>
                <a:lnTo>
                  <a:pt x="0" y="6526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0" y="380841"/>
            <a:ext cx="13340174" cy="139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9774" b="1">
                <a:solidFill>
                  <a:srgbClr val="4F7E52"/>
                </a:solidFill>
                <a:latin typeface="Atma Bold"/>
                <a:ea typeface="Atma Bold"/>
                <a:cs typeface="Atma Bold"/>
                <a:sym typeface="Atma Bold"/>
              </a:rPr>
              <a:t>23 EYLÜL (EKİNOKS)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2382895"/>
            <a:ext cx="10689049" cy="361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KUZEY YARIM KÜRE:</a:t>
            </a:r>
          </a:p>
          <a:p>
            <a:pPr algn="l">
              <a:lnSpc>
                <a:spcPts val="5710"/>
              </a:lnSpc>
            </a:pPr>
            <a:endParaRPr lang="en-US" sz="5191" b="1">
              <a:solidFill>
                <a:srgbClr val="000001"/>
              </a:solidFill>
              <a:latin typeface="Atma Bold"/>
              <a:ea typeface="Atma Bold"/>
              <a:cs typeface="Atma Bold"/>
              <a:sym typeface="Atma Bold"/>
            </a:endParaRPr>
          </a:p>
          <a:p>
            <a:pPr marL="1120784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Kuzey yarım kürede sonbahar mevsimi başlar.</a:t>
            </a:r>
          </a:p>
          <a:p>
            <a:pPr algn="l">
              <a:lnSpc>
                <a:spcPts val="5710"/>
              </a:lnSpc>
            </a:pPr>
            <a:endParaRPr lang="en-US" sz="5191" b="1">
              <a:solidFill>
                <a:srgbClr val="000001"/>
              </a:solidFill>
              <a:latin typeface="Atma Bold"/>
              <a:ea typeface="Atma Bold"/>
              <a:cs typeface="Atma Bold"/>
              <a:sym typeface="Atm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400" y="5902859"/>
            <a:ext cx="10689049" cy="361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5191" b="1" dirty="0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GÜNEY YARIM KÜRE:</a:t>
            </a:r>
          </a:p>
          <a:p>
            <a:pPr algn="l">
              <a:lnSpc>
                <a:spcPts val="5710"/>
              </a:lnSpc>
            </a:pPr>
            <a:endParaRPr lang="en-US" sz="5191" b="1" dirty="0">
              <a:solidFill>
                <a:srgbClr val="000001"/>
              </a:solidFill>
              <a:latin typeface="Atma Bold"/>
              <a:ea typeface="Atma Bold"/>
              <a:cs typeface="Atma Bold"/>
              <a:sym typeface="Atma Bold"/>
            </a:endParaRPr>
          </a:p>
          <a:p>
            <a:pPr marL="1120784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 dirty="0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Güney </a:t>
            </a:r>
            <a:r>
              <a:rPr lang="en-US" sz="5191" b="1" dirty="0" err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yarım</a:t>
            </a:r>
            <a:r>
              <a:rPr lang="en-US" sz="5191" b="1" dirty="0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 </a:t>
            </a:r>
            <a:r>
              <a:rPr lang="en-US" sz="5191" b="1" dirty="0" err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kürede</a:t>
            </a:r>
            <a:r>
              <a:rPr lang="en-US" sz="5191" b="1" dirty="0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 </a:t>
            </a:r>
            <a:r>
              <a:rPr lang="en-US" sz="5191" b="1" dirty="0" err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ilkbahar</a:t>
            </a:r>
            <a:r>
              <a:rPr lang="en-US" sz="5191" b="1" dirty="0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 </a:t>
            </a:r>
            <a:r>
              <a:rPr lang="en-US" sz="5191" b="1" dirty="0" err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mevsimi</a:t>
            </a:r>
            <a:r>
              <a:rPr lang="en-US" sz="5191" b="1" dirty="0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 </a:t>
            </a:r>
            <a:r>
              <a:rPr lang="en-US" sz="5191" b="1" dirty="0" err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başlar</a:t>
            </a:r>
            <a:r>
              <a:rPr lang="en-US" sz="5191" b="1" dirty="0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.</a:t>
            </a:r>
          </a:p>
          <a:p>
            <a:pPr algn="l">
              <a:lnSpc>
                <a:spcPts val="5710"/>
              </a:lnSpc>
            </a:pPr>
            <a:endParaRPr lang="en-US" sz="5191" b="1" dirty="0">
              <a:solidFill>
                <a:srgbClr val="000001"/>
              </a:solidFill>
              <a:latin typeface="Atma Bold"/>
              <a:ea typeface="Atma Bold"/>
              <a:cs typeface="Atma Bold"/>
              <a:sym typeface="Atm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340174" y="5612438"/>
            <a:ext cx="4519970" cy="826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4"/>
              </a:lnSpc>
            </a:pPr>
            <a:r>
              <a:rPr lang="en-US" sz="5813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ilkbahar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40174" y="3781566"/>
            <a:ext cx="4519970" cy="826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4"/>
              </a:lnSpc>
            </a:pPr>
            <a:r>
              <a:rPr lang="en-US" sz="5813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sonbahar</a:t>
            </a:r>
          </a:p>
        </p:txBody>
      </p:sp>
      <p:pic>
        <p:nvPicPr>
          <p:cNvPr id="8" name="Resim 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B84CD2D6-65D8-770D-0553-C2BFC72E9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39470A2-3246-4FFD-3685-C1FA8304C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60463" y="3597962"/>
            <a:ext cx="10689049" cy="3637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0785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Güneş ışınları ekvatora dik geldiği için, ekvatorda gölge boyu sıfır olur.</a:t>
            </a:r>
          </a:p>
          <a:p>
            <a:pPr marL="1120785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Dünyanın her yerinde gece ve gündüz süresi eşit olur.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380841"/>
            <a:ext cx="13340174" cy="139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9774" b="1">
                <a:solidFill>
                  <a:srgbClr val="4F7E52"/>
                </a:solidFill>
                <a:latin typeface="Atma Bold"/>
                <a:ea typeface="Atma Bold"/>
                <a:cs typeface="Atma Bold"/>
                <a:sym typeface="Atma Bold"/>
              </a:rPr>
              <a:t>23 EYLÜL (EKİNOKS)</a:t>
            </a:r>
          </a:p>
        </p:txBody>
      </p:sp>
      <p:sp>
        <p:nvSpPr>
          <p:cNvPr id="4" name="Freeform 4"/>
          <p:cNvSpPr/>
          <p:nvPr/>
        </p:nvSpPr>
        <p:spPr>
          <a:xfrm>
            <a:off x="10310940" y="1880315"/>
            <a:ext cx="8701826" cy="6526370"/>
          </a:xfrm>
          <a:custGeom>
            <a:avLst/>
            <a:gdLst/>
            <a:ahLst/>
            <a:cxnLst/>
            <a:rect l="l" t="t" r="r" b="b"/>
            <a:pathLst>
              <a:path w="8701826" h="6526370">
                <a:moveTo>
                  <a:pt x="0" y="0"/>
                </a:moveTo>
                <a:lnTo>
                  <a:pt x="8701827" y="0"/>
                </a:lnTo>
                <a:lnTo>
                  <a:pt x="8701827" y="6526370"/>
                </a:lnTo>
                <a:lnTo>
                  <a:pt x="0" y="6526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B2F6C138-32EE-515C-5088-E0B0C433B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620A8FC-6093-799A-855E-F95075B34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4350" y="3467183"/>
            <a:ext cx="17259300" cy="2190668"/>
          </a:xfrm>
          <a:custGeom>
            <a:avLst/>
            <a:gdLst/>
            <a:ahLst/>
            <a:cxnLst/>
            <a:rect l="l" t="t" r="r" b="b"/>
            <a:pathLst>
              <a:path w="17259300" h="2190668">
                <a:moveTo>
                  <a:pt x="0" y="0"/>
                </a:moveTo>
                <a:lnTo>
                  <a:pt x="17259300" y="0"/>
                </a:lnTo>
                <a:lnTo>
                  <a:pt x="17259300" y="2190668"/>
                </a:lnTo>
                <a:lnTo>
                  <a:pt x="0" y="2190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54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580491" y="879944"/>
            <a:ext cx="13340174" cy="139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9774" b="1">
                <a:solidFill>
                  <a:srgbClr val="FC3901"/>
                </a:solidFill>
                <a:latin typeface="Atma Bold"/>
                <a:ea typeface="Atma Bold"/>
                <a:cs typeface="Atma Bold"/>
                <a:sym typeface="Atma Bold"/>
              </a:rPr>
              <a:t>DİKKAT!</a:t>
            </a:r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B666396E-CD8C-CB93-9863-07FCD3887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287DA13-ACDD-965B-D3AD-3ECC413C0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58927" y="977066"/>
            <a:ext cx="4421172" cy="3207360"/>
          </a:xfrm>
          <a:custGeom>
            <a:avLst/>
            <a:gdLst/>
            <a:ahLst/>
            <a:cxnLst/>
            <a:rect l="l" t="t" r="r" b="b"/>
            <a:pathLst>
              <a:path w="4421172" h="3207360">
                <a:moveTo>
                  <a:pt x="0" y="0"/>
                </a:moveTo>
                <a:lnTo>
                  <a:pt x="4421172" y="0"/>
                </a:lnTo>
                <a:lnTo>
                  <a:pt x="4421172" y="3207359"/>
                </a:lnTo>
                <a:lnTo>
                  <a:pt x="0" y="320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 rot="299264">
            <a:off x="8795404" y="542182"/>
            <a:ext cx="6611560" cy="2373929"/>
            <a:chOff x="0" y="0"/>
            <a:chExt cx="1303888" cy="468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3888" cy="468171"/>
            </a:xfrm>
            <a:custGeom>
              <a:avLst/>
              <a:gdLst/>
              <a:ahLst/>
              <a:cxnLst/>
              <a:rect l="l" t="t" r="r" b="b"/>
              <a:pathLst>
                <a:path w="1303888" h="468171">
                  <a:moveTo>
                    <a:pt x="1100688" y="0"/>
                  </a:moveTo>
                  <a:cubicBezTo>
                    <a:pt x="1212912" y="0"/>
                    <a:pt x="1303888" y="104804"/>
                    <a:pt x="1303888" y="234085"/>
                  </a:cubicBezTo>
                  <a:cubicBezTo>
                    <a:pt x="1303888" y="363367"/>
                    <a:pt x="1212912" y="468171"/>
                    <a:pt x="1100688" y="468171"/>
                  </a:cubicBezTo>
                  <a:lnTo>
                    <a:pt x="203200" y="468171"/>
                  </a:lnTo>
                  <a:cubicBezTo>
                    <a:pt x="90976" y="468171"/>
                    <a:pt x="0" y="363367"/>
                    <a:pt x="0" y="234085"/>
                  </a:cubicBezTo>
                  <a:cubicBezTo>
                    <a:pt x="0" y="1048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5A7C6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303888" cy="46817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799"/>
                </a:lnSpc>
              </a:pPr>
              <a:r>
                <a:rPr lang="en-US" sz="3999" b="1">
                  <a:solidFill>
                    <a:srgbClr val="000001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21 HAZİRAN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-183446">
            <a:off x="8835833" y="2755600"/>
            <a:ext cx="6611560" cy="2060712"/>
            <a:chOff x="0" y="0"/>
            <a:chExt cx="1303888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3888" cy="406400"/>
            </a:xfrm>
            <a:custGeom>
              <a:avLst/>
              <a:gdLst/>
              <a:ahLst/>
              <a:cxnLst/>
              <a:rect l="l" t="t" r="r" b="b"/>
              <a:pathLst>
                <a:path w="1303888" h="406400">
                  <a:moveTo>
                    <a:pt x="1100688" y="0"/>
                  </a:moveTo>
                  <a:cubicBezTo>
                    <a:pt x="1212912" y="0"/>
                    <a:pt x="1303888" y="90976"/>
                    <a:pt x="1303888" y="203200"/>
                  </a:cubicBezTo>
                  <a:cubicBezTo>
                    <a:pt x="1303888" y="315424"/>
                    <a:pt x="1212912" y="406400"/>
                    <a:pt x="110068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8A18B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03888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000001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21 ARALIK</a:t>
              </a:r>
            </a:p>
          </p:txBody>
        </p:sp>
      </p:grpSp>
      <p:sp>
        <p:nvSpPr>
          <p:cNvPr id="9" name="Freeform 9"/>
          <p:cNvSpPr/>
          <p:nvPr/>
        </p:nvSpPr>
        <p:spPr>
          <a:xfrm rot="-4830448" flipH="1">
            <a:off x="8052396" y="4664806"/>
            <a:ext cx="1304656" cy="1172560"/>
          </a:xfrm>
          <a:custGeom>
            <a:avLst/>
            <a:gdLst/>
            <a:ahLst/>
            <a:cxnLst/>
            <a:rect l="l" t="t" r="r" b="b"/>
            <a:pathLst>
              <a:path w="1304656" h="1172560">
                <a:moveTo>
                  <a:pt x="1304656" y="0"/>
                </a:moveTo>
                <a:lnTo>
                  <a:pt x="0" y="0"/>
                </a:lnTo>
                <a:lnTo>
                  <a:pt x="0" y="1172560"/>
                </a:lnTo>
                <a:lnTo>
                  <a:pt x="1304656" y="1172560"/>
                </a:lnTo>
                <a:lnTo>
                  <a:pt x="13046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1358601">
            <a:off x="3455316" y="928442"/>
            <a:ext cx="1129554" cy="770920"/>
          </a:xfrm>
          <a:custGeom>
            <a:avLst/>
            <a:gdLst/>
            <a:ahLst/>
            <a:cxnLst/>
            <a:rect l="l" t="t" r="r" b="b"/>
            <a:pathLst>
              <a:path w="1129554" h="770920">
                <a:moveTo>
                  <a:pt x="0" y="0"/>
                </a:moveTo>
                <a:lnTo>
                  <a:pt x="1129554" y="0"/>
                </a:lnTo>
                <a:lnTo>
                  <a:pt x="1129554" y="770920"/>
                </a:lnTo>
                <a:lnTo>
                  <a:pt x="0" y="7709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2114146">
            <a:off x="1511073" y="8169504"/>
            <a:ext cx="1591598" cy="344364"/>
          </a:xfrm>
          <a:custGeom>
            <a:avLst/>
            <a:gdLst/>
            <a:ahLst/>
            <a:cxnLst/>
            <a:rect l="l" t="t" r="r" b="b"/>
            <a:pathLst>
              <a:path w="1591598" h="344364">
                <a:moveTo>
                  <a:pt x="0" y="0"/>
                </a:moveTo>
                <a:lnTo>
                  <a:pt x="1591599" y="0"/>
                </a:lnTo>
                <a:lnTo>
                  <a:pt x="1591599" y="344364"/>
                </a:lnTo>
                <a:lnTo>
                  <a:pt x="0" y="3443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774052" y="3262499"/>
            <a:ext cx="509297" cy="730175"/>
          </a:xfrm>
          <a:custGeom>
            <a:avLst/>
            <a:gdLst/>
            <a:ahLst/>
            <a:cxnLst/>
            <a:rect l="l" t="t" r="r" b="b"/>
            <a:pathLst>
              <a:path w="509297" h="730175">
                <a:moveTo>
                  <a:pt x="0" y="0"/>
                </a:moveTo>
                <a:lnTo>
                  <a:pt x="509296" y="0"/>
                </a:lnTo>
                <a:lnTo>
                  <a:pt x="509296" y="730174"/>
                </a:lnTo>
                <a:lnTo>
                  <a:pt x="0" y="7301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-2931720">
            <a:off x="16031226" y="1317806"/>
            <a:ext cx="509297" cy="730175"/>
          </a:xfrm>
          <a:custGeom>
            <a:avLst/>
            <a:gdLst/>
            <a:ahLst/>
            <a:cxnLst/>
            <a:rect l="l" t="t" r="r" b="b"/>
            <a:pathLst>
              <a:path w="509297" h="730175">
                <a:moveTo>
                  <a:pt x="0" y="0"/>
                </a:moveTo>
                <a:lnTo>
                  <a:pt x="509297" y="0"/>
                </a:lnTo>
                <a:lnTo>
                  <a:pt x="509297" y="730175"/>
                </a:lnTo>
                <a:lnTo>
                  <a:pt x="0" y="7301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TextBox 14"/>
          <p:cNvSpPr txBox="1"/>
          <p:nvPr/>
        </p:nvSpPr>
        <p:spPr>
          <a:xfrm>
            <a:off x="2228850" y="3814604"/>
            <a:ext cx="5715000" cy="2753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9774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Konu Başlıkları</a:t>
            </a:r>
          </a:p>
        </p:txBody>
      </p:sp>
      <p:grpSp>
        <p:nvGrpSpPr>
          <p:cNvPr id="15" name="Group 15"/>
          <p:cNvGrpSpPr/>
          <p:nvPr/>
        </p:nvGrpSpPr>
        <p:grpSpPr>
          <a:xfrm rot="299264">
            <a:off x="8835833" y="5085072"/>
            <a:ext cx="6611560" cy="2373929"/>
            <a:chOff x="0" y="0"/>
            <a:chExt cx="1303888" cy="46817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03888" cy="468171"/>
            </a:xfrm>
            <a:custGeom>
              <a:avLst/>
              <a:gdLst/>
              <a:ahLst/>
              <a:cxnLst/>
              <a:rect l="l" t="t" r="r" b="b"/>
              <a:pathLst>
                <a:path w="1303888" h="468171">
                  <a:moveTo>
                    <a:pt x="1100688" y="0"/>
                  </a:moveTo>
                  <a:cubicBezTo>
                    <a:pt x="1212912" y="0"/>
                    <a:pt x="1303888" y="104804"/>
                    <a:pt x="1303888" y="234085"/>
                  </a:cubicBezTo>
                  <a:cubicBezTo>
                    <a:pt x="1303888" y="363367"/>
                    <a:pt x="1212912" y="468171"/>
                    <a:pt x="1100688" y="468171"/>
                  </a:cubicBezTo>
                  <a:lnTo>
                    <a:pt x="203200" y="468171"/>
                  </a:lnTo>
                  <a:cubicBezTo>
                    <a:pt x="90976" y="468171"/>
                    <a:pt x="0" y="363367"/>
                    <a:pt x="0" y="234085"/>
                  </a:cubicBezTo>
                  <a:cubicBezTo>
                    <a:pt x="0" y="1048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5A7C6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1303888" cy="46817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799"/>
                </a:lnSpc>
              </a:pPr>
              <a:r>
                <a:rPr lang="en-US" sz="3999" b="1">
                  <a:solidFill>
                    <a:srgbClr val="000001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21 MART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 rot="-183446">
            <a:off x="9181580" y="7311330"/>
            <a:ext cx="6611560" cy="2060712"/>
            <a:chOff x="0" y="0"/>
            <a:chExt cx="1303888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03888" cy="406400"/>
            </a:xfrm>
            <a:custGeom>
              <a:avLst/>
              <a:gdLst/>
              <a:ahLst/>
              <a:cxnLst/>
              <a:rect l="l" t="t" r="r" b="b"/>
              <a:pathLst>
                <a:path w="1303888" h="406400">
                  <a:moveTo>
                    <a:pt x="1100688" y="0"/>
                  </a:moveTo>
                  <a:cubicBezTo>
                    <a:pt x="1212912" y="0"/>
                    <a:pt x="1303888" y="90976"/>
                    <a:pt x="1303888" y="203200"/>
                  </a:cubicBezTo>
                  <a:cubicBezTo>
                    <a:pt x="1303888" y="315424"/>
                    <a:pt x="1212912" y="406400"/>
                    <a:pt x="110068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8A18B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303888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000001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23 EYLÜL</a:t>
              </a:r>
            </a:p>
          </p:txBody>
        </p:sp>
      </p:grpSp>
      <p:pic>
        <p:nvPicPr>
          <p:cNvPr id="21" name="Resim 20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007B41DC-A004-2851-FDCB-7F002C6982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EF240CB9-2006-6EC7-50DD-FB9E6A453F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70911"/>
            <a:ext cx="16157553" cy="6987389"/>
          </a:xfrm>
          <a:custGeom>
            <a:avLst/>
            <a:gdLst/>
            <a:ahLst/>
            <a:cxnLst/>
            <a:rect l="l" t="t" r="r" b="b"/>
            <a:pathLst>
              <a:path w="16157553" h="6987389">
                <a:moveTo>
                  <a:pt x="0" y="0"/>
                </a:moveTo>
                <a:lnTo>
                  <a:pt x="16157553" y="0"/>
                </a:lnTo>
                <a:lnTo>
                  <a:pt x="16157553" y="6987389"/>
                </a:lnTo>
                <a:lnTo>
                  <a:pt x="0" y="6987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580491" y="879944"/>
            <a:ext cx="13340174" cy="139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9774" b="1">
                <a:solidFill>
                  <a:srgbClr val="FC3901"/>
                </a:solidFill>
                <a:latin typeface="Atma Bold"/>
                <a:ea typeface="Atma Bold"/>
                <a:cs typeface="Atma Bold"/>
                <a:sym typeface="Atma Bold"/>
              </a:rPr>
              <a:t>EKSTRA BİLGİ</a:t>
            </a:r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AFC87BE2-8CA5-737C-DEB2-1DD14ED711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A5280E5-F2C8-7ECD-069E-01E79AA24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5763" y="1258104"/>
            <a:ext cx="16543537" cy="7321286"/>
          </a:xfrm>
          <a:custGeom>
            <a:avLst/>
            <a:gdLst/>
            <a:ahLst/>
            <a:cxnLst/>
            <a:rect l="l" t="t" r="r" b="b"/>
            <a:pathLst>
              <a:path w="16543537" h="7321286">
                <a:moveTo>
                  <a:pt x="0" y="0"/>
                </a:moveTo>
                <a:lnTo>
                  <a:pt x="16543537" y="0"/>
                </a:lnTo>
                <a:lnTo>
                  <a:pt x="16543537" y="7321286"/>
                </a:lnTo>
                <a:lnTo>
                  <a:pt x="0" y="7321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8EA5F5F4-45D6-702C-F67F-DFE96499F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7BDD453-B40D-A913-4030-4D86B3DF9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872" y="532039"/>
            <a:ext cx="17657307" cy="7698198"/>
          </a:xfrm>
          <a:custGeom>
            <a:avLst/>
            <a:gdLst/>
            <a:ahLst/>
            <a:cxnLst/>
            <a:rect l="l" t="t" r="r" b="b"/>
            <a:pathLst>
              <a:path w="17657307" h="7698198">
                <a:moveTo>
                  <a:pt x="0" y="0"/>
                </a:moveTo>
                <a:lnTo>
                  <a:pt x="17657307" y="0"/>
                </a:lnTo>
                <a:lnTo>
                  <a:pt x="17657307" y="7698198"/>
                </a:lnTo>
                <a:lnTo>
                  <a:pt x="0" y="769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4917905" y="5473110"/>
            <a:ext cx="126761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Atma Bold"/>
                <a:ea typeface="Atma Bold"/>
                <a:cs typeface="Atma Bold"/>
                <a:sym typeface="Atma Bold"/>
              </a:rPr>
              <a:t>A&gt;B&gt;C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72533" y="6833825"/>
            <a:ext cx="126761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Atma Bold"/>
                <a:ea typeface="Atma Bold"/>
                <a:cs typeface="Atma Bold"/>
                <a:sym typeface="Atma Bold"/>
              </a:rPr>
              <a:t>C&gt;B&gt;A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96048" y="8163562"/>
            <a:ext cx="126761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Atma Bold"/>
                <a:ea typeface="Atma Bold"/>
                <a:cs typeface="Atma Bold"/>
                <a:sym typeface="Atma Bold"/>
              </a:rPr>
              <a:t>A&gt;B&gt;C</a:t>
            </a:r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D3D696B5-354C-5570-D82A-928BA39F0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D042F0E-429C-24BB-638F-6E59B79C9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230600" cy="8453438"/>
          </a:xfrm>
          <a:custGeom>
            <a:avLst/>
            <a:gdLst/>
            <a:ahLst/>
            <a:cxnLst/>
            <a:rect l="l" t="t" r="r" b="b"/>
            <a:pathLst>
              <a:path w="16230600" h="8453438">
                <a:moveTo>
                  <a:pt x="0" y="0"/>
                </a:moveTo>
                <a:lnTo>
                  <a:pt x="16230600" y="0"/>
                </a:lnTo>
                <a:lnTo>
                  <a:pt x="16230600" y="8453438"/>
                </a:lnTo>
                <a:lnTo>
                  <a:pt x="0" y="8453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9ABF29F5-E6E1-5E6F-573F-A156CB107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D09EB5D-78B6-03E2-A7A9-3ED07DDD0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4478000" cy="9276413"/>
          </a:xfrm>
          <a:custGeom>
            <a:avLst/>
            <a:gdLst/>
            <a:ahLst/>
            <a:cxnLst/>
            <a:rect l="l" t="t" r="r" b="b"/>
            <a:pathLst>
              <a:path w="15437654" h="10287000">
                <a:moveTo>
                  <a:pt x="0" y="0"/>
                </a:moveTo>
                <a:lnTo>
                  <a:pt x="15437654" y="0"/>
                </a:lnTo>
                <a:lnTo>
                  <a:pt x="1543765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5437654" y="0"/>
            <a:ext cx="2850346" cy="2850346"/>
          </a:xfrm>
          <a:custGeom>
            <a:avLst/>
            <a:gdLst/>
            <a:ahLst/>
            <a:cxnLst/>
            <a:rect l="l" t="t" r="r" b="b"/>
            <a:pathLst>
              <a:path w="2850346" h="2850346">
                <a:moveTo>
                  <a:pt x="0" y="0"/>
                </a:moveTo>
                <a:lnTo>
                  <a:pt x="2850346" y="0"/>
                </a:lnTo>
                <a:lnTo>
                  <a:pt x="2850346" y="2850346"/>
                </a:lnTo>
                <a:lnTo>
                  <a:pt x="0" y="2850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16AA8877-D7B4-F9B5-53CC-F9A3921D6C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3435271-83A8-2CA2-999E-99F6BB57B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2535" y="1181100"/>
            <a:ext cx="14185119" cy="7629003"/>
          </a:xfrm>
          <a:custGeom>
            <a:avLst/>
            <a:gdLst/>
            <a:ahLst/>
            <a:cxnLst/>
            <a:rect l="l" t="t" r="r" b="b"/>
            <a:pathLst>
              <a:path w="14185119" h="7629003">
                <a:moveTo>
                  <a:pt x="0" y="0"/>
                </a:moveTo>
                <a:lnTo>
                  <a:pt x="14185120" y="0"/>
                </a:lnTo>
                <a:lnTo>
                  <a:pt x="14185120" y="7629003"/>
                </a:lnTo>
                <a:lnTo>
                  <a:pt x="0" y="7629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1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5437654" y="0"/>
            <a:ext cx="2850346" cy="2850346"/>
          </a:xfrm>
          <a:custGeom>
            <a:avLst/>
            <a:gdLst/>
            <a:ahLst/>
            <a:cxnLst/>
            <a:rect l="l" t="t" r="r" b="b"/>
            <a:pathLst>
              <a:path w="2850346" h="2850346">
                <a:moveTo>
                  <a:pt x="0" y="0"/>
                </a:moveTo>
                <a:lnTo>
                  <a:pt x="2850346" y="0"/>
                </a:lnTo>
                <a:lnTo>
                  <a:pt x="2850346" y="2850346"/>
                </a:lnTo>
                <a:lnTo>
                  <a:pt x="0" y="2850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8BA77EAD-387B-9057-832A-64F75CDE8D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26E09BB-F34E-1F76-82EA-92D45088A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3230" y="652128"/>
            <a:ext cx="12541577" cy="6621847"/>
          </a:xfrm>
          <a:custGeom>
            <a:avLst/>
            <a:gdLst/>
            <a:ahLst/>
            <a:cxnLst/>
            <a:rect l="l" t="t" r="r" b="b"/>
            <a:pathLst>
              <a:path w="12541577" h="6621847">
                <a:moveTo>
                  <a:pt x="0" y="0"/>
                </a:moveTo>
                <a:lnTo>
                  <a:pt x="12541577" y="0"/>
                </a:lnTo>
                <a:lnTo>
                  <a:pt x="12541577" y="6621847"/>
                </a:lnTo>
                <a:lnTo>
                  <a:pt x="0" y="66218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3" t="-77481" r="-114567" b="-3414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167894" y="5820821"/>
            <a:ext cx="7372973" cy="3878593"/>
          </a:xfrm>
          <a:custGeom>
            <a:avLst/>
            <a:gdLst/>
            <a:ahLst/>
            <a:cxnLst/>
            <a:rect l="l" t="t" r="r" b="b"/>
            <a:pathLst>
              <a:path w="7372973" h="3878593">
                <a:moveTo>
                  <a:pt x="0" y="0"/>
                </a:moveTo>
                <a:lnTo>
                  <a:pt x="7372973" y="0"/>
                </a:lnTo>
                <a:lnTo>
                  <a:pt x="7372973" y="3878593"/>
                </a:lnTo>
                <a:lnTo>
                  <a:pt x="0" y="387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148" r="-3008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FF50ED4B-26D1-6965-EC54-F0BCBE2D3D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B2B42F7-8C3F-CEA9-856B-B4EE8F6CE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91670" y="299824"/>
            <a:ext cx="12384093" cy="9288069"/>
          </a:xfrm>
          <a:custGeom>
            <a:avLst/>
            <a:gdLst/>
            <a:ahLst/>
            <a:cxnLst/>
            <a:rect l="l" t="t" r="r" b="b"/>
            <a:pathLst>
              <a:path w="12384093" h="9288069">
                <a:moveTo>
                  <a:pt x="0" y="0"/>
                </a:moveTo>
                <a:lnTo>
                  <a:pt x="12384093" y="0"/>
                </a:lnTo>
                <a:lnTo>
                  <a:pt x="12384093" y="9288070"/>
                </a:lnTo>
                <a:lnTo>
                  <a:pt x="0" y="9288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60EE482A-6A52-DFB5-43DF-56841CF75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EE4D9C4-3683-7F66-68FB-B3D148245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4878" y="2304184"/>
            <a:ext cx="17985055" cy="7143318"/>
          </a:xfrm>
          <a:custGeom>
            <a:avLst/>
            <a:gdLst/>
            <a:ahLst/>
            <a:cxnLst/>
            <a:rect l="l" t="t" r="r" b="b"/>
            <a:pathLst>
              <a:path w="17985055" h="7143318">
                <a:moveTo>
                  <a:pt x="0" y="0"/>
                </a:moveTo>
                <a:lnTo>
                  <a:pt x="17985055" y="0"/>
                </a:lnTo>
                <a:lnTo>
                  <a:pt x="17985055" y="7143318"/>
                </a:lnTo>
                <a:lnTo>
                  <a:pt x="0" y="7143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0" y="95250"/>
            <a:ext cx="17859823" cy="2753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52"/>
              </a:lnSpc>
            </a:pPr>
            <a:r>
              <a:rPr lang="en-US" sz="9774" b="1">
                <a:solidFill>
                  <a:srgbClr val="4F7E52"/>
                </a:solidFill>
                <a:latin typeface="Atma Bold"/>
                <a:ea typeface="Atma Bold"/>
                <a:cs typeface="Atma Bold"/>
                <a:sym typeface="Atma Bold"/>
              </a:rPr>
              <a:t>21 HAZİRAN </a:t>
            </a:r>
          </a:p>
          <a:p>
            <a:pPr algn="l">
              <a:lnSpc>
                <a:spcPts val="10752"/>
              </a:lnSpc>
            </a:pPr>
            <a:r>
              <a:rPr lang="en-US" sz="9774" b="1">
                <a:solidFill>
                  <a:srgbClr val="4F7E52"/>
                </a:solidFill>
                <a:latin typeface="Atma Bold"/>
                <a:ea typeface="Atma Bold"/>
                <a:cs typeface="Atma Bold"/>
                <a:sym typeface="Atma Bold"/>
              </a:rPr>
              <a:t>(YAZ GÜNDÖNÜMÜ)</a:t>
            </a:r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E170EFFB-4D5D-B175-F424-D707E1FB3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DFFE5F0-C2FB-1003-A72C-D0DC15287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89049" y="3487592"/>
            <a:ext cx="10348325" cy="4170511"/>
          </a:xfrm>
          <a:custGeom>
            <a:avLst/>
            <a:gdLst/>
            <a:ahLst/>
            <a:cxnLst/>
            <a:rect l="l" t="t" r="r" b="b"/>
            <a:pathLst>
              <a:path w="10348325" h="4170511">
                <a:moveTo>
                  <a:pt x="0" y="0"/>
                </a:moveTo>
                <a:lnTo>
                  <a:pt x="10348325" y="0"/>
                </a:lnTo>
                <a:lnTo>
                  <a:pt x="10348325" y="4170511"/>
                </a:lnTo>
                <a:lnTo>
                  <a:pt x="0" y="41705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368950" y="2262218"/>
            <a:ext cx="10689049" cy="7257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KUZEY YARIM KÜRE:</a:t>
            </a:r>
          </a:p>
          <a:p>
            <a:pPr algn="l">
              <a:lnSpc>
                <a:spcPts val="5710"/>
              </a:lnSpc>
            </a:pPr>
            <a:endParaRPr lang="en-US" sz="5191" b="1">
              <a:solidFill>
                <a:srgbClr val="000001"/>
              </a:solidFill>
              <a:latin typeface="Atma Bold"/>
              <a:ea typeface="Atma Bold"/>
              <a:cs typeface="Atma Bold"/>
              <a:sym typeface="Atma Bold"/>
            </a:endParaRPr>
          </a:p>
          <a:p>
            <a:pPr marL="1120785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Güneş ışınları Yengeç dönencesine dik gelir.</a:t>
            </a:r>
          </a:p>
          <a:p>
            <a:pPr marL="1120785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Kuzey yarım kürede yaz mevsimi başlar.</a:t>
            </a:r>
          </a:p>
          <a:p>
            <a:pPr marL="1120785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Yengeç dönencesinde gölge boyu sıfır.</a:t>
            </a:r>
          </a:p>
          <a:p>
            <a:pPr marL="1120785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Kuzey yarım kürede en uzun gündüz, en kısa gece yaşanır.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343242" y="4746153"/>
            <a:ext cx="4519970" cy="826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4"/>
              </a:lnSpc>
            </a:pPr>
            <a:r>
              <a:rPr lang="en-US" sz="5813" b="1">
                <a:solidFill>
                  <a:srgbClr val="F1CC00"/>
                </a:solidFill>
                <a:latin typeface="Atma Bold"/>
                <a:ea typeface="Atma Bold"/>
                <a:cs typeface="Atma Bold"/>
                <a:sym typeface="Atma Bold"/>
              </a:rPr>
              <a:t>YAZ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95250"/>
            <a:ext cx="7600498" cy="139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9774" b="1">
                <a:solidFill>
                  <a:srgbClr val="4F7E52"/>
                </a:solidFill>
                <a:latin typeface="Atma Bold"/>
                <a:ea typeface="Atma Bold"/>
                <a:cs typeface="Atma Bold"/>
                <a:sym typeface="Atma Bold"/>
              </a:rPr>
              <a:t>21 HAZİRAN</a:t>
            </a:r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A695CE33-65C8-0440-0180-5C94539E3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A8D17A0-0C97-8D4D-41DD-EFCFDDCB8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89049" y="3487592"/>
            <a:ext cx="10348325" cy="4170511"/>
          </a:xfrm>
          <a:custGeom>
            <a:avLst/>
            <a:gdLst/>
            <a:ahLst/>
            <a:cxnLst/>
            <a:rect l="l" t="t" r="r" b="b"/>
            <a:pathLst>
              <a:path w="10348325" h="4170511">
                <a:moveTo>
                  <a:pt x="0" y="0"/>
                </a:moveTo>
                <a:lnTo>
                  <a:pt x="10348325" y="0"/>
                </a:lnTo>
                <a:lnTo>
                  <a:pt x="10348325" y="4170511"/>
                </a:lnTo>
                <a:lnTo>
                  <a:pt x="0" y="41705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0" y="95250"/>
            <a:ext cx="7600498" cy="139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9774" b="1">
                <a:solidFill>
                  <a:srgbClr val="4F7E52"/>
                </a:solidFill>
                <a:latin typeface="Atma Bold"/>
                <a:ea typeface="Atma Bold"/>
                <a:cs typeface="Atma Bold"/>
                <a:sym typeface="Atma Bold"/>
              </a:rPr>
              <a:t>21 HAZİRAN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1991693"/>
            <a:ext cx="10689049" cy="7209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GÜNEY YARIM KÜRE:</a:t>
            </a:r>
          </a:p>
          <a:p>
            <a:pPr algn="l">
              <a:lnSpc>
                <a:spcPts val="5710"/>
              </a:lnSpc>
            </a:pPr>
            <a:endParaRPr lang="en-US" sz="5191" b="1">
              <a:solidFill>
                <a:srgbClr val="000001"/>
              </a:solidFill>
              <a:latin typeface="Atma Bold"/>
              <a:ea typeface="Atma Bold"/>
              <a:cs typeface="Atma Bold"/>
              <a:sym typeface="Atma Bold"/>
            </a:endParaRPr>
          </a:p>
          <a:p>
            <a:pPr marL="1120784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Güneş ışınları güney yarım küreye eğik gelir.</a:t>
            </a:r>
          </a:p>
          <a:p>
            <a:pPr marL="1120784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Güney yarım kürede kış mevsimi başlar.</a:t>
            </a:r>
          </a:p>
          <a:p>
            <a:pPr marL="1120784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Oğlak dönencesinde gölge boyu uzun olur.</a:t>
            </a:r>
          </a:p>
          <a:p>
            <a:pPr marL="1120784" lvl="1" indent="-560392" algn="l">
              <a:lnSpc>
                <a:spcPts val="5710"/>
              </a:lnSpc>
              <a:buFont typeface="Arial"/>
              <a:buChar char="•"/>
            </a:pPr>
            <a:r>
              <a:rPr lang="en-US" sz="5191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Güney yarım kürede en uzun gece, en kısa gündüz yaşanır.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343242" y="6049365"/>
            <a:ext cx="4519970" cy="826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4"/>
              </a:lnSpc>
            </a:pPr>
            <a:r>
              <a:rPr lang="en-US" sz="5813" b="1">
                <a:solidFill>
                  <a:srgbClr val="BEDAE8"/>
                </a:solidFill>
                <a:latin typeface="Atma Bold"/>
                <a:ea typeface="Atma Bold"/>
                <a:cs typeface="Atma Bold"/>
                <a:sym typeface="Atma Bold"/>
              </a:rPr>
              <a:t>KIŞ</a:t>
            </a:r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EB9CCF19-76B8-FDD0-B922-51ACBE6DD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69EBDD8-AEDA-9BDA-5E92-A0F3F5063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8533" y="1644337"/>
            <a:ext cx="17330934" cy="6559226"/>
          </a:xfrm>
          <a:custGeom>
            <a:avLst/>
            <a:gdLst/>
            <a:ahLst/>
            <a:cxnLst/>
            <a:rect l="l" t="t" r="r" b="b"/>
            <a:pathLst>
              <a:path w="17330934" h="6559226">
                <a:moveTo>
                  <a:pt x="0" y="0"/>
                </a:moveTo>
                <a:lnTo>
                  <a:pt x="17330934" y="0"/>
                </a:lnTo>
                <a:lnTo>
                  <a:pt x="17330934" y="6559227"/>
                </a:lnTo>
                <a:lnTo>
                  <a:pt x="0" y="6559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D8E1FB59-4A03-F560-257A-AFA79172B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0C7E6CB-AE5B-3EFD-0C1B-BFC9A013C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7888" y="2848292"/>
            <a:ext cx="16852224" cy="6805884"/>
          </a:xfrm>
          <a:custGeom>
            <a:avLst/>
            <a:gdLst/>
            <a:ahLst/>
            <a:cxnLst/>
            <a:rect l="l" t="t" r="r" b="b"/>
            <a:pathLst>
              <a:path w="16852224" h="6805884">
                <a:moveTo>
                  <a:pt x="0" y="0"/>
                </a:moveTo>
                <a:lnTo>
                  <a:pt x="16852224" y="0"/>
                </a:lnTo>
                <a:lnTo>
                  <a:pt x="16852224" y="6805885"/>
                </a:lnTo>
                <a:lnTo>
                  <a:pt x="0" y="68058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27" t="-18947" b="-1783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717888" y="95250"/>
            <a:ext cx="12896528" cy="2753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52"/>
              </a:lnSpc>
            </a:pPr>
            <a:r>
              <a:rPr lang="en-US" sz="9774" b="1">
                <a:solidFill>
                  <a:srgbClr val="4F7E52"/>
                </a:solidFill>
                <a:latin typeface="Atma Bold"/>
                <a:ea typeface="Atma Bold"/>
                <a:cs typeface="Atma Bold"/>
                <a:sym typeface="Atma Bold"/>
              </a:rPr>
              <a:t>21 ARALIK </a:t>
            </a:r>
          </a:p>
          <a:p>
            <a:pPr algn="l">
              <a:lnSpc>
                <a:spcPts val="10752"/>
              </a:lnSpc>
            </a:pPr>
            <a:r>
              <a:rPr lang="en-US" sz="9774" b="1">
                <a:solidFill>
                  <a:srgbClr val="4F7E52"/>
                </a:solidFill>
                <a:latin typeface="Atma Bold"/>
                <a:ea typeface="Atma Bold"/>
                <a:cs typeface="Atma Bold"/>
                <a:sym typeface="Atma Bold"/>
              </a:rPr>
              <a:t>(KIŞ GÜNDÖNÜMÜ)</a:t>
            </a:r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078AC133-DFF3-8EDA-35EC-80559DB49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30709" y="8457175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1D597C8-4B2D-C183-6E55-F2AF0D92C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95" y="951697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337</Words>
  <Application>Microsoft Office PowerPoint</Application>
  <PresentationFormat>Özel</PresentationFormat>
  <Paragraphs>75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Calibri</vt:lpstr>
      <vt:lpstr>Open Sauce Bold</vt:lpstr>
      <vt:lpstr>Arial</vt:lpstr>
      <vt:lpstr>Atma Bold</vt:lpstr>
      <vt:lpstr>Arimo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Mevsimler ve İklim 2</dc:title>
  <cp:lastModifiedBy>Nisa Nur Oran</cp:lastModifiedBy>
  <cp:revision>4</cp:revision>
  <dcterms:created xsi:type="dcterms:W3CDTF">2006-08-16T00:00:00Z</dcterms:created>
  <dcterms:modified xsi:type="dcterms:W3CDTF">2025-09-19T22:58:22Z</dcterms:modified>
  <dc:identifier>DAGMW0NeTHY</dc:identifier>
</cp:coreProperties>
</file>