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1" r:id="rId25"/>
    <p:sldId id="279" r:id="rId26"/>
  </p:sldIdLst>
  <p:sldSz cx="18288000" cy="10287000"/>
  <p:notesSz cx="6858000" cy="9144000"/>
  <p:embeddedFontLst>
    <p:embeddedFont>
      <p:font typeface="Arimo Bold" panose="020B0604020202020204" charset="0"/>
      <p:regular r:id="rId27"/>
    </p:embeddedFont>
    <p:embeddedFont>
      <p:font typeface="Bobby Jones 1" panose="020B0604020202020204" charset="0"/>
      <p:regular r:id="rId28"/>
    </p:embeddedFont>
    <p:embeddedFont>
      <p:font typeface="Bobby Jones 2" panose="020B0604020202020204" charset="0"/>
      <p:regular r:id="rId29"/>
    </p:embeddedFont>
    <p:embeddedFont>
      <p:font typeface="DM Sans" pitchFamily="2" charset="-94"/>
      <p:regular r:id="rId30"/>
      <p:bold r:id="rId31"/>
      <p:italic r:id="rId32"/>
      <p:boldItalic r:id="rId33"/>
    </p:embeddedFont>
    <p:embeddedFont>
      <p:font typeface="Poppins" panose="00000500000000000000" pitchFamily="2" charset="-94"/>
      <p:regular r:id="rId34"/>
      <p:bold r:id="rId35"/>
      <p:italic r:id="rId36"/>
      <p:boldItalic r:id="rId37"/>
    </p:embeddedFont>
    <p:embeddedFont>
      <p:font typeface="Poppins Bold" panose="00000800000000000000" charset="-94"/>
      <p:regular r:id="rId38"/>
      <p:bold r:id="rId39"/>
    </p:embeddedFont>
    <p:embeddedFont>
      <p:font typeface="Public Sans Bold" panose="020B0604020202020204" charset="-94"/>
      <p:regular r:id="rId40"/>
    </p:embeddedFont>
    <p:embeddedFont>
      <p:font typeface="Russo One" panose="020B0604020202020204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66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1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18" Type="http://schemas.openxmlformats.org/officeDocument/2006/relationships/image" Target="../media/image24.png"/><Relationship Id="rId3" Type="http://schemas.openxmlformats.org/officeDocument/2006/relationships/image" Target="../media/image9.svg"/><Relationship Id="rId21" Type="http://schemas.openxmlformats.org/officeDocument/2006/relationships/image" Target="../media/image4.pn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17" Type="http://schemas.openxmlformats.org/officeDocument/2006/relationships/image" Target="../media/image23.sv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10" Type="http://schemas.openxmlformats.org/officeDocument/2006/relationships/image" Target="../media/image16.png"/><Relationship Id="rId19" Type="http://schemas.openxmlformats.org/officeDocument/2006/relationships/image" Target="../media/image25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3.svg"/><Relationship Id="rId12" Type="http://schemas.openxmlformats.org/officeDocument/2006/relationships/image" Target="../media/image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1.svg"/><Relationship Id="rId5" Type="http://schemas.openxmlformats.org/officeDocument/2006/relationships/image" Target="../media/image23.svg"/><Relationship Id="rId10" Type="http://schemas.openxmlformats.org/officeDocument/2006/relationships/image" Target="../media/image20.png"/><Relationship Id="rId4" Type="http://schemas.openxmlformats.org/officeDocument/2006/relationships/image" Target="../media/image22.png"/><Relationship Id="rId9" Type="http://schemas.openxmlformats.org/officeDocument/2006/relationships/image" Target="../media/image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15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7.svg"/><Relationship Id="rId10" Type="http://schemas.openxmlformats.org/officeDocument/2006/relationships/image" Target="../media/image4.png"/><Relationship Id="rId4" Type="http://schemas.openxmlformats.org/officeDocument/2006/relationships/image" Target="../media/image16.png"/><Relationship Id="rId9" Type="http://schemas.openxmlformats.org/officeDocument/2006/relationships/image" Target="../media/image1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.png"/><Relationship Id="rId3" Type="http://schemas.openxmlformats.org/officeDocument/2006/relationships/image" Target="../media/image27.png"/><Relationship Id="rId7" Type="http://schemas.openxmlformats.org/officeDocument/2006/relationships/image" Target="../media/image33.png"/><Relationship Id="rId12" Type="http://schemas.openxmlformats.org/officeDocument/2006/relationships/image" Target="../media/image30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29.png"/><Relationship Id="rId5" Type="http://schemas.openxmlformats.org/officeDocument/2006/relationships/image" Target="../media/image31.png"/><Relationship Id="rId10" Type="http://schemas.openxmlformats.org/officeDocument/2006/relationships/image" Target="../media/image38.svg"/><Relationship Id="rId4" Type="http://schemas.openxmlformats.org/officeDocument/2006/relationships/image" Target="../media/image28.svg"/><Relationship Id="rId9" Type="http://schemas.openxmlformats.org/officeDocument/2006/relationships/image" Target="../media/image37.png"/><Relationship Id="rId1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.png"/><Relationship Id="rId3" Type="http://schemas.openxmlformats.org/officeDocument/2006/relationships/image" Target="../media/image27.png"/><Relationship Id="rId7" Type="http://schemas.openxmlformats.org/officeDocument/2006/relationships/image" Target="../media/image33.png"/><Relationship Id="rId12" Type="http://schemas.openxmlformats.org/officeDocument/2006/relationships/image" Target="../media/image40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39.png"/><Relationship Id="rId5" Type="http://schemas.openxmlformats.org/officeDocument/2006/relationships/image" Target="../media/image31.png"/><Relationship Id="rId10" Type="http://schemas.openxmlformats.org/officeDocument/2006/relationships/image" Target="../media/image30.svg"/><Relationship Id="rId4" Type="http://schemas.openxmlformats.org/officeDocument/2006/relationships/image" Target="../media/image28.svg"/><Relationship Id="rId9" Type="http://schemas.openxmlformats.org/officeDocument/2006/relationships/image" Target="../media/image29.png"/><Relationship Id="rId1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.png"/><Relationship Id="rId3" Type="http://schemas.openxmlformats.org/officeDocument/2006/relationships/image" Target="../media/image27.png"/><Relationship Id="rId7" Type="http://schemas.openxmlformats.org/officeDocument/2006/relationships/image" Target="../media/image33.png"/><Relationship Id="rId12" Type="http://schemas.openxmlformats.org/officeDocument/2006/relationships/image" Target="../media/image42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41.png"/><Relationship Id="rId5" Type="http://schemas.openxmlformats.org/officeDocument/2006/relationships/image" Target="../media/image31.png"/><Relationship Id="rId10" Type="http://schemas.openxmlformats.org/officeDocument/2006/relationships/image" Target="../media/image30.svg"/><Relationship Id="rId4" Type="http://schemas.openxmlformats.org/officeDocument/2006/relationships/image" Target="../media/image28.svg"/><Relationship Id="rId9" Type="http://schemas.openxmlformats.org/officeDocument/2006/relationships/image" Target="../media/image29.png"/><Relationship Id="rId1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.png"/><Relationship Id="rId3" Type="http://schemas.openxmlformats.org/officeDocument/2006/relationships/image" Target="../media/image27.png"/><Relationship Id="rId7" Type="http://schemas.openxmlformats.org/officeDocument/2006/relationships/image" Target="../media/image33.png"/><Relationship Id="rId12" Type="http://schemas.openxmlformats.org/officeDocument/2006/relationships/image" Target="../media/image30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29.png"/><Relationship Id="rId5" Type="http://schemas.openxmlformats.org/officeDocument/2006/relationships/image" Target="../media/image31.png"/><Relationship Id="rId10" Type="http://schemas.openxmlformats.org/officeDocument/2006/relationships/image" Target="../media/image44.svg"/><Relationship Id="rId4" Type="http://schemas.openxmlformats.org/officeDocument/2006/relationships/image" Target="../media/image28.svg"/><Relationship Id="rId9" Type="http://schemas.openxmlformats.org/officeDocument/2006/relationships/image" Target="../media/image43.png"/><Relationship Id="rId1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.png"/><Relationship Id="rId3" Type="http://schemas.openxmlformats.org/officeDocument/2006/relationships/image" Target="../media/image27.png"/><Relationship Id="rId7" Type="http://schemas.openxmlformats.org/officeDocument/2006/relationships/image" Target="../media/image33.png"/><Relationship Id="rId12" Type="http://schemas.openxmlformats.org/officeDocument/2006/relationships/image" Target="../media/image30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29.png"/><Relationship Id="rId5" Type="http://schemas.openxmlformats.org/officeDocument/2006/relationships/image" Target="../media/image31.png"/><Relationship Id="rId10" Type="http://schemas.openxmlformats.org/officeDocument/2006/relationships/image" Target="../media/image46.svg"/><Relationship Id="rId4" Type="http://schemas.openxmlformats.org/officeDocument/2006/relationships/image" Target="../media/image28.svg"/><Relationship Id="rId9" Type="http://schemas.openxmlformats.org/officeDocument/2006/relationships/image" Target="../media/image45.png"/><Relationship Id="rId1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7.png"/><Relationship Id="rId7" Type="http://schemas.openxmlformats.org/officeDocument/2006/relationships/image" Target="../media/image33.png"/><Relationship Id="rId12" Type="http://schemas.openxmlformats.org/officeDocument/2006/relationships/image" Target="../media/image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3.png"/><Relationship Id="rId5" Type="http://schemas.openxmlformats.org/officeDocument/2006/relationships/image" Target="../media/image31.png"/><Relationship Id="rId10" Type="http://schemas.openxmlformats.org/officeDocument/2006/relationships/image" Target="../media/image30.svg"/><Relationship Id="rId4" Type="http://schemas.openxmlformats.org/officeDocument/2006/relationships/image" Target="../media/image28.sv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.png"/><Relationship Id="rId3" Type="http://schemas.openxmlformats.org/officeDocument/2006/relationships/image" Target="../media/image27.png"/><Relationship Id="rId7" Type="http://schemas.openxmlformats.org/officeDocument/2006/relationships/image" Target="../media/image33.png"/><Relationship Id="rId12" Type="http://schemas.openxmlformats.org/officeDocument/2006/relationships/image" Target="../media/image30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29.png"/><Relationship Id="rId5" Type="http://schemas.openxmlformats.org/officeDocument/2006/relationships/image" Target="../media/image31.png"/><Relationship Id="rId10" Type="http://schemas.openxmlformats.org/officeDocument/2006/relationships/image" Target="../media/image38.svg"/><Relationship Id="rId4" Type="http://schemas.openxmlformats.org/officeDocument/2006/relationships/image" Target="../media/image28.svg"/><Relationship Id="rId9" Type="http://schemas.openxmlformats.org/officeDocument/2006/relationships/image" Target="../media/image37.png"/><Relationship Id="rId1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18" Type="http://schemas.openxmlformats.org/officeDocument/2006/relationships/image" Target="../media/image24.png"/><Relationship Id="rId3" Type="http://schemas.openxmlformats.org/officeDocument/2006/relationships/image" Target="../media/image9.svg"/><Relationship Id="rId21" Type="http://schemas.openxmlformats.org/officeDocument/2006/relationships/image" Target="../media/image4.pn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17" Type="http://schemas.openxmlformats.org/officeDocument/2006/relationships/image" Target="../media/image23.sv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10" Type="http://schemas.openxmlformats.org/officeDocument/2006/relationships/image" Target="../media/image16.png"/><Relationship Id="rId19" Type="http://schemas.openxmlformats.org/officeDocument/2006/relationships/image" Target="../media/image25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image" Target="../media/image9.sv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3.svg"/><Relationship Id="rId15" Type="http://schemas.openxmlformats.org/officeDocument/2006/relationships/image" Target="../media/image4.png"/><Relationship Id="rId10" Type="http://schemas.openxmlformats.org/officeDocument/2006/relationships/image" Target="../media/image22.png"/><Relationship Id="rId4" Type="http://schemas.openxmlformats.org/officeDocument/2006/relationships/image" Target="../media/image12.png"/><Relationship Id="rId9" Type="http://schemas.openxmlformats.org/officeDocument/2006/relationships/image" Target="../media/image21.svg"/><Relationship Id="rId1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18" Type="http://schemas.openxmlformats.org/officeDocument/2006/relationships/image" Target="../media/image24.png"/><Relationship Id="rId3" Type="http://schemas.openxmlformats.org/officeDocument/2006/relationships/image" Target="../media/image9.svg"/><Relationship Id="rId21" Type="http://schemas.openxmlformats.org/officeDocument/2006/relationships/image" Target="../media/image4.pn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17" Type="http://schemas.openxmlformats.org/officeDocument/2006/relationships/image" Target="../media/image23.sv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10" Type="http://schemas.openxmlformats.org/officeDocument/2006/relationships/image" Target="../media/image16.png"/><Relationship Id="rId19" Type="http://schemas.openxmlformats.org/officeDocument/2006/relationships/image" Target="../media/image25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astro.unl.edu/classaction/animations/lunarcycles/moonphases.html" TargetMode="Externa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1.gif"/><Relationship Id="rId2" Type="http://schemas.openxmlformats.org/officeDocument/2006/relationships/hyperlink" Target="https://www.instagram.com/mervehocaile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hyperlink" Target="https://www.youtube.com/@mervehocail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611" b="-18611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028700" y="1341183"/>
            <a:ext cx="8209026" cy="8229600"/>
          </a:xfrm>
          <a:custGeom>
            <a:avLst/>
            <a:gdLst/>
            <a:ahLst/>
            <a:cxnLst/>
            <a:rect l="l" t="t" r="r" b="b"/>
            <a:pathLst>
              <a:path w="8209026" h="8229600">
                <a:moveTo>
                  <a:pt x="0" y="0"/>
                </a:moveTo>
                <a:lnTo>
                  <a:pt x="8209026" y="0"/>
                </a:lnTo>
                <a:lnTo>
                  <a:pt x="820902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-34823" y="8194777"/>
            <a:ext cx="2127045" cy="2127045"/>
          </a:xfrm>
          <a:custGeom>
            <a:avLst/>
            <a:gdLst/>
            <a:ahLst/>
            <a:cxnLst/>
            <a:rect l="l" t="t" r="r" b="b"/>
            <a:pathLst>
              <a:path w="2127045" h="2127045">
                <a:moveTo>
                  <a:pt x="0" y="0"/>
                </a:moveTo>
                <a:lnTo>
                  <a:pt x="2127046" y="0"/>
                </a:lnTo>
                <a:lnTo>
                  <a:pt x="2127046" y="2127046"/>
                </a:lnTo>
                <a:lnTo>
                  <a:pt x="0" y="21270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TextBox 5"/>
          <p:cNvSpPr txBox="1"/>
          <p:nvPr/>
        </p:nvSpPr>
        <p:spPr>
          <a:xfrm>
            <a:off x="10083922" y="5958434"/>
            <a:ext cx="7478777" cy="2672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054"/>
              </a:lnSpc>
            </a:pPr>
            <a:r>
              <a:rPr lang="en-US" sz="17976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30035" y="5611353"/>
            <a:ext cx="7332663" cy="560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5"/>
              </a:lnSpc>
            </a:pPr>
            <a:r>
              <a:rPr lang="en-US" sz="3684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GÖKYÜZÜNDEKİ KOMŞUMUZ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85F37FD4-9C6B-7261-6BD8-AEF59F8C1F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5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74480" y="2704296"/>
            <a:ext cx="1539040" cy="1539040"/>
          </a:xfrm>
          <a:custGeom>
            <a:avLst/>
            <a:gdLst/>
            <a:ahLst/>
            <a:cxnLst/>
            <a:rect l="l" t="t" r="r" b="b"/>
            <a:pathLst>
              <a:path w="1539040" h="1539040">
                <a:moveTo>
                  <a:pt x="0" y="0"/>
                </a:moveTo>
                <a:lnTo>
                  <a:pt x="1539040" y="0"/>
                </a:lnTo>
                <a:lnTo>
                  <a:pt x="1539040" y="1539040"/>
                </a:lnTo>
                <a:lnTo>
                  <a:pt x="0" y="15390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1052197" y="6882082"/>
            <a:ext cx="1539040" cy="1539040"/>
          </a:xfrm>
          <a:custGeom>
            <a:avLst/>
            <a:gdLst/>
            <a:ahLst/>
            <a:cxnLst/>
            <a:rect l="l" t="t" r="r" b="b"/>
            <a:pathLst>
              <a:path w="1539040" h="1539040">
                <a:moveTo>
                  <a:pt x="0" y="0"/>
                </a:moveTo>
                <a:lnTo>
                  <a:pt x="1539040" y="0"/>
                </a:lnTo>
                <a:lnTo>
                  <a:pt x="1539040" y="1539040"/>
                </a:lnTo>
                <a:lnTo>
                  <a:pt x="0" y="15390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8374480" y="7464273"/>
            <a:ext cx="1539040" cy="1539040"/>
          </a:xfrm>
          <a:custGeom>
            <a:avLst/>
            <a:gdLst/>
            <a:ahLst/>
            <a:cxnLst/>
            <a:rect l="l" t="t" r="r" b="b"/>
            <a:pathLst>
              <a:path w="1539040" h="1539040">
                <a:moveTo>
                  <a:pt x="0" y="0"/>
                </a:moveTo>
                <a:lnTo>
                  <a:pt x="1539040" y="0"/>
                </a:lnTo>
                <a:lnTo>
                  <a:pt x="1539040" y="1539040"/>
                </a:lnTo>
                <a:lnTo>
                  <a:pt x="0" y="15390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1052197" y="3298008"/>
            <a:ext cx="1539040" cy="1539040"/>
          </a:xfrm>
          <a:custGeom>
            <a:avLst/>
            <a:gdLst/>
            <a:ahLst/>
            <a:cxnLst/>
            <a:rect l="l" t="t" r="r" b="b"/>
            <a:pathLst>
              <a:path w="1539040" h="1539040">
                <a:moveTo>
                  <a:pt x="0" y="0"/>
                </a:moveTo>
                <a:lnTo>
                  <a:pt x="1539040" y="0"/>
                </a:lnTo>
                <a:lnTo>
                  <a:pt x="1539040" y="1539040"/>
                </a:lnTo>
                <a:lnTo>
                  <a:pt x="0" y="15390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5716906" y="6882082"/>
            <a:ext cx="1539040" cy="1539040"/>
          </a:xfrm>
          <a:custGeom>
            <a:avLst/>
            <a:gdLst/>
            <a:ahLst/>
            <a:cxnLst/>
            <a:rect l="l" t="t" r="r" b="b"/>
            <a:pathLst>
              <a:path w="1539040" h="1539040">
                <a:moveTo>
                  <a:pt x="0" y="0"/>
                </a:moveTo>
                <a:lnTo>
                  <a:pt x="1539040" y="0"/>
                </a:lnTo>
                <a:lnTo>
                  <a:pt x="1539040" y="1539040"/>
                </a:lnTo>
                <a:lnTo>
                  <a:pt x="0" y="15390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 rot="-10800000">
            <a:off x="5705385" y="3274967"/>
            <a:ext cx="1562081" cy="1562081"/>
          </a:xfrm>
          <a:custGeom>
            <a:avLst/>
            <a:gdLst/>
            <a:ahLst/>
            <a:cxnLst/>
            <a:rect l="l" t="t" r="r" b="b"/>
            <a:pathLst>
              <a:path w="1562081" h="1562081">
                <a:moveTo>
                  <a:pt x="0" y="0"/>
                </a:moveTo>
                <a:lnTo>
                  <a:pt x="1562081" y="0"/>
                </a:lnTo>
                <a:lnTo>
                  <a:pt x="1562081" y="1562081"/>
                </a:lnTo>
                <a:lnTo>
                  <a:pt x="0" y="15620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 rot="6484854" flipV="1">
            <a:off x="12826483" y="4423029"/>
            <a:ext cx="490348" cy="599626"/>
          </a:xfrm>
          <a:custGeom>
            <a:avLst/>
            <a:gdLst/>
            <a:ahLst/>
            <a:cxnLst/>
            <a:rect l="l" t="t" r="r" b="b"/>
            <a:pathLst>
              <a:path w="490348" h="599626">
                <a:moveTo>
                  <a:pt x="0" y="599626"/>
                </a:moveTo>
                <a:lnTo>
                  <a:pt x="490348" y="599626"/>
                </a:lnTo>
                <a:lnTo>
                  <a:pt x="490348" y="0"/>
                </a:lnTo>
                <a:lnTo>
                  <a:pt x="0" y="0"/>
                </a:lnTo>
                <a:lnTo>
                  <a:pt x="0" y="59962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45554" b="-18595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 rot="-4315145" flipV="1">
            <a:off x="4982533" y="6673434"/>
            <a:ext cx="490348" cy="599626"/>
          </a:xfrm>
          <a:custGeom>
            <a:avLst/>
            <a:gdLst/>
            <a:ahLst/>
            <a:cxnLst/>
            <a:rect l="l" t="t" r="r" b="b"/>
            <a:pathLst>
              <a:path w="490348" h="599626">
                <a:moveTo>
                  <a:pt x="0" y="599627"/>
                </a:moveTo>
                <a:lnTo>
                  <a:pt x="490347" y="599627"/>
                </a:lnTo>
                <a:lnTo>
                  <a:pt x="490347" y="0"/>
                </a:lnTo>
                <a:lnTo>
                  <a:pt x="0" y="0"/>
                </a:lnTo>
                <a:lnTo>
                  <a:pt x="0" y="599627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45554" b="-18595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12949849" y="5090045"/>
            <a:ext cx="1539040" cy="1539040"/>
          </a:xfrm>
          <a:custGeom>
            <a:avLst/>
            <a:gdLst/>
            <a:ahLst/>
            <a:cxnLst/>
            <a:rect l="l" t="t" r="r" b="b"/>
            <a:pathLst>
              <a:path w="1539040" h="1539040">
                <a:moveTo>
                  <a:pt x="0" y="0"/>
                </a:moveTo>
                <a:lnTo>
                  <a:pt x="1539040" y="0"/>
                </a:lnTo>
                <a:lnTo>
                  <a:pt x="1539040" y="1539040"/>
                </a:lnTo>
                <a:lnTo>
                  <a:pt x="0" y="153904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>
            <a:off x="3799111" y="5090045"/>
            <a:ext cx="1539040" cy="1539040"/>
          </a:xfrm>
          <a:custGeom>
            <a:avLst/>
            <a:gdLst/>
            <a:ahLst/>
            <a:cxnLst/>
            <a:rect l="l" t="t" r="r" b="b"/>
            <a:pathLst>
              <a:path w="1539040" h="1539040">
                <a:moveTo>
                  <a:pt x="0" y="0"/>
                </a:moveTo>
                <a:lnTo>
                  <a:pt x="1539040" y="0"/>
                </a:lnTo>
                <a:lnTo>
                  <a:pt x="1539040" y="1539040"/>
                </a:lnTo>
                <a:lnTo>
                  <a:pt x="0" y="153904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 rot="-9076459" flipH="1">
            <a:off x="4980528" y="4477662"/>
            <a:ext cx="490348" cy="599626"/>
          </a:xfrm>
          <a:custGeom>
            <a:avLst/>
            <a:gdLst/>
            <a:ahLst/>
            <a:cxnLst/>
            <a:rect l="l" t="t" r="r" b="b"/>
            <a:pathLst>
              <a:path w="490348" h="599626">
                <a:moveTo>
                  <a:pt x="490348" y="0"/>
                </a:moveTo>
                <a:lnTo>
                  <a:pt x="0" y="0"/>
                </a:lnTo>
                <a:lnTo>
                  <a:pt x="0" y="599626"/>
                </a:lnTo>
                <a:lnTo>
                  <a:pt x="490348" y="599626"/>
                </a:lnTo>
                <a:lnTo>
                  <a:pt x="49034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45554" b="-18595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 rot="1723540" flipH="1">
            <a:off x="12828488" y="6618801"/>
            <a:ext cx="490348" cy="599626"/>
          </a:xfrm>
          <a:custGeom>
            <a:avLst/>
            <a:gdLst/>
            <a:ahLst/>
            <a:cxnLst/>
            <a:rect l="l" t="t" r="r" b="b"/>
            <a:pathLst>
              <a:path w="490348" h="599626">
                <a:moveTo>
                  <a:pt x="490348" y="0"/>
                </a:moveTo>
                <a:lnTo>
                  <a:pt x="0" y="0"/>
                </a:lnTo>
                <a:lnTo>
                  <a:pt x="0" y="599626"/>
                </a:lnTo>
                <a:lnTo>
                  <a:pt x="490348" y="599626"/>
                </a:lnTo>
                <a:lnTo>
                  <a:pt x="49034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45554" b="-18595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 rot="4805893" flipV="1">
            <a:off x="10248961" y="3294185"/>
            <a:ext cx="490348" cy="599626"/>
          </a:xfrm>
          <a:custGeom>
            <a:avLst/>
            <a:gdLst/>
            <a:ahLst/>
            <a:cxnLst/>
            <a:rect l="l" t="t" r="r" b="b"/>
            <a:pathLst>
              <a:path w="490348" h="599626">
                <a:moveTo>
                  <a:pt x="0" y="599626"/>
                </a:moveTo>
                <a:lnTo>
                  <a:pt x="490347" y="599626"/>
                </a:lnTo>
                <a:lnTo>
                  <a:pt x="490347" y="0"/>
                </a:lnTo>
                <a:lnTo>
                  <a:pt x="0" y="0"/>
                </a:lnTo>
                <a:lnTo>
                  <a:pt x="0" y="59962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45554" b="-18595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 rot="-5994106" flipV="1">
            <a:off x="7560055" y="7802278"/>
            <a:ext cx="490348" cy="599626"/>
          </a:xfrm>
          <a:custGeom>
            <a:avLst/>
            <a:gdLst/>
            <a:ahLst/>
            <a:cxnLst/>
            <a:rect l="l" t="t" r="r" b="b"/>
            <a:pathLst>
              <a:path w="490348" h="599626">
                <a:moveTo>
                  <a:pt x="0" y="599627"/>
                </a:moveTo>
                <a:lnTo>
                  <a:pt x="490348" y="599627"/>
                </a:lnTo>
                <a:lnTo>
                  <a:pt x="490348" y="0"/>
                </a:lnTo>
                <a:lnTo>
                  <a:pt x="0" y="0"/>
                </a:lnTo>
                <a:lnTo>
                  <a:pt x="0" y="599627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45554" b="-18595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 rot="3594291" flipV="1">
            <a:off x="7481819" y="3337614"/>
            <a:ext cx="490348" cy="599626"/>
          </a:xfrm>
          <a:custGeom>
            <a:avLst/>
            <a:gdLst/>
            <a:ahLst/>
            <a:cxnLst/>
            <a:rect l="l" t="t" r="r" b="b"/>
            <a:pathLst>
              <a:path w="490348" h="599626">
                <a:moveTo>
                  <a:pt x="0" y="599627"/>
                </a:moveTo>
                <a:lnTo>
                  <a:pt x="490347" y="599627"/>
                </a:lnTo>
                <a:lnTo>
                  <a:pt x="490347" y="0"/>
                </a:lnTo>
                <a:lnTo>
                  <a:pt x="0" y="0"/>
                </a:lnTo>
                <a:lnTo>
                  <a:pt x="0" y="599627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45554" b="-18595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Freeform 17"/>
          <p:cNvSpPr/>
          <p:nvPr/>
        </p:nvSpPr>
        <p:spPr>
          <a:xfrm rot="-7205708" flipV="1">
            <a:off x="10327198" y="7758849"/>
            <a:ext cx="490348" cy="599626"/>
          </a:xfrm>
          <a:custGeom>
            <a:avLst/>
            <a:gdLst/>
            <a:ahLst/>
            <a:cxnLst/>
            <a:rect l="l" t="t" r="r" b="b"/>
            <a:pathLst>
              <a:path w="490348" h="599626">
                <a:moveTo>
                  <a:pt x="0" y="599626"/>
                </a:moveTo>
                <a:lnTo>
                  <a:pt x="490347" y="599626"/>
                </a:lnTo>
                <a:lnTo>
                  <a:pt x="490347" y="0"/>
                </a:lnTo>
                <a:lnTo>
                  <a:pt x="0" y="0"/>
                </a:lnTo>
                <a:lnTo>
                  <a:pt x="0" y="59962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45554" b="-18595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TextBox 18"/>
          <p:cNvSpPr txBox="1"/>
          <p:nvPr/>
        </p:nvSpPr>
        <p:spPr>
          <a:xfrm>
            <a:off x="1467586" y="5663985"/>
            <a:ext cx="2033425" cy="362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</a:pPr>
            <a:r>
              <a:rPr lang="en-US" sz="2199">
                <a:solidFill>
                  <a:srgbClr val="F8F8F8"/>
                </a:solidFill>
                <a:latin typeface="DM Sans"/>
                <a:ea typeface="DM Sans"/>
                <a:cs typeface="DM Sans"/>
                <a:sym typeface="DM Sans"/>
              </a:rPr>
              <a:t>YENİ AY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784164" y="5663985"/>
            <a:ext cx="2033425" cy="362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</a:pPr>
            <a:r>
              <a:rPr lang="en-US" sz="2199">
                <a:solidFill>
                  <a:srgbClr val="F8F8F8"/>
                </a:solidFill>
                <a:latin typeface="DM Sans"/>
                <a:ea typeface="DM Sans"/>
                <a:cs typeface="DM Sans"/>
                <a:sym typeface="DM Sans"/>
              </a:rPr>
              <a:t>DOLUNAY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781737" y="3278236"/>
            <a:ext cx="2262025" cy="362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</a:pPr>
            <a:r>
              <a:rPr lang="en-US" sz="2199">
                <a:solidFill>
                  <a:srgbClr val="F8F8F8"/>
                </a:solidFill>
                <a:latin typeface="DM Sans"/>
                <a:ea typeface="DM Sans"/>
                <a:cs typeface="DM Sans"/>
                <a:sym typeface="DM Sans"/>
              </a:rPr>
              <a:t>ŞİŞKİN AY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264381" y="3278236"/>
            <a:ext cx="2262025" cy="362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</a:pPr>
            <a:r>
              <a:rPr lang="en-US" sz="2199">
                <a:solidFill>
                  <a:srgbClr val="F8F8F8"/>
                </a:solidFill>
                <a:latin typeface="DM Sans"/>
                <a:ea typeface="DM Sans"/>
                <a:cs typeface="DM Sans"/>
                <a:sym typeface="DM Sans"/>
              </a:rPr>
              <a:t>HİLAL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997877" y="2008336"/>
            <a:ext cx="2262025" cy="362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</a:pPr>
            <a:r>
              <a:rPr lang="en-US" sz="2199">
                <a:solidFill>
                  <a:srgbClr val="F8F8F8"/>
                </a:solidFill>
                <a:latin typeface="DM Sans"/>
                <a:ea typeface="DM Sans"/>
                <a:cs typeface="DM Sans"/>
                <a:sym typeface="DM Sans"/>
              </a:rPr>
              <a:t>SON DÖRDÜN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264381" y="8058537"/>
            <a:ext cx="2262025" cy="362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</a:pPr>
            <a:r>
              <a:rPr lang="en-US" sz="2199">
                <a:solidFill>
                  <a:srgbClr val="F8F8F8"/>
                </a:solidFill>
                <a:latin typeface="DM Sans"/>
                <a:ea typeface="DM Sans"/>
                <a:cs typeface="DM Sans"/>
                <a:sym typeface="DM Sans"/>
              </a:rPr>
              <a:t>HİLAL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997877" y="9308026"/>
            <a:ext cx="2262025" cy="362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</a:pPr>
            <a:r>
              <a:rPr lang="en-US" sz="2199">
                <a:solidFill>
                  <a:srgbClr val="F8F8F8"/>
                </a:solidFill>
                <a:latin typeface="DM Sans"/>
                <a:ea typeface="DM Sans"/>
                <a:cs typeface="DM Sans"/>
                <a:sym typeface="DM Sans"/>
              </a:rPr>
              <a:t>İLK DÖRDÜN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765039" y="8058537"/>
            <a:ext cx="2262025" cy="362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</a:pPr>
            <a:r>
              <a:rPr lang="en-US" sz="2199">
                <a:solidFill>
                  <a:srgbClr val="F8F8F8"/>
                </a:solidFill>
                <a:latin typeface="DM Sans"/>
                <a:ea typeface="DM Sans"/>
                <a:cs typeface="DM Sans"/>
                <a:sym typeface="DM Sans"/>
              </a:rPr>
              <a:t>ŞİŞKİN AY</a:t>
            </a:r>
          </a:p>
        </p:txBody>
      </p:sp>
      <p:sp>
        <p:nvSpPr>
          <p:cNvPr id="26" name="Freeform 26"/>
          <p:cNvSpPr/>
          <p:nvPr/>
        </p:nvSpPr>
        <p:spPr>
          <a:xfrm>
            <a:off x="-3570485" y="2711993"/>
            <a:ext cx="5729966" cy="5709130"/>
          </a:xfrm>
          <a:custGeom>
            <a:avLst/>
            <a:gdLst/>
            <a:ahLst/>
            <a:cxnLst/>
            <a:rect l="l" t="t" r="r" b="b"/>
            <a:pathLst>
              <a:path w="5729966" h="5709130">
                <a:moveTo>
                  <a:pt x="0" y="0"/>
                </a:moveTo>
                <a:lnTo>
                  <a:pt x="5729966" y="0"/>
                </a:lnTo>
                <a:lnTo>
                  <a:pt x="5729966" y="5709129"/>
                </a:lnTo>
                <a:lnTo>
                  <a:pt x="0" y="570912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7" name="Freeform 27"/>
          <p:cNvSpPr/>
          <p:nvPr/>
        </p:nvSpPr>
        <p:spPr>
          <a:xfrm>
            <a:off x="-34823" y="8194777"/>
            <a:ext cx="2127045" cy="2127045"/>
          </a:xfrm>
          <a:custGeom>
            <a:avLst/>
            <a:gdLst/>
            <a:ahLst/>
            <a:cxnLst/>
            <a:rect l="l" t="t" r="r" b="b"/>
            <a:pathLst>
              <a:path w="2127045" h="2127045">
                <a:moveTo>
                  <a:pt x="0" y="0"/>
                </a:moveTo>
                <a:lnTo>
                  <a:pt x="2127046" y="0"/>
                </a:lnTo>
                <a:lnTo>
                  <a:pt x="2127046" y="2127046"/>
                </a:lnTo>
                <a:lnTo>
                  <a:pt x="0" y="212704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8" name="Freeform 7">
            <a:extLst>
              <a:ext uri="{FF2B5EF4-FFF2-40B4-BE49-F238E27FC236}">
                <a16:creationId xmlns:a16="http://schemas.microsoft.com/office/drawing/2014/main" id="{8335E21F-1A84-5EAA-1A8F-3303600E971B}"/>
              </a:ext>
            </a:extLst>
          </p:cNvPr>
          <p:cNvSpPr/>
          <p:nvPr/>
        </p:nvSpPr>
        <p:spPr>
          <a:xfrm rot="-10800000">
            <a:off x="5857785" y="3427367"/>
            <a:ext cx="1562081" cy="1562081"/>
          </a:xfrm>
          <a:custGeom>
            <a:avLst/>
            <a:gdLst/>
            <a:ahLst/>
            <a:cxnLst/>
            <a:rect l="l" t="t" r="r" b="b"/>
            <a:pathLst>
              <a:path w="1562081" h="1562081">
                <a:moveTo>
                  <a:pt x="0" y="0"/>
                </a:moveTo>
                <a:lnTo>
                  <a:pt x="1562081" y="0"/>
                </a:lnTo>
                <a:lnTo>
                  <a:pt x="1562081" y="1562081"/>
                </a:lnTo>
                <a:lnTo>
                  <a:pt x="0" y="15620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30" name="Resim 29">
            <a:extLst>
              <a:ext uri="{FF2B5EF4-FFF2-40B4-BE49-F238E27FC236}">
                <a16:creationId xmlns:a16="http://schemas.microsoft.com/office/drawing/2014/main" id="{0A7A3048-9F45-4274-198E-3347C730D1C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2243722" y="1190625"/>
            <a:ext cx="13800555" cy="1281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4"/>
              </a:lnSpc>
            </a:pPr>
            <a:r>
              <a:rPr lang="en-US" sz="9509">
                <a:solidFill>
                  <a:srgbClr val="F3CB63"/>
                </a:solidFill>
                <a:latin typeface="Russo One"/>
                <a:ea typeface="Russo One"/>
                <a:cs typeface="Russo One"/>
                <a:sym typeface="Russo One"/>
              </a:rPr>
              <a:t>ANA EVRELER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01750" y="7521525"/>
            <a:ext cx="3598966" cy="432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7"/>
              </a:lnSpc>
            </a:pPr>
            <a:r>
              <a:rPr lang="en-US" sz="3249">
                <a:solidFill>
                  <a:srgbClr val="D57F47"/>
                </a:solidFill>
                <a:latin typeface="Russo One"/>
                <a:ea typeface="Russo One"/>
                <a:cs typeface="Russo One"/>
                <a:sym typeface="Russo One"/>
              </a:rPr>
              <a:t>YENİ AY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263595" y="7521525"/>
            <a:ext cx="3598966" cy="432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7"/>
              </a:lnSpc>
            </a:pPr>
            <a:r>
              <a:rPr lang="en-US" sz="3249">
                <a:solidFill>
                  <a:srgbClr val="D57F47"/>
                </a:solidFill>
                <a:latin typeface="Russo One"/>
                <a:ea typeface="Russo One"/>
                <a:cs typeface="Russo One"/>
                <a:sym typeface="Russo One"/>
              </a:rPr>
              <a:t>İLK DÖRDÜN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425439" y="7521525"/>
            <a:ext cx="3598966" cy="432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7"/>
              </a:lnSpc>
            </a:pPr>
            <a:r>
              <a:rPr lang="en-US" sz="3249">
                <a:solidFill>
                  <a:srgbClr val="D57F47"/>
                </a:solidFill>
                <a:latin typeface="Russo One"/>
                <a:ea typeface="Russo One"/>
                <a:cs typeface="Russo One"/>
                <a:sym typeface="Russo One"/>
              </a:rPr>
              <a:t>DOLUNAY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587284" y="7521525"/>
            <a:ext cx="3598966" cy="432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7"/>
              </a:lnSpc>
            </a:pPr>
            <a:r>
              <a:rPr lang="en-US" sz="3249">
                <a:solidFill>
                  <a:srgbClr val="D57F47"/>
                </a:solidFill>
                <a:latin typeface="Russo One"/>
                <a:ea typeface="Russo One"/>
                <a:cs typeface="Russo One"/>
                <a:sym typeface="Russo One"/>
              </a:rPr>
              <a:t>SON DÖRDÜN</a:t>
            </a:r>
          </a:p>
        </p:txBody>
      </p:sp>
      <p:sp>
        <p:nvSpPr>
          <p:cNvPr id="8" name="Freeform 8"/>
          <p:cNvSpPr/>
          <p:nvPr/>
        </p:nvSpPr>
        <p:spPr>
          <a:xfrm>
            <a:off x="-34823" y="8194777"/>
            <a:ext cx="2127045" cy="2127045"/>
          </a:xfrm>
          <a:custGeom>
            <a:avLst/>
            <a:gdLst/>
            <a:ahLst/>
            <a:cxnLst/>
            <a:rect l="l" t="t" r="r" b="b"/>
            <a:pathLst>
              <a:path w="2127045" h="2127045">
                <a:moveTo>
                  <a:pt x="0" y="0"/>
                </a:moveTo>
                <a:lnTo>
                  <a:pt x="2127046" y="0"/>
                </a:lnTo>
                <a:lnTo>
                  <a:pt x="2127046" y="2127046"/>
                </a:lnTo>
                <a:lnTo>
                  <a:pt x="0" y="21270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99D326E4-B0E1-12F9-ADF2-408AA0BC7CD4}"/>
              </a:ext>
            </a:extLst>
          </p:cNvPr>
          <p:cNvSpPr/>
          <p:nvPr/>
        </p:nvSpPr>
        <p:spPr>
          <a:xfrm>
            <a:off x="2092222" y="5372100"/>
            <a:ext cx="1539040" cy="1539040"/>
          </a:xfrm>
          <a:custGeom>
            <a:avLst/>
            <a:gdLst/>
            <a:ahLst/>
            <a:cxnLst/>
            <a:rect l="l" t="t" r="r" b="b"/>
            <a:pathLst>
              <a:path w="1539040" h="1539040">
                <a:moveTo>
                  <a:pt x="0" y="0"/>
                </a:moveTo>
                <a:lnTo>
                  <a:pt x="1539040" y="0"/>
                </a:lnTo>
                <a:lnTo>
                  <a:pt x="1539040" y="1539040"/>
                </a:lnTo>
                <a:lnTo>
                  <a:pt x="0" y="15390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27258633-13D6-9743-EDD9-6C16D0D7D48C}"/>
              </a:ext>
            </a:extLst>
          </p:cNvPr>
          <p:cNvSpPr/>
          <p:nvPr/>
        </p:nvSpPr>
        <p:spPr>
          <a:xfrm>
            <a:off x="6293558" y="5372100"/>
            <a:ext cx="1539040" cy="1539040"/>
          </a:xfrm>
          <a:custGeom>
            <a:avLst/>
            <a:gdLst/>
            <a:ahLst/>
            <a:cxnLst/>
            <a:rect l="l" t="t" r="r" b="b"/>
            <a:pathLst>
              <a:path w="1539040" h="1539040">
                <a:moveTo>
                  <a:pt x="0" y="0"/>
                </a:moveTo>
                <a:lnTo>
                  <a:pt x="1539040" y="0"/>
                </a:lnTo>
                <a:lnTo>
                  <a:pt x="1539040" y="1539040"/>
                </a:lnTo>
                <a:lnTo>
                  <a:pt x="0" y="15390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9AB1D0EE-616A-0288-EC8F-E5BBEDB2810C}"/>
              </a:ext>
            </a:extLst>
          </p:cNvPr>
          <p:cNvSpPr/>
          <p:nvPr/>
        </p:nvSpPr>
        <p:spPr>
          <a:xfrm>
            <a:off x="14527008" y="5582893"/>
            <a:ext cx="1539040" cy="1539040"/>
          </a:xfrm>
          <a:custGeom>
            <a:avLst/>
            <a:gdLst/>
            <a:ahLst/>
            <a:cxnLst/>
            <a:rect l="l" t="t" r="r" b="b"/>
            <a:pathLst>
              <a:path w="1539040" h="1539040">
                <a:moveTo>
                  <a:pt x="0" y="0"/>
                </a:moveTo>
                <a:lnTo>
                  <a:pt x="1539040" y="0"/>
                </a:lnTo>
                <a:lnTo>
                  <a:pt x="1539040" y="1539040"/>
                </a:lnTo>
                <a:lnTo>
                  <a:pt x="0" y="15390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A6DB847D-C9B6-6DD5-8BDF-8F475CF66111}"/>
              </a:ext>
            </a:extLst>
          </p:cNvPr>
          <p:cNvSpPr/>
          <p:nvPr/>
        </p:nvSpPr>
        <p:spPr>
          <a:xfrm>
            <a:off x="10426375" y="5381171"/>
            <a:ext cx="1539040" cy="1539040"/>
          </a:xfrm>
          <a:custGeom>
            <a:avLst/>
            <a:gdLst/>
            <a:ahLst/>
            <a:cxnLst/>
            <a:rect l="l" t="t" r="r" b="b"/>
            <a:pathLst>
              <a:path w="1539040" h="1539040">
                <a:moveTo>
                  <a:pt x="0" y="0"/>
                </a:moveTo>
                <a:lnTo>
                  <a:pt x="1539040" y="0"/>
                </a:lnTo>
                <a:lnTo>
                  <a:pt x="1539040" y="1539040"/>
                </a:lnTo>
                <a:lnTo>
                  <a:pt x="0" y="15390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393D644A-19B6-AC36-26E6-894B6B23938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2243722" y="1190625"/>
            <a:ext cx="13800555" cy="1281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4"/>
              </a:lnSpc>
            </a:pPr>
            <a:r>
              <a:rPr lang="en-US" sz="9509">
                <a:solidFill>
                  <a:srgbClr val="F3CB63"/>
                </a:solidFill>
                <a:latin typeface="Russo One"/>
                <a:ea typeface="Russo One"/>
                <a:cs typeface="Russo One"/>
                <a:sym typeface="Russo One"/>
              </a:rPr>
              <a:t>ARA EVRELER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01750" y="7521525"/>
            <a:ext cx="3598966" cy="432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7"/>
              </a:lnSpc>
            </a:pPr>
            <a:r>
              <a:rPr lang="en-US" sz="3249">
                <a:solidFill>
                  <a:srgbClr val="D57F47"/>
                </a:solidFill>
                <a:latin typeface="Russo One"/>
                <a:ea typeface="Russo One"/>
                <a:cs typeface="Russo One"/>
                <a:sym typeface="Russo One"/>
              </a:rPr>
              <a:t>HİLAL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263595" y="7521525"/>
            <a:ext cx="3598966" cy="432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7"/>
              </a:lnSpc>
            </a:pPr>
            <a:r>
              <a:rPr lang="en-US" sz="3249">
                <a:solidFill>
                  <a:srgbClr val="D57F47"/>
                </a:solidFill>
                <a:latin typeface="Russo One"/>
                <a:ea typeface="Russo One"/>
                <a:cs typeface="Russo One"/>
                <a:sym typeface="Russo One"/>
              </a:rPr>
              <a:t>HİLAL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425439" y="7521525"/>
            <a:ext cx="3598966" cy="432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7"/>
              </a:lnSpc>
            </a:pPr>
            <a:r>
              <a:rPr lang="en-US" sz="3249">
                <a:solidFill>
                  <a:srgbClr val="D57F47"/>
                </a:solidFill>
                <a:latin typeface="Russo One"/>
                <a:ea typeface="Russo One"/>
                <a:cs typeface="Russo One"/>
                <a:sym typeface="Russo One"/>
              </a:rPr>
              <a:t>ŞİŞKİN AY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587284" y="7521525"/>
            <a:ext cx="3598966" cy="432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7"/>
              </a:lnSpc>
            </a:pPr>
            <a:r>
              <a:rPr lang="en-US" sz="3249">
                <a:solidFill>
                  <a:srgbClr val="D57F47"/>
                </a:solidFill>
                <a:latin typeface="Russo One"/>
                <a:ea typeface="Russo One"/>
                <a:cs typeface="Russo One"/>
                <a:sym typeface="Russo One"/>
              </a:rPr>
              <a:t>ŞİŞKİN AY</a:t>
            </a:r>
          </a:p>
        </p:txBody>
      </p:sp>
      <p:sp>
        <p:nvSpPr>
          <p:cNvPr id="8" name="Freeform 8"/>
          <p:cNvSpPr/>
          <p:nvPr/>
        </p:nvSpPr>
        <p:spPr>
          <a:xfrm>
            <a:off x="-34823" y="8194777"/>
            <a:ext cx="2127045" cy="2127045"/>
          </a:xfrm>
          <a:custGeom>
            <a:avLst/>
            <a:gdLst/>
            <a:ahLst/>
            <a:cxnLst/>
            <a:rect l="l" t="t" r="r" b="b"/>
            <a:pathLst>
              <a:path w="2127045" h="2127045">
                <a:moveTo>
                  <a:pt x="0" y="0"/>
                </a:moveTo>
                <a:lnTo>
                  <a:pt x="2127046" y="0"/>
                </a:lnTo>
                <a:lnTo>
                  <a:pt x="2127046" y="2127046"/>
                </a:lnTo>
                <a:lnTo>
                  <a:pt x="0" y="21270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394DD5A6-33BB-AF02-55D7-04238BC50E11}"/>
              </a:ext>
            </a:extLst>
          </p:cNvPr>
          <p:cNvSpPr/>
          <p:nvPr/>
        </p:nvSpPr>
        <p:spPr>
          <a:xfrm rot="-10800000">
            <a:off x="2121251" y="5295900"/>
            <a:ext cx="1562081" cy="1562081"/>
          </a:xfrm>
          <a:custGeom>
            <a:avLst/>
            <a:gdLst/>
            <a:ahLst/>
            <a:cxnLst/>
            <a:rect l="l" t="t" r="r" b="b"/>
            <a:pathLst>
              <a:path w="1562081" h="1562081">
                <a:moveTo>
                  <a:pt x="0" y="0"/>
                </a:moveTo>
                <a:lnTo>
                  <a:pt x="1562081" y="0"/>
                </a:lnTo>
                <a:lnTo>
                  <a:pt x="1562081" y="1562081"/>
                </a:lnTo>
                <a:lnTo>
                  <a:pt x="0" y="15620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60973921-1739-47C8-CC2A-37251425AB32}"/>
              </a:ext>
            </a:extLst>
          </p:cNvPr>
          <p:cNvSpPr/>
          <p:nvPr/>
        </p:nvSpPr>
        <p:spPr>
          <a:xfrm>
            <a:off x="6172200" y="5318941"/>
            <a:ext cx="1539040" cy="1539040"/>
          </a:xfrm>
          <a:custGeom>
            <a:avLst/>
            <a:gdLst/>
            <a:ahLst/>
            <a:cxnLst/>
            <a:rect l="l" t="t" r="r" b="b"/>
            <a:pathLst>
              <a:path w="1539040" h="1539040">
                <a:moveTo>
                  <a:pt x="0" y="0"/>
                </a:moveTo>
                <a:lnTo>
                  <a:pt x="1539040" y="0"/>
                </a:lnTo>
                <a:lnTo>
                  <a:pt x="1539040" y="1539040"/>
                </a:lnTo>
                <a:lnTo>
                  <a:pt x="0" y="15390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BE417603-B0A8-03C2-E101-24DF32C614E1}"/>
              </a:ext>
            </a:extLst>
          </p:cNvPr>
          <p:cNvSpPr/>
          <p:nvPr/>
        </p:nvSpPr>
        <p:spPr>
          <a:xfrm>
            <a:off x="10216146" y="5318941"/>
            <a:ext cx="1539040" cy="1539040"/>
          </a:xfrm>
          <a:custGeom>
            <a:avLst/>
            <a:gdLst/>
            <a:ahLst/>
            <a:cxnLst/>
            <a:rect l="l" t="t" r="r" b="b"/>
            <a:pathLst>
              <a:path w="1539040" h="1539040">
                <a:moveTo>
                  <a:pt x="0" y="0"/>
                </a:moveTo>
                <a:lnTo>
                  <a:pt x="1539040" y="0"/>
                </a:lnTo>
                <a:lnTo>
                  <a:pt x="1539040" y="1539040"/>
                </a:lnTo>
                <a:lnTo>
                  <a:pt x="0" y="15390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BF1537F2-9457-4BB4-6CF8-E52B04B389F6}"/>
              </a:ext>
            </a:extLst>
          </p:cNvPr>
          <p:cNvSpPr/>
          <p:nvPr/>
        </p:nvSpPr>
        <p:spPr>
          <a:xfrm>
            <a:off x="14505237" y="5318941"/>
            <a:ext cx="1539040" cy="1539040"/>
          </a:xfrm>
          <a:custGeom>
            <a:avLst/>
            <a:gdLst/>
            <a:ahLst/>
            <a:cxnLst/>
            <a:rect l="l" t="t" r="r" b="b"/>
            <a:pathLst>
              <a:path w="1539040" h="1539040">
                <a:moveTo>
                  <a:pt x="0" y="0"/>
                </a:moveTo>
                <a:lnTo>
                  <a:pt x="1539040" y="0"/>
                </a:lnTo>
                <a:lnTo>
                  <a:pt x="1539040" y="1539040"/>
                </a:lnTo>
                <a:lnTo>
                  <a:pt x="0" y="15390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10CCAF05-4350-8F1A-573B-E04E292FC1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3" name="Group 3"/>
          <p:cNvGrpSpPr/>
          <p:nvPr/>
        </p:nvGrpSpPr>
        <p:grpSpPr>
          <a:xfrm>
            <a:off x="4177096" y="2858881"/>
            <a:ext cx="4569239" cy="456923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80B9E4"/>
              </a:solidFill>
              <a:prstDash val="dash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7074104" y="-1683336"/>
            <a:ext cx="13653671" cy="1365367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FFF0A7"/>
              </a:solidFill>
              <a:prstDash val="dash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-2042015" y="2755251"/>
            <a:ext cx="4943335" cy="4776497"/>
          </a:xfrm>
          <a:custGeom>
            <a:avLst/>
            <a:gdLst/>
            <a:ahLst/>
            <a:cxnLst/>
            <a:rect l="l" t="t" r="r" b="b"/>
            <a:pathLst>
              <a:path w="4943335" h="4776497">
                <a:moveTo>
                  <a:pt x="0" y="0"/>
                </a:moveTo>
                <a:lnTo>
                  <a:pt x="4943335" y="0"/>
                </a:lnTo>
                <a:lnTo>
                  <a:pt x="4943335" y="4776498"/>
                </a:lnTo>
                <a:lnTo>
                  <a:pt x="0" y="47764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3785428" y="4751832"/>
            <a:ext cx="783336" cy="783336"/>
          </a:xfrm>
          <a:custGeom>
            <a:avLst/>
            <a:gdLst/>
            <a:ahLst/>
            <a:cxnLst/>
            <a:rect l="l" t="t" r="r" b="b"/>
            <a:pathLst>
              <a:path w="783336" h="783336">
                <a:moveTo>
                  <a:pt x="0" y="0"/>
                </a:moveTo>
                <a:lnTo>
                  <a:pt x="783337" y="0"/>
                </a:lnTo>
                <a:lnTo>
                  <a:pt x="783337" y="783336"/>
                </a:lnTo>
                <a:lnTo>
                  <a:pt x="0" y="7833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>
            <a:off x="5436932" y="4073229"/>
            <a:ext cx="2140541" cy="2140541"/>
          </a:xfrm>
          <a:custGeom>
            <a:avLst/>
            <a:gdLst/>
            <a:ahLst/>
            <a:cxnLst/>
            <a:rect l="l" t="t" r="r" b="b"/>
            <a:pathLst>
              <a:path w="2140541" h="2140541">
                <a:moveTo>
                  <a:pt x="0" y="0"/>
                </a:moveTo>
                <a:lnTo>
                  <a:pt x="2140541" y="0"/>
                </a:lnTo>
                <a:lnTo>
                  <a:pt x="2140541" y="2140542"/>
                </a:lnTo>
                <a:lnTo>
                  <a:pt x="0" y="21405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 rot="-5400000" flipV="1">
            <a:off x="5949324" y="4585621"/>
            <a:ext cx="2140541" cy="1115757"/>
          </a:xfrm>
          <a:custGeom>
            <a:avLst/>
            <a:gdLst/>
            <a:ahLst/>
            <a:cxnLst/>
            <a:rect l="l" t="t" r="r" b="b"/>
            <a:pathLst>
              <a:path w="2140541" h="1115757">
                <a:moveTo>
                  <a:pt x="0" y="1115758"/>
                </a:moveTo>
                <a:lnTo>
                  <a:pt x="2140541" y="1115758"/>
                </a:lnTo>
                <a:lnTo>
                  <a:pt x="2140541" y="0"/>
                </a:lnTo>
                <a:lnTo>
                  <a:pt x="0" y="0"/>
                </a:lnTo>
                <a:lnTo>
                  <a:pt x="0" y="1115758"/>
                </a:lnTo>
                <a:close/>
              </a:path>
            </a:pathLst>
          </a:custGeom>
          <a:blipFill>
            <a:blip r:embed="rId9">
              <a:alphaModFix amt="69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TextBox 13"/>
          <p:cNvSpPr txBox="1"/>
          <p:nvPr/>
        </p:nvSpPr>
        <p:spPr>
          <a:xfrm>
            <a:off x="10345777" y="1114425"/>
            <a:ext cx="5711746" cy="1224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28"/>
              </a:lnSpc>
            </a:pPr>
            <a:r>
              <a:rPr lang="en-US" sz="8624">
                <a:solidFill>
                  <a:srgbClr val="FFF0A7"/>
                </a:solidFill>
                <a:latin typeface="Bobby Jones 1"/>
                <a:ea typeface="Bobby Jones 1"/>
                <a:cs typeface="Bobby Jones 1"/>
                <a:sym typeface="Bobby Jones 1"/>
              </a:rPr>
              <a:t>YENİ AY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345777" y="3857244"/>
            <a:ext cx="6550138" cy="1082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30"/>
              </a:lnSpc>
            </a:pPr>
            <a:r>
              <a:rPr lang="en-US" sz="3000" b="1">
                <a:solidFill>
                  <a:srgbClr val="E5DDC8"/>
                </a:solidFill>
                <a:latin typeface="Poppins Bold"/>
                <a:ea typeface="Poppins Bold"/>
                <a:cs typeface="Poppins Bold"/>
                <a:sym typeface="Poppins Bold"/>
              </a:rPr>
              <a:t>Yeni ay evresi, ayın gökyüzünde tamamen karanlık göründüğü evredir.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345777" y="5291709"/>
            <a:ext cx="6550138" cy="1082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30"/>
              </a:lnSpc>
            </a:pPr>
            <a:r>
              <a:rPr lang="en-US" sz="3000" b="1">
                <a:solidFill>
                  <a:srgbClr val="E5DDC8"/>
                </a:solidFill>
                <a:latin typeface="Poppins Bold"/>
                <a:ea typeface="Poppins Bold"/>
                <a:cs typeface="Poppins Bold"/>
                <a:sym typeface="Poppins Bold"/>
              </a:rPr>
              <a:t>Bunun nedeni, bu evrede Ay'ın Dünya'ya bakan yüzünün Güneş tarafından aydınlatılmamasıdır.</a:t>
            </a:r>
          </a:p>
        </p:txBody>
      </p:sp>
      <p:sp>
        <p:nvSpPr>
          <p:cNvPr id="16" name="Freeform 16"/>
          <p:cNvSpPr/>
          <p:nvPr/>
        </p:nvSpPr>
        <p:spPr>
          <a:xfrm>
            <a:off x="15065271" y="203642"/>
            <a:ext cx="2960270" cy="2960270"/>
          </a:xfrm>
          <a:custGeom>
            <a:avLst/>
            <a:gdLst/>
            <a:ahLst/>
            <a:cxnLst/>
            <a:rect l="l" t="t" r="r" b="b"/>
            <a:pathLst>
              <a:path w="2960270" h="2960270">
                <a:moveTo>
                  <a:pt x="0" y="0"/>
                </a:moveTo>
                <a:lnTo>
                  <a:pt x="2960270" y="0"/>
                </a:lnTo>
                <a:lnTo>
                  <a:pt x="2960270" y="2960271"/>
                </a:lnTo>
                <a:lnTo>
                  <a:pt x="0" y="29602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AutoShape 17"/>
          <p:cNvSpPr/>
          <p:nvPr/>
        </p:nvSpPr>
        <p:spPr>
          <a:xfrm>
            <a:off x="1028700" y="4751832"/>
            <a:ext cx="3148396" cy="0"/>
          </a:xfrm>
          <a:prstGeom prst="line">
            <a:avLst/>
          </a:prstGeom>
          <a:ln w="38100" cap="flat">
            <a:solidFill>
              <a:srgbClr val="FFE77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tr-TR"/>
          </a:p>
        </p:txBody>
      </p:sp>
      <p:sp>
        <p:nvSpPr>
          <p:cNvPr id="18" name="AutoShape 18"/>
          <p:cNvSpPr/>
          <p:nvPr/>
        </p:nvSpPr>
        <p:spPr>
          <a:xfrm>
            <a:off x="1028700" y="5535168"/>
            <a:ext cx="3148396" cy="0"/>
          </a:xfrm>
          <a:prstGeom prst="line">
            <a:avLst/>
          </a:prstGeom>
          <a:ln w="38100" cap="flat">
            <a:solidFill>
              <a:srgbClr val="FFE77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tr-TR"/>
          </a:p>
        </p:txBody>
      </p:sp>
      <p:sp>
        <p:nvSpPr>
          <p:cNvPr id="19" name="AutoShape 19"/>
          <p:cNvSpPr/>
          <p:nvPr/>
        </p:nvSpPr>
        <p:spPr>
          <a:xfrm>
            <a:off x="637032" y="5143500"/>
            <a:ext cx="3148396" cy="0"/>
          </a:xfrm>
          <a:prstGeom prst="line">
            <a:avLst/>
          </a:prstGeom>
          <a:ln w="38100" cap="flat">
            <a:solidFill>
              <a:srgbClr val="FFE77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tr-TR"/>
          </a:p>
        </p:txBody>
      </p:sp>
      <p:sp>
        <p:nvSpPr>
          <p:cNvPr id="20" name="Freeform 20"/>
          <p:cNvSpPr/>
          <p:nvPr/>
        </p:nvSpPr>
        <p:spPr>
          <a:xfrm>
            <a:off x="-34823" y="8194777"/>
            <a:ext cx="2127045" cy="2127045"/>
          </a:xfrm>
          <a:custGeom>
            <a:avLst/>
            <a:gdLst/>
            <a:ahLst/>
            <a:cxnLst/>
            <a:rect l="l" t="t" r="r" b="b"/>
            <a:pathLst>
              <a:path w="2127045" h="2127045">
                <a:moveTo>
                  <a:pt x="0" y="0"/>
                </a:moveTo>
                <a:lnTo>
                  <a:pt x="2127046" y="0"/>
                </a:lnTo>
                <a:lnTo>
                  <a:pt x="2127046" y="2127046"/>
                </a:lnTo>
                <a:lnTo>
                  <a:pt x="0" y="212704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21" name="Resim 20">
            <a:extLst>
              <a:ext uri="{FF2B5EF4-FFF2-40B4-BE49-F238E27FC236}">
                <a16:creationId xmlns:a16="http://schemas.microsoft.com/office/drawing/2014/main" id="{135D9040-3DAC-B174-9B87-D7FB84FDF19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3" name="Group 3"/>
          <p:cNvGrpSpPr/>
          <p:nvPr/>
        </p:nvGrpSpPr>
        <p:grpSpPr>
          <a:xfrm>
            <a:off x="4177096" y="2858881"/>
            <a:ext cx="4569239" cy="456923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80B9E4"/>
              </a:solidFill>
              <a:prstDash val="dash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7074104" y="-1683336"/>
            <a:ext cx="13653671" cy="1365367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FFF0A7"/>
              </a:solidFill>
              <a:prstDash val="dash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-2042015" y="2755251"/>
            <a:ext cx="4943335" cy="4776497"/>
          </a:xfrm>
          <a:custGeom>
            <a:avLst/>
            <a:gdLst/>
            <a:ahLst/>
            <a:cxnLst/>
            <a:rect l="l" t="t" r="r" b="b"/>
            <a:pathLst>
              <a:path w="4943335" h="4776497">
                <a:moveTo>
                  <a:pt x="0" y="0"/>
                </a:moveTo>
                <a:lnTo>
                  <a:pt x="4943335" y="0"/>
                </a:lnTo>
                <a:lnTo>
                  <a:pt x="4943335" y="4776498"/>
                </a:lnTo>
                <a:lnTo>
                  <a:pt x="0" y="47764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5436932" y="4073229"/>
            <a:ext cx="2140541" cy="2140541"/>
          </a:xfrm>
          <a:custGeom>
            <a:avLst/>
            <a:gdLst/>
            <a:ahLst/>
            <a:cxnLst/>
            <a:rect l="l" t="t" r="r" b="b"/>
            <a:pathLst>
              <a:path w="2140541" h="2140541">
                <a:moveTo>
                  <a:pt x="0" y="0"/>
                </a:moveTo>
                <a:lnTo>
                  <a:pt x="2140541" y="0"/>
                </a:lnTo>
                <a:lnTo>
                  <a:pt x="2140541" y="2140542"/>
                </a:lnTo>
                <a:lnTo>
                  <a:pt x="0" y="21405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 rot="-5400000" flipV="1">
            <a:off x="5949324" y="4585621"/>
            <a:ext cx="2140541" cy="1115757"/>
          </a:xfrm>
          <a:custGeom>
            <a:avLst/>
            <a:gdLst/>
            <a:ahLst/>
            <a:cxnLst/>
            <a:rect l="l" t="t" r="r" b="b"/>
            <a:pathLst>
              <a:path w="2140541" h="1115757">
                <a:moveTo>
                  <a:pt x="0" y="1115758"/>
                </a:moveTo>
                <a:lnTo>
                  <a:pt x="2140541" y="1115758"/>
                </a:lnTo>
                <a:lnTo>
                  <a:pt x="2140541" y="0"/>
                </a:lnTo>
                <a:lnTo>
                  <a:pt x="0" y="0"/>
                </a:lnTo>
                <a:lnTo>
                  <a:pt x="0" y="1115758"/>
                </a:lnTo>
                <a:close/>
              </a:path>
            </a:pathLst>
          </a:custGeom>
          <a:blipFill>
            <a:blip r:embed="rId7">
              <a:alphaModFix amt="69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TextBox 12"/>
          <p:cNvSpPr txBox="1"/>
          <p:nvPr/>
        </p:nvSpPr>
        <p:spPr>
          <a:xfrm>
            <a:off x="10345777" y="1114425"/>
            <a:ext cx="5711746" cy="1228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228"/>
              </a:lnSpc>
            </a:pPr>
            <a:r>
              <a:rPr lang="en-US" sz="8624">
                <a:solidFill>
                  <a:srgbClr val="FFF0A7"/>
                </a:solidFill>
                <a:latin typeface="Bobby Jones 2"/>
                <a:ea typeface="Bobby Jones 2"/>
                <a:cs typeface="Bobby Jones 2"/>
                <a:sym typeface="Bobby Jones 2"/>
              </a:rPr>
              <a:t>HİLAL</a:t>
            </a:r>
          </a:p>
        </p:txBody>
      </p:sp>
      <p:sp>
        <p:nvSpPr>
          <p:cNvPr id="13" name="Freeform 13"/>
          <p:cNvSpPr/>
          <p:nvPr/>
        </p:nvSpPr>
        <p:spPr>
          <a:xfrm>
            <a:off x="15226811" y="308061"/>
            <a:ext cx="2755251" cy="2755251"/>
          </a:xfrm>
          <a:custGeom>
            <a:avLst/>
            <a:gdLst/>
            <a:ahLst/>
            <a:cxnLst/>
            <a:rect l="l" t="t" r="r" b="b"/>
            <a:pathLst>
              <a:path w="2755251" h="2755251">
                <a:moveTo>
                  <a:pt x="0" y="0"/>
                </a:moveTo>
                <a:lnTo>
                  <a:pt x="2755251" y="0"/>
                </a:lnTo>
                <a:lnTo>
                  <a:pt x="2755251" y="2755251"/>
                </a:lnTo>
                <a:lnTo>
                  <a:pt x="0" y="27552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>
            <a:off x="4425890" y="6386465"/>
            <a:ext cx="783336" cy="783336"/>
          </a:xfrm>
          <a:custGeom>
            <a:avLst/>
            <a:gdLst/>
            <a:ahLst/>
            <a:cxnLst/>
            <a:rect l="l" t="t" r="r" b="b"/>
            <a:pathLst>
              <a:path w="783336" h="783336">
                <a:moveTo>
                  <a:pt x="0" y="0"/>
                </a:moveTo>
                <a:lnTo>
                  <a:pt x="783336" y="0"/>
                </a:lnTo>
                <a:lnTo>
                  <a:pt x="783336" y="783336"/>
                </a:lnTo>
                <a:lnTo>
                  <a:pt x="0" y="78333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TextBox 15"/>
          <p:cNvSpPr txBox="1"/>
          <p:nvPr/>
        </p:nvSpPr>
        <p:spPr>
          <a:xfrm>
            <a:off x="10345777" y="3866769"/>
            <a:ext cx="6550138" cy="1072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30"/>
              </a:lnSpc>
            </a:pPr>
            <a:r>
              <a:rPr lang="en-US" sz="3000" b="1">
                <a:solidFill>
                  <a:srgbClr val="E5DDC8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Ay gökyüzünde ince bir hilal şeklinde görünür ve yüzeyinin yalnızca küçük bir kısmı aydınlanır.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345777" y="5301234"/>
            <a:ext cx="6550138" cy="1072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30"/>
              </a:lnSpc>
            </a:pPr>
            <a:r>
              <a:rPr lang="en-US" sz="3000" b="1">
                <a:solidFill>
                  <a:srgbClr val="E5DDC8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Bu evrede Ay, Güneş'ten uzaklaşır ve aydınlık tarafı daha fazla görünür hale gelir.</a:t>
            </a:r>
          </a:p>
        </p:txBody>
      </p:sp>
      <p:sp>
        <p:nvSpPr>
          <p:cNvPr id="17" name="Freeform 17"/>
          <p:cNvSpPr/>
          <p:nvPr/>
        </p:nvSpPr>
        <p:spPr>
          <a:xfrm>
            <a:off x="-34823" y="8194777"/>
            <a:ext cx="2127045" cy="2127045"/>
          </a:xfrm>
          <a:custGeom>
            <a:avLst/>
            <a:gdLst/>
            <a:ahLst/>
            <a:cxnLst/>
            <a:rect l="l" t="t" r="r" b="b"/>
            <a:pathLst>
              <a:path w="2127045" h="2127045">
                <a:moveTo>
                  <a:pt x="0" y="0"/>
                </a:moveTo>
                <a:lnTo>
                  <a:pt x="2127046" y="0"/>
                </a:lnTo>
                <a:lnTo>
                  <a:pt x="2127046" y="2127046"/>
                </a:lnTo>
                <a:lnTo>
                  <a:pt x="0" y="212704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8" name="Resim 17">
            <a:extLst>
              <a:ext uri="{FF2B5EF4-FFF2-40B4-BE49-F238E27FC236}">
                <a16:creationId xmlns:a16="http://schemas.microsoft.com/office/drawing/2014/main" id="{9D6798D9-4F14-F30A-604D-1F3E2DE49D0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3" name="Group 3"/>
          <p:cNvGrpSpPr/>
          <p:nvPr/>
        </p:nvGrpSpPr>
        <p:grpSpPr>
          <a:xfrm>
            <a:off x="4177096" y="2858881"/>
            <a:ext cx="4569239" cy="456923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80B9E4"/>
              </a:solidFill>
              <a:prstDash val="dash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7074104" y="-1683336"/>
            <a:ext cx="13653671" cy="1365367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FFF0A7"/>
              </a:solidFill>
              <a:prstDash val="dash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-2042015" y="2755251"/>
            <a:ext cx="4943335" cy="4776497"/>
          </a:xfrm>
          <a:custGeom>
            <a:avLst/>
            <a:gdLst/>
            <a:ahLst/>
            <a:cxnLst/>
            <a:rect l="l" t="t" r="r" b="b"/>
            <a:pathLst>
              <a:path w="4943335" h="4776497">
                <a:moveTo>
                  <a:pt x="0" y="0"/>
                </a:moveTo>
                <a:lnTo>
                  <a:pt x="4943335" y="0"/>
                </a:lnTo>
                <a:lnTo>
                  <a:pt x="4943335" y="4776498"/>
                </a:lnTo>
                <a:lnTo>
                  <a:pt x="0" y="47764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5436932" y="4073229"/>
            <a:ext cx="2140541" cy="2140541"/>
          </a:xfrm>
          <a:custGeom>
            <a:avLst/>
            <a:gdLst/>
            <a:ahLst/>
            <a:cxnLst/>
            <a:rect l="l" t="t" r="r" b="b"/>
            <a:pathLst>
              <a:path w="2140541" h="2140541">
                <a:moveTo>
                  <a:pt x="0" y="0"/>
                </a:moveTo>
                <a:lnTo>
                  <a:pt x="2140541" y="0"/>
                </a:lnTo>
                <a:lnTo>
                  <a:pt x="2140541" y="2140542"/>
                </a:lnTo>
                <a:lnTo>
                  <a:pt x="0" y="21405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 rot="-5400000" flipV="1">
            <a:off x="5949324" y="4585621"/>
            <a:ext cx="2140541" cy="1115757"/>
          </a:xfrm>
          <a:custGeom>
            <a:avLst/>
            <a:gdLst/>
            <a:ahLst/>
            <a:cxnLst/>
            <a:rect l="l" t="t" r="r" b="b"/>
            <a:pathLst>
              <a:path w="2140541" h="1115757">
                <a:moveTo>
                  <a:pt x="0" y="1115758"/>
                </a:moveTo>
                <a:lnTo>
                  <a:pt x="2140541" y="1115758"/>
                </a:lnTo>
                <a:lnTo>
                  <a:pt x="2140541" y="0"/>
                </a:lnTo>
                <a:lnTo>
                  <a:pt x="0" y="0"/>
                </a:lnTo>
                <a:lnTo>
                  <a:pt x="0" y="1115758"/>
                </a:lnTo>
                <a:close/>
              </a:path>
            </a:pathLst>
          </a:custGeom>
          <a:blipFill>
            <a:blip r:embed="rId7">
              <a:alphaModFix amt="69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TextBox 12"/>
          <p:cNvSpPr txBox="1"/>
          <p:nvPr/>
        </p:nvSpPr>
        <p:spPr>
          <a:xfrm>
            <a:off x="9837074" y="3503877"/>
            <a:ext cx="5711746" cy="1224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28"/>
              </a:lnSpc>
            </a:pPr>
            <a:r>
              <a:rPr lang="en-US" sz="8624">
                <a:solidFill>
                  <a:srgbClr val="FFF0A7"/>
                </a:solidFill>
                <a:latin typeface="Bobby Jones 1"/>
                <a:ea typeface="Bobby Jones 1"/>
                <a:cs typeface="Bobby Jones 1"/>
                <a:sym typeface="Bobby Jones 1"/>
              </a:rPr>
              <a:t>İLK DÖRDÜN</a:t>
            </a:r>
          </a:p>
        </p:txBody>
      </p:sp>
      <p:sp>
        <p:nvSpPr>
          <p:cNvPr id="13" name="Freeform 13"/>
          <p:cNvSpPr/>
          <p:nvPr/>
        </p:nvSpPr>
        <p:spPr>
          <a:xfrm>
            <a:off x="6070048" y="7036451"/>
            <a:ext cx="783336" cy="783336"/>
          </a:xfrm>
          <a:custGeom>
            <a:avLst/>
            <a:gdLst/>
            <a:ahLst/>
            <a:cxnLst/>
            <a:rect l="l" t="t" r="r" b="b"/>
            <a:pathLst>
              <a:path w="783336" h="783336">
                <a:moveTo>
                  <a:pt x="0" y="0"/>
                </a:moveTo>
                <a:lnTo>
                  <a:pt x="783336" y="0"/>
                </a:lnTo>
                <a:lnTo>
                  <a:pt x="783336" y="783337"/>
                </a:lnTo>
                <a:lnTo>
                  <a:pt x="0" y="7833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>
            <a:off x="15077517" y="103278"/>
            <a:ext cx="3115791" cy="3115791"/>
          </a:xfrm>
          <a:custGeom>
            <a:avLst/>
            <a:gdLst/>
            <a:ahLst/>
            <a:cxnLst/>
            <a:rect l="l" t="t" r="r" b="b"/>
            <a:pathLst>
              <a:path w="3115791" h="3115791">
                <a:moveTo>
                  <a:pt x="0" y="0"/>
                </a:moveTo>
                <a:lnTo>
                  <a:pt x="3115791" y="0"/>
                </a:lnTo>
                <a:lnTo>
                  <a:pt x="3115791" y="3115791"/>
                </a:lnTo>
                <a:lnTo>
                  <a:pt x="0" y="311579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TextBox 15"/>
          <p:cNvSpPr txBox="1"/>
          <p:nvPr/>
        </p:nvSpPr>
        <p:spPr>
          <a:xfrm>
            <a:off x="9837074" y="5710850"/>
            <a:ext cx="6550138" cy="1072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30"/>
              </a:lnSpc>
            </a:pPr>
            <a:r>
              <a:rPr lang="en-US" sz="3000" b="1">
                <a:solidFill>
                  <a:srgbClr val="E5DDC8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Ay gökyüzünde yarım daire şeklinde görünür ve yüzeyinin tam yarısı Güneş tarafından aydınlatılır.</a:t>
            </a:r>
          </a:p>
        </p:txBody>
      </p:sp>
      <p:sp>
        <p:nvSpPr>
          <p:cNvPr id="16" name="Freeform 16"/>
          <p:cNvSpPr/>
          <p:nvPr/>
        </p:nvSpPr>
        <p:spPr>
          <a:xfrm>
            <a:off x="-34823" y="8194777"/>
            <a:ext cx="2127045" cy="2127045"/>
          </a:xfrm>
          <a:custGeom>
            <a:avLst/>
            <a:gdLst/>
            <a:ahLst/>
            <a:cxnLst/>
            <a:rect l="l" t="t" r="r" b="b"/>
            <a:pathLst>
              <a:path w="2127045" h="2127045">
                <a:moveTo>
                  <a:pt x="0" y="0"/>
                </a:moveTo>
                <a:lnTo>
                  <a:pt x="2127046" y="0"/>
                </a:lnTo>
                <a:lnTo>
                  <a:pt x="2127046" y="2127046"/>
                </a:lnTo>
                <a:lnTo>
                  <a:pt x="0" y="212704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7" name="Resim 16">
            <a:extLst>
              <a:ext uri="{FF2B5EF4-FFF2-40B4-BE49-F238E27FC236}">
                <a16:creationId xmlns:a16="http://schemas.microsoft.com/office/drawing/2014/main" id="{DD7FA05A-1F36-A713-E6F9-8F9DBAB4C35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3" name="Group 3"/>
          <p:cNvGrpSpPr/>
          <p:nvPr/>
        </p:nvGrpSpPr>
        <p:grpSpPr>
          <a:xfrm>
            <a:off x="4177096" y="2858881"/>
            <a:ext cx="4569239" cy="456923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80B9E4"/>
              </a:solidFill>
              <a:prstDash val="dash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7074104" y="-1683336"/>
            <a:ext cx="13653671" cy="1365367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FFF0A7"/>
              </a:solidFill>
              <a:prstDash val="dash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-2042015" y="2755251"/>
            <a:ext cx="4943335" cy="4776497"/>
          </a:xfrm>
          <a:custGeom>
            <a:avLst/>
            <a:gdLst/>
            <a:ahLst/>
            <a:cxnLst/>
            <a:rect l="l" t="t" r="r" b="b"/>
            <a:pathLst>
              <a:path w="4943335" h="4776497">
                <a:moveTo>
                  <a:pt x="0" y="0"/>
                </a:moveTo>
                <a:lnTo>
                  <a:pt x="4943335" y="0"/>
                </a:lnTo>
                <a:lnTo>
                  <a:pt x="4943335" y="4776498"/>
                </a:lnTo>
                <a:lnTo>
                  <a:pt x="0" y="47764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5436932" y="4073229"/>
            <a:ext cx="2140541" cy="2140541"/>
          </a:xfrm>
          <a:custGeom>
            <a:avLst/>
            <a:gdLst/>
            <a:ahLst/>
            <a:cxnLst/>
            <a:rect l="l" t="t" r="r" b="b"/>
            <a:pathLst>
              <a:path w="2140541" h="2140541">
                <a:moveTo>
                  <a:pt x="0" y="0"/>
                </a:moveTo>
                <a:lnTo>
                  <a:pt x="2140541" y="0"/>
                </a:lnTo>
                <a:lnTo>
                  <a:pt x="2140541" y="2140542"/>
                </a:lnTo>
                <a:lnTo>
                  <a:pt x="0" y="21405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 rot="-5400000" flipV="1">
            <a:off x="5949324" y="4585621"/>
            <a:ext cx="2140541" cy="1115757"/>
          </a:xfrm>
          <a:custGeom>
            <a:avLst/>
            <a:gdLst/>
            <a:ahLst/>
            <a:cxnLst/>
            <a:rect l="l" t="t" r="r" b="b"/>
            <a:pathLst>
              <a:path w="2140541" h="1115757">
                <a:moveTo>
                  <a:pt x="0" y="1115758"/>
                </a:moveTo>
                <a:lnTo>
                  <a:pt x="2140541" y="1115758"/>
                </a:lnTo>
                <a:lnTo>
                  <a:pt x="2140541" y="0"/>
                </a:lnTo>
                <a:lnTo>
                  <a:pt x="0" y="0"/>
                </a:lnTo>
                <a:lnTo>
                  <a:pt x="0" y="1115758"/>
                </a:lnTo>
                <a:close/>
              </a:path>
            </a:pathLst>
          </a:custGeom>
          <a:blipFill>
            <a:blip r:embed="rId7">
              <a:alphaModFix amt="69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TextBox 12"/>
          <p:cNvSpPr txBox="1"/>
          <p:nvPr/>
        </p:nvSpPr>
        <p:spPr>
          <a:xfrm>
            <a:off x="10345777" y="1114425"/>
            <a:ext cx="5711746" cy="1224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28"/>
              </a:lnSpc>
            </a:pPr>
            <a:r>
              <a:rPr lang="en-US" sz="8624">
                <a:solidFill>
                  <a:srgbClr val="FFF0A7"/>
                </a:solidFill>
                <a:latin typeface="Bobby Jones 1"/>
                <a:ea typeface="Bobby Jones 1"/>
                <a:cs typeface="Bobby Jones 1"/>
                <a:sym typeface="Bobby Jones 1"/>
              </a:rPr>
              <a:t>ŞİŞKİN AY</a:t>
            </a:r>
          </a:p>
        </p:txBody>
      </p:sp>
      <p:sp>
        <p:nvSpPr>
          <p:cNvPr id="13" name="Freeform 13"/>
          <p:cNvSpPr/>
          <p:nvPr/>
        </p:nvSpPr>
        <p:spPr>
          <a:xfrm>
            <a:off x="7710634" y="6386465"/>
            <a:ext cx="783336" cy="783336"/>
          </a:xfrm>
          <a:custGeom>
            <a:avLst/>
            <a:gdLst/>
            <a:ahLst/>
            <a:cxnLst/>
            <a:rect l="l" t="t" r="r" b="b"/>
            <a:pathLst>
              <a:path w="783336" h="783336">
                <a:moveTo>
                  <a:pt x="0" y="0"/>
                </a:moveTo>
                <a:lnTo>
                  <a:pt x="783337" y="0"/>
                </a:lnTo>
                <a:lnTo>
                  <a:pt x="783337" y="783336"/>
                </a:lnTo>
                <a:lnTo>
                  <a:pt x="0" y="7833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>
            <a:off x="15532749" y="0"/>
            <a:ext cx="2755251" cy="2755251"/>
          </a:xfrm>
          <a:custGeom>
            <a:avLst/>
            <a:gdLst/>
            <a:ahLst/>
            <a:cxnLst/>
            <a:rect l="l" t="t" r="r" b="b"/>
            <a:pathLst>
              <a:path w="2755251" h="2755251">
                <a:moveTo>
                  <a:pt x="0" y="0"/>
                </a:moveTo>
                <a:lnTo>
                  <a:pt x="2755251" y="0"/>
                </a:lnTo>
                <a:lnTo>
                  <a:pt x="2755251" y="2755251"/>
                </a:lnTo>
                <a:lnTo>
                  <a:pt x="0" y="27552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TextBox 15"/>
          <p:cNvSpPr txBox="1"/>
          <p:nvPr/>
        </p:nvSpPr>
        <p:spPr>
          <a:xfrm>
            <a:off x="10345777" y="4640580"/>
            <a:ext cx="6550138" cy="729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30"/>
              </a:lnSpc>
            </a:pPr>
            <a:r>
              <a:rPr lang="en-US" sz="3000" b="1">
                <a:solidFill>
                  <a:srgbClr val="E5DDC8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Bu evrede Ayın küçük bir kısmı karanlık görünür.</a:t>
            </a:r>
          </a:p>
        </p:txBody>
      </p:sp>
      <p:sp>
        <p:nvSpPr>
          <p:cNvPr id="16" name="Freeform 16"/>
          <p:cNvSpPr/>
          <p:nvPr/>
        </p:nvSpPr>
        <p:spPr>
          <a:xfrm>
            <a:off x="-34823" y="8194777"/>
            <a:ext cx="2127045" cy="2127045"/>
          </a:xfrm>
          <a:custGeom>
            <a:avLst/>
            <a:gdLst/>
            <a:ahLst/>
            <a:cxnLst/>
            <a:rect l="l" t="t" r="r" b="b"/>
            <a:pathLst>
              <a:path w="2127045" h="2127045">
                <a:moveTo>
                  <a:pt x="0" y="0"/>
                </a:moveTo>
                <a:lnTo>
                  <a:pt x="2127046" y="0"/>
                </a:lnTo>
                <a:lnTo>
                  <a:pt x="2127046" y="2127046"/>
                </a:lnTo>
                <a:lnTo>
                  <a:pt x="0" y="212704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7" name="Resim 16">
            <a:extLst>
              <a:ext uri="{FF2B5EF4-FFF2-40B4-BE49-F238E27FC236}">
                <a16:creationId xmlns:a16="http://schemas.microsoft.com/office/drawing/2014/main" id="{506D44D6-2693-9D1C-3773-1C7C2B0D4A0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3" name="Group 3"/>
          <p:cNvGrpSpPr/>
          <p:nvPr/>
        </p:nvGrpSpPr>
        <p:grpSpPr>
          <a:xfrm>
            <a:off x="4177096" y="2858881"/>
            <a:ext cx="4569239" cy="456923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80B9E4"/>
              </a:solidFill>
              <a:prstDash val="dash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7074104" y="-1683336"/>
            <a:ext cx="13653671" cy="1365367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FFF0A7"/>
              </a:solidFill>
              <a:prstDash val="dash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-2042015" y="2755251"/>
            <a:ext cx="4943335" cy="4776497"/>
          </a:xfrm>
          <a:custGeom>
            <a:avLst/>
            <a:gdLst/>
            <a:ahLst/>
            <a:cxnLst/>
            <a:rect l="l" t="t" r="r" b="b"/>
            <a:pathLst>
              <a:path w="4943335" h="4776497">
                <a:moveTo>
                  <a:pt x="0" y="0"/>
                </a:moveTo>
                <a:lnTo>
                  <a:pt x="4943335" y="0"/>
                </a:lnTo>
                <a:lnTo>
                  <a:pt x="4943335" y="4776498"/>
                </a:lnTo>
                <a:lnTo>
                  <a:pt x="0" y="47764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5436932" y="4073229"/>
            <a:ext cx="2140541" cy="2140541"/>
          </a:xfrm>
          <a:custGeom>
            <a:avLst/>
            <a:gdLst/>
            <a:ahLst/>
            <a:cxnLst/>
            <a:rect l="l" t="t" r="r" b="b"/>
            <a:pathLst>
              <a:path w="2140541" h="2140541">
                <a:moveTo>
                  <a:pt x="0" y="0"/>
                </a:moveTo>
                <a:lnTo>
                  <a:pt x="2140541" y="0"/>
                </a:lnTo>
                <a:lnTo>
                  <a:pt x="2140541" y="2140542"/>
                </a:lnTo>
                <a:lnTo>
                  <a:pt x="0" y="21405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 rot="-5400000" flipV="1">
            <a:off x="5949324" y="4585621"/>
            <a:ext cx="2140541" cy="1115757"/>
          </a:xfrm>
          <a:custGeom>
            <a:avLst/>
            <a:gdLst/>
            <a:ahLst/>
            <a:cxnLst/>
            <a:rect l="l" t="t" r="r" b="b"/>
            <a:pathLst>
              <a:path w="2140541" h="1115757">
                <a:moveTo>
                  <a:pt x="0" y="1115758"/>
                </a:moveTo>
                <a:lnTo>
                  <a:pt x="2140541" y="1115758"/>
                </a:lnTo>
                <a:lnTo>
                  <a:pt x="2140541" y="0"/>
                </a:lnTo>
                <a:lnTo>
                  <a:pt x="0" y="0"/>
                </a:lnTo>
                <a:lnTo>
                  <a:pt x="0" y="1115758"/>
                </a:lnTo>
                <a:close/>
              </a:path>
            </a:pathLst>
          </a:custGeom>
          <a:blipFill>
            <a:blip r:embed="rId7">
              <a:alphaModFix amt="69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TextBox 12"/>
          <p:cNvSpPr txBox="1"/>
          <p:nvPr/>
        </p:nvSpPr>
        <p:spPr>
          <a:xfrm>
            <a:off x="10261953" y="1114425"/>
            <a:ext cx="5711746" cy="1224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28"/>
              </a:lnSpc>
            </a:pPr>
            <a:r>
              <a:rPr lang="en-US" sz="8624">
                <a:solidFill>
                  <a:srgbClr val="FFF0A7"/>
                </a:solidFill>
                <a:latin typeface="Bobby Jones 1"/>
                <a:ea typeface="Bobby Jones 1"/>
                <a:cs typeface="Bobby Jones 1"/>
                <a:sym typeface="Bobby Jones 1"/>
              </a:rPr>
              <a:t>DOLUNAY</a:t>
            </a:r>
          </a:p>
        </p:txBody>
      </p:sp>
      <p:sp>
        <p:nvSpPr>
          <p:cNvPr id="13" name="Freeform 13"/>
          <p:cNvSpPr/>
          <p:nvPr/>
        </p:nvSpPr>
        <p:spPr>
          <a:xfrm>
            <a:off x="15322635" y="0"/>
            <a:ext cx="2858881" cy="2858881"/>
          </a:xfrm>
          <a:custGeom>
            <a:avLst/>
            <a:gdLst/>
            <a:ahLst/>
            <a:cxnLst/>
            <a:rect l="l" t="t" r="r" b="b"/>
            <a:pathLst>
              <a:path w="2858881" h="2858881">
                <a:moveTo>
                  <a:pt x="0" y="0"/>
                </a:moveTo>
                <a:lnTo>
                  <a:pt x="2858880" y="0"/>
                </a:lnTo>
                <a:lnTo>
                  <a:pt x="2858880" y="2858881"/>
                </a:lnTo>
                <a:lnTo>
                  <a:pt x="0" y="28588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TextBox 14"/>
          <p:cNvSpPr txBox="1"/>
          <p:nvPr/>
        </p:nvSpPr>
        <p:spPr>
          <a:xfrm>
            <a:off x="10345777" y="3866769"/>
            <a:ext cx="6550138" cy="1072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30"/>
              </a:lnSpc>
            </a:pPr>
            <a:r>
              <a:rPr lang="en-US" sz="3000" b="1">
                <a:solidFill>
                  <a:srgbClr val="E5DDC8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Bu evrede Ay'ın Dünya'dan görülebilen tüm yüzü tamamen aydınlanır.</a:t>
            </a:r>
          </a:p>
        </p:txBody>
      </p:sp>
      <p:sp>
        <p:nvSpPr>
          <p:cNvPr id="15" name="Freeform 15"/>
          <p:cNvSpPr/>
          <p:nvPr/>
        </p:nvSpPr>
        <p:spPr>
          <a:xfrm>
            <a:off x="8354667" y="4753618"/>
            <a:ext cx="783336" cy="783336"/>
          </a:xfrm>
          <a:custGeom>
            <a:avLst/>
            <a:gdLst/>
            <a:ahLst/>
            <a:cxnLst/>
            <a:rect l="l" t="t" r="r" b="b"/>
            <a:pathLst>
              <a:path w="783336" h="783336">
                <a:moveTo>
                  <a:pt x="0" y="0"/>
                </a:moveTo>
                <a:lnTo>
                  <a:pt x="783336" y="0"/>
                </a:lnTo>
                <a:lnTo>
                  <a:pt x="783336" y="783336"/>
                </a:lnTo>
                <a:lnTo>
                  <a:pt x="0" y="78333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>
            <a:off x="-34823" y="8194777"/>
            <a:ext cx="2127045" cy="2127045"/>
          </a:xfrm>
          <a:custGeom>
            <a:avLst/>
            <a:gdLst/>
            <a:ahLst/>
            <a:cxnLst/>
            <a:rect l="l" t="t" r="r" b="b"/>
            <a:pathLst>
              <a:path w="2127045" h="2127045">
                <a:moveTo>
                  <a:pt x="0" y="0"/>
                </a:moveTo>
                <a:lnTo>
                  <a:pt x="2127046" y="0"/>
                </a:lnTo>
                <a:lnTo>
                  <a:pt x="2127046" y="2127046"/>
                </a:lnTo>
                <a:lnTo>
                  <a:pt x="0" y="212704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7" name="Resim 16">
            <a:extLst>
              <a:ext uri="{FF2B5EF4-FFF2-40B4-BE49-F238E27FC236}">
                <a16:creationId xmlns:a16="http://schemas.microsoft.com/office/drawing/2014/main" id="{0C12AE70-0848-20A3-DD9E-2F64DF47D32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3" name="Group 3"/>
          <p:cNvGrpSpPr/>
          <p:nvPr/>
        </p:nvGrpSpPr>
        <p:grpSpPr>
          <a:xfrm>
            <a:off x="4177096" y="2858881"/>
            <a:ext cx="4569239" cy="456923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80B9E4"/>
              </a:solidFill>
              <a:prstDash val="dash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7074104" y="-1683336"/>
            <a:ext cx="13653671" cy="1365367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FFF0A7"/>
              </a:solidFill>
              <a:prstDash val="dash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-2042015" y="2755251"/>
            <a:ext cx="4943335" cy="4776497"/>
          </a:xfrm>
          <a:custGeom>
            <a:avLst/>
            <a:gdLst/>
            <a:ahLst/>
            <a:cxnLst/>
            <a:rect l="l" t="t" r="r" b="b"/>
            <a:pathLst>
              <a:path w="4943335" h="4776497">
                <a:moveTo>
                  <a:pt x="0" y="0"/>
                </a:moveTo>
                <a:lnTo>
                  <a:pt x="4943335" y="0"/>
                </a:lnTo>
                <a:lnTo>
                  <a:pt x="4943335" y="4776498"/>
                </a:lnTo>
                <a:lnTo>
                  <a:pt x="0" y="47764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5436932" y="4073229"/>
            <a:ext cx="2140541" cy="2140541"/>
          </a:xfrm>
          <a:custGeom>
            <a:avLst/>
            <a:gdLst/>
            <a:ahLst/>
            <a:cxnLst/>
            <a:rect l="l" t="t" r="r" b="b"/>
            <a:pathLst>
              <a:path w="2140541" h="2140541">
                <a:moveTo>
                  <a:pt x="0" y="0"/>
                </a:moveTo>
                <a:lnTo>
                  <a:pt x="2140541" y="0"/>
                </a:lnTo>
                <a:lnTo>
                  <a:pt x="2140541" y="2140542"/>
                </a:lnTo>
                <a:lnTo>
                  <a:pt x="0" y="21405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 rot="-5400000" flipV="1">
            <a:off x="5949324" y="4585621"/>
            <a:ext cx="2140541" cy="1115757"/>
          </a:xfrm>
          <a:custGeom>
            <a:avLst/>
            <a:gdLst/>
            <a:ahLst/>
            <a:cxnLst/>
            <a:rect l="l" t="t" r="r" b="b"/>
            <a:pathLst>
              <a:path w="2140541" h="1115757">
                <a:moveTo>
                  <a:pt x="0" y="1115758"/>
                </a:moveTo>
                <a:lnTo>
                  <a:pt x="2140541" y="1115758"/>
                </a:lnTo>
                <a:lnTo>
                  <a:pt x="2140541" y="0"/>
                </a:lnTo>
                <a:lnTo>
                  <a:pt x="0" y="0"/>
                </a:lnTo>
                <a:lnTo>
                  <a:pt x="0" y="1115758"/>
                </a:lnTo>
                <a:close/>
              </a:path>
            </a:pathLst>
          </a:custGeom>
          <a:blipFill>
            <a:blip r:embed="rId7">
              <a:alphaModFix amt="69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TextBox 12"/>
          <p:cNvSpPr txBox="1"/>
          <p:nvPr/>
        </p:nvSpPr>
        <p:spPr>
          <a:xfrm>
            <a:off x="10345777" y="1114425"/>
            <a:ext cx="5711746" cy="1224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228"/>
              </a:lnSpc>
              <a:spcBef>
                <a:spcPct val="0"/>
              </a:spcBef>
            </a:pPr>
            <a:r>
              <a:rPr lang="en-US" sz="8624">
                <a:solidFill>
                  <a:srgbClr val="FFF0A7"/>
                </a:solidFill>
                <a:latin typeface="Bobby Jones 1"/>
                <a:ea typeface="Bobby Jones 1"/>
                <a:cs typeface="Bobby Jones 1"/>
                <a:sym typeface="Bobby Jones 1"/>
              </a:rPr>
              <a:t>ŞİŞKİN AY</a:t>
            </a:r>
          </a:p>
        </p:txBody>
      </p:sp>
      <p:sp>
        <p:nvSpPr>
          <p:cNvPr id="13" name="Freeform 13"/>
          <p:cNvSpPr/>
          <p:nvPr/>
        </p:nvSpPr>
        <p:spPr>
          <a:xfrm>
            <a:off x="15051484" y="1345441"/>
            <a:ext cx="1844431" cy="1844431"/>
          </a:xfrm>
          <a:custGeom>
            <a:avLst/>
            <a:gdLst/>
            <a:ahLst/>
            <a:cxnLst/>
            <a:rect l="l" t="t" r="r" b="b"/>
            <a:pathLst>
              <a:path w="1844431" h="1844431">
                <a:moveTo>
                  <a:pt x="0" y="0"/>
                </a:moveTo>
                <a:lnTo>
                  <a:pt x="1844431" y="0"/>
                </a:lnTo>
                <a:lnTo>
                  <a:pt x="1844431" y="1844431"/>
                </a:lnTo>
                <a:lnTo>
                  <a:pt x="0" y="18444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>
            <a:off x="7710634" y="3120770"/>
            <a:ext cx="783336" cy="783336"/>
          </a:xfrm>
          <a:custGeom>
            <a:avLst/>
            <a:gdLst/>
            <a:ahLst/>
            <a:cxnLst/>
            <a:rect l="l" t="t" r="r" b="b"/>
            <a:pathLst>
              <a:path w="783336" h="783336">
                <a:moveTo>
                  <a:pt x="0" y="0"/>
                </a:moveTo>
                <a:lnTo>
                  <a:pt x="783337" y="0"/>
                </a:lnTo>
                <a:lnTo>
                  <a:pt x="783337" y="783337"/>
                </a:lnTo>
                <a:lnTo>
                  <a:pt x="0" y="78333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TextBox 15"/>
          <p:cNvSpPr txBox="1"/>
          <p:nvPr/>
        </p:nvSpPr>
        <p:spPr>
          <a:xfrm>
            <a:off x="10345777" y="4640580"/>
            <a:ext cx="6550138" cy="729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30"/>
              </a:lnSpc>
            </a:pPr>
            <a:r>
              <a:rPr lang="en-US" sz="3000" b="1">
                <a:solidFill>
                  <a:srgbClr val="E5DDC8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Bu evrede Ayın küçük bir kısmı karanlık görünür.</a:t>
            </a:r>
          </a:p>
        </p:txBody>
      </p:sp>
      <p:sp>
        <p:nvSpPr>
          <p:cNvPr id="16" name="Freeform 16"/>
          <p:cNvSpPr/>
          <p:nvPr/>
        </p:nvSpPr>
        <p:spPr>
          <a:xfrm>
            <a:off x="-34823" y="8194777"/>
            <a:ext cx="2127045" cy="2127045"/>
          </a:xfrm>
          <a:custGeom>
            <a:avLst/>
            <a:gdLst/>
            <a:ahLst/>
            <a:cxnLst/>
            <a:rect l="l" t="t" r="r" b="b"/>
            <a:pathLst>
              <a:path w="2127045" h="2127045">
                <a:moveTo>
                  <a:pt x="0" y="0"/>
                </a:moveTo>
                <a:lnTo>
                  <a:pt x="2127046" y="0"/>
                </a:lnTo>
                <a:lnTo>
                  <a:pt x="2127046" y="2127046"/>
                </a:lnTo>
                <a:lnTo>
                  <a:pt x="0" y="212704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7" name="Resim 16">
            <a:extLst>
              <a:ext uri="{FF2B5EF4-FFF2-40B4-BE49-F238E27FC236}">
                <a16:creationId xmlns:a16="http://schemas.microsoft.com/office/drawing/2014/main" id="{F8383D71-043C-DBF3-9B81-87F07EC4CEF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3" name="Group 3"/>
          <p:cNvGrpSpPr/>
          <p:nvPr/>
        </p:nvGrpSpPr>
        <p:grpSpPr>
          <a:xfrm>
            <a:off x="4177096" y="2858881"/>
            <a:ext cx="4569239" cy="456923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80B9E4"/>
              </a:solidFill>
              <a:prstDash val="dash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7074104" y="-1683336"/>
            <a:ext cx="13653671" cy="1365367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FFF0A7"/>
              </a:solidFill>
              <a:prstDash val="dash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-2042015" y="2755251"/>
            <a:ext cx="4943335" cy="4776497"/>
          </a:xfrm>
          <a:custGeom>
            <a:avLst/>
            <a:gdLst/>
            <a:ahLst/>
            <a:cxnLst/>
            <a:rect l="l" t="t" r="r" b="b"/>
            <a:pathLst>
              <a:path w="4943335" h="4776497">
                <a:moveTo>
                  <a:pt x="0" y="0"/>
                </a:moveTo>
                <a:lnTo>
                  <a:pt x="4943335" y="0"/>
                </a:lnTo>
                <a:lnTo>
                  <a:pt x="4943335" y="4776498"/>
                </a:lnTo>
                <a:lnTo>
                  <a:pt x="0" y="47764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5436932" y="4073229"/>
            <a:ext cx="2140541" cy="2140541"/>
          </a:xfrm>
          <a:custGeom>
            <a:avLst/>
            <a:gdLst/>
            <a:ahLst/>
            <a:cxnLst/>
            <a:rect l="l" t="t" r="r" b="b"/>
            <a:pathLst>
              <a:path w="2140541" h="2140541">
                <a:moveTo>
                  <a:pt x="0" y="0"/>
                </a:moveTo>
                <a:lnTo>
                  <a:pt x="2140541" y="0"/>
                </a:lnTo>
                <a:lnTo>
                  <a:pt x="2140541" y="2140542"/>
                </a:lnTo>
                <a:lnTo>
                  <a:pt x="0" y="21405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 rot="-5400000" flipV="1">
            <a:off x="5949324" y="4585621"/>
            <a:ext cx="2140541" cy="1115757"/>
          </a:xfrm>
          <a:custGeom>
            <a:avLst/>
            <a:gdLst/>
            <a:ahLst/>
            <a:cxnLst/>
            <a:rect l="l" t="t" r="r" b="b"/>
            <a:pathLst>
              <a:path w="2140541" h="1115757">
                <a:moveTo>
                  <a:pt x="0" y="1115758"/>
                </a:moveTo>
                <a:lnTo>
                  <a:pt x="2140541" y="1115758"/>
                </a:lnTo>
                <a:lnTo>
                  <a:pt x="2140541" y="0"/>
                </a:lnTo>
                <a:lnTo>
                  <a:pt x="0" y="0"/>
                </a:lnTo>
                <a:lnTo>
                  <a:pt x="0" y="1115758"/>
                </a:lnTo>
                <a:close/>
              </a:path>
            </a:pathLst>
          </a:custGeom>
          <a:blipFill>
            <a:blip r:embed="rId7">
              <a:alphaModFix amt="69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TextBox 12"/>
          <p:cNvSpPr txBox="1"/>
          <p:nvPr/>
        </p:nvSpPr>
        <p:spPr>
          <a:xfrm>
            <a:off x="8043427" y="1275078"/>
            <a:ext cx="5711746" cy="1224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28"/>
              </a:lnSpc>
            </a:pPr>
            <a:r>
              <a:rPr lang="en-US" sz="8624">
                <a:solidFill>
                  <a:srgbClr val="FFF0A7"/>
                </a:solidFill>
                <a:latin typeface="Bobby Jones 1"/>
                <a:ea typeface="Bobby Jones 1"/>
                <a:cs typeface="Bobby Jones 1"/>
                <a:sym typeface="Bobby Jones 1"/>
              </a:rPr>
              <a:t>SON DÖRDÜN</a:t>
            </a:r>
          </a:p>
        </p:txBody>
      </p:sp>
      <p:sp>
        <p:nvSpPr>
          <p:cNvPr id="13" name="Freeform 13"/>
          <p:cNvSpPr/>
          <p:nvPr/>
        </p:nvSpPr>
        <p:spPr>
          <a:xfrm>
            <a:off x="6070048" y="2467212"/>
            <a:ext cx="783336" cy="783336"/>
          </a:xfrm>
          <a:custGeom>
            <a:avLst/>
            <a:gdLst/>
            <a:ahLst/>
            <a:cxnLst/>
            <a:rect l="l" t="t" r="r" b="b"/>
            <a:pathLst>
              <a:path w="783336" h="783336">
                <a:moveTo>
                  <a:pt x="0" y="0"/>
                </a:moveTo>
                <a:lnTo>
                  <a:pt x="783336" y="0"/>
                </a:lnTo>
                <a:lnTo>
                  <a:pt x="783336" y="783337"/>
                </a:lnTo>
                <a:lnTo>
                  <a:pt x="0" y="7833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>
            <a:off x="14310600" y="53921"/>
            <a:ext cx="3581019" cy="3581019"/>
          </a:xfrm>
          <a:custGeom>
            <a:avLst/>
            <a:gdLst/>
            <a:ahLst/>
            <a:cxnLst/>
            <a:rect l="l" t="t" r="r" b="b"/>
            <a:pathLst>
              <a:path w="3581019" h="3581019">
                <a:moveTo>
                  <a:pt x="0" y="0"/>
                </a:moveTo>
                <a:lnTo>
                  <a:pt x="3581019" y="0"/>
                </a:lnTo>
                <a:lnTo>
                  <a:pt x="3581019" y="3581019"/>
                </a:lnTo>
                <a:lnTo>
                  <a:pt x="0" y="35810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TextBox 15"/>
          <p:cNvSpPr txBox="1"/>
          <p:nvPr/>
        </p:nvSpPr>
        <p:spPr>
          <a:xfrm>
            <a:off x="10022685" y="5141255"/>
            <a:ext cx="6550138" cy="729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30"/>
              </a:lnSpc>
            </a:pPr>
            <a:r>
              <a:rPr lang="en-US" sz="3000" b="1">
                <a:solidFill>
                  <a:srgbClr val="E5DDC8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Ayın sağ tarafının karanlık olduğu evredir.</a:t>
            </a:r>
          </a:p>
        </p:txBody>
      </p:sp>
      <p:sp>
        <p:nvSpPr>
          <p:cNvPr id="16" name="Freeform 16"/>
          <p:cNvSpPr/>
          <p:nvPr/>
        </p:nvSpPr>
        <p:spPr>
          <a:xfrm>
            <a:off x="-34823" y="8194777"/>
            <a:ext cx="2127045" cy="2127045"/>
          </a:xfrm>
          <a:custGeom>
            <a:avLst/>
            <a:gdLst/>
            <a:ahLst/>
            <a:cxnLst/>
            <a:rect l="l" t="t" r="r" b="b"/>
            <a:pathLst>
              <a:path w="2127045" h="2127045">
                <a:moveTo>
                  <a:pt x="0" y="0"/>
                </a:moveTo>
                <a:lnTo>
                  <a:pt x="2127046" y="0"/>
                </a:lnTo>
                <a:lnTo>
                  <a:pt x="2127046" y="2127046"/>
                </a:lnTo>
                <a:lnTo>
                  <a:pt x="0" y="212704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7" name="Resim 16">
            <a:extLst>
              <a:ext uri="{FF2B5EF4-FFF2-40B4-BE49-F238E27FC236}">
                <a16:creationId xmlns:a16="http://schemas.microsoft.com/office/drawing/2014/main" id="{1F9A625A-F031-E9EE-D9BA-99E891D004E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888" b="-8888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746087" y="2495209"/>
            <a:ext cx="8115300" cy="5588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EFEFEF"/>
                </a:solidFill>
                <a:latin typeface="Poppins"/>
                <a:ea typeface="Poppins"/>
                <a:cs typeface="Poppins"/>
                <a:sym typeface="Poppins"/>
              </a:rPr>
              <a:t>Bir gezegenin etrafında, gezegenin çekim etkisi ile belirli bir yörüngede dolanma hareketi yapan gök cisimlerine doğal uydu denir.</a:t>
            </a:r>
          </a:p>
          <a:p>
            <a:pPr algn="ctr">
              <a:lnSpc>
                <a:spcPts val="4900"/>
              </a:lnSpc>
            </a:pPr>
            <a:endParaRPr lang="en-US" sz="3500">
              <a:solidFill>
                <a:srgbClr val="EFEFE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EFEFEF"/>
                </a:solidFill>
                <a:latin typeface="Poppins"/>
                <a:ea typeface="Poppins"/>
                <a:cs typeface="Poppins"/>
                <a:sym typeface="Poppins"/>
              </a:rPr>
              <a:t>Ay, Dünya’ya en yakın gök cismidir. Ay ile Dünya arasındaki mesafe yaklaşık 384.400 kilometredir</a:t>
            </a:r>
          </a:p>
          <a:p>
            <a:pPr algn="ctr">
              <a:lnSpc>
                <a:spcPts val="4900"/>
              </a:lnSpc>
              <a:spcBef>
                <a:spcPct val="0"/>
              </a:spcBef>
            </a:pPr>
            <a:endParaRPr lang="en-US" sz="3500">
              <a:solidFill>
                <a:srgbClr val="EFEFE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34823" y="8194777"/>
            <a:ext cx="2127045" cy="2127045"/>
          </a:xfrm>
          <a:custGeom>
            <a:avLst/>
            <a:gdLst/>
            <a:ahLst/>
            <a:cxnLst/>
            <a:rect l="l" t="t" r="r" b="b"/>
            <a:pathLst>
              <a:path w="2127045" h="2127045">
                <a:moveTo>
                  <a:pt x="0" y="0"/>
                </a:moveTo>
                <a:lnTo>
                  <a:pt x="2127046" y="0"/>
                </a:lnTo>
                <a:lnTo>
                  <a:pt x="2127046" y="2127046"/>
                </a:lnTo>
                <a:lnTo>
                  <a:pt x="0" y="21270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3EA5ED2E-6E0A-1C8D-4FFB-B4269AB8BDB0}"/>
              </a:ext>
            </a:extLst>
          </p:cNvPr>
          <p:cNvSpPr/>
          <p:nvPr/>
        </p:nvSpPr>
        <p:spPr>
          <a:xfrm>
            <a:off x="9133114" y="1028699"/>
            <a:ext cx="8209026" cy="8229600"/>
          </a:xfrm>
          <a:custGeom>
            <a:avLst/>
            <a:gdLst/>
            <a:ahLst/>
            <a:cxnLst/>
            <a:rect l="l" t="t" r="r" b="b"/>
            <a:pathLst>
              <a:path w="8209026" h="8229600">
                <a:moveTo>
                  <a:pt x="0" y="0"/>
                </a:moveTo>
                <a:lnTo>
                  <a:pt x="8209026" y="0"/>
                </a:lnTo>
                <a:lnTo>
                  <a:pt x="820902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30DD23D4-4E20-FCE6-E405-32F55114D8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3" name="Group 3"/>
          <p:cNvGrpSpPr/>
          <p:nvPr/>
        </p:nvGrpSpPr>
        <p:grpSpPr>
          <a:xfrm>
            <a:off x="4177096" y="2858881"/>
            <a:ext cx="4569239" cy="456923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80B9E4"/>
              </a:solidFill>
              <a:prstDash val="dash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7074104" y="-1683336"/>
            <a:ext cx="13653671" cy="1365367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FFF0A7"/>
              </a:solidFill>
              <a:prstDash val="dash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-2042015" y="2755251"/>
            <a:ext cx="4943335" cy="4776497"/>
          </a:xfrm>
          <a:custGeom>
            <a:avLst/>
            <a:gdLst/>
            <a:ahLst/>
            <a:cxnLst/>
            <a:rect l="l" t="t" r="r" b="b"/>
            <a:pathLst>
              <a:path w="4943335" h="4776497">
                <a:moveTo>
                  <a:pt x="0" y="0"/>
                </a:moveTo>
                <a:lnTo>
                  <a:pt x="4943335" y="0"/>
                </a:lnTo>
                <a:lnTo>
                  <a:pt x="4943335" y="4776498"/>
                </a:lnTo>
                <a:lnTo>
                  <a:pt x="0" y="47764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5436932" y="4073229"/>
            <a:ext cx="2140541" cy="2140541"/>
          </a:xfrm>
          <a:custGeom>
            <a:avLst/>
            <a:gdLst/>
            <a:ahLst/>
            <a:cxnLst/>
            <a:rect l="l" t="t" r="r" b="b"/>
            <a:pathLst>
              <a:path w="2140541" h="2140541">
                <a:moveTo>
                  <a:pt x="0" y="0"/>
                </a:moveTo>
                <a:lnTo>
                  <a:pt x="2140541" y="0"/>
                </a:lnTo>
                <a:lnTo>
                  <a:pt x="2140541" y="2140542"/>
                </a:lnTo>
                <a:lnTo>
                  <a:pt x="0" y="21405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 rot="-5400000" flipV="1">
            <a:off x="5949324" y="4585621"/>
            <a:ext cx="2140541" cy="1115757"/>
          </a:xfrm>
          <a:custGeom>
            <a:avLst/>
            <a:gdLst/>
            <a:ahLst/>
            <a:cxnLst/>
            <a:rect l="l" t="t" r="r" b="b"/>
            <a:pathLst>
              <a:path w="2140541" h="1115757">
                <a:moveTo>
                  <a:pt x="0" y="1115758"/>
                </a:moveTo>
                <a:lnTo>
                  <a:pt x="2140541" y="1115758"/>
                </a:lnTo>
                <a:lnTo>
                  <a:pt x="2140541" y="0"/>
                </a:lnTo>
                <a:lnTo>
                  <a:pt x="0" y="0"/>
                </a:lnTo>
                <a:lnTo>
                  <a:pt x="0" y="1115758"/>
                </a:lnTo>
                <a:close/>
              </a:path>
            </a:pathLst>
          </a:custGeom>
          <a:blipFill>
            <a:blip r:embed="rId7">
              <a:alphaModFix amt="69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TextBox 12"/>
          <p:cNvSpPr txBox="1"/>
          <p:nvPr/>
        </p:nvSpPr>
        <p:spPr>
          <a:xfrm>
            <a:off x="10345777" y="1114425"/>
            <a:ext cx="5711746" cy="1224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28"/>
              </a:lnSpc>
            </a:pPr>
            <a:r>
              <a:rPr lang="en-US" sz="8624">
                <a:solidFill>
                  <a:srgbClr val="FFF0A7"/>
                </a:solidFill>
                <a:latin typeface="Bobby Jones 1"/>
                <a:ea typeface="Bobby Jones 1"/>
                <a:cs typeface="Bobby Jones 1"/>
                <a:sym typeface="Bobby Jones 1"/>
              </a:rPr>
              <a:t>hilal</a:t>
            </a:r>
          </a:p>
        </p:txBody>
      </p:sp>
      <p:sp>
        <p:nvSpPr>
          <p:cNvPr id="13" name="Freeform 13"/>
          <p:cNvSpPr/>
          <p:nvPr/>
        </p:nvSpPr>
        <p:spPr>
          <a:xfrm flipH="1">
            <a:off x="15175816" y="103278"/>
            <a:ext cx="3017493" cy="3017493"/>
          </a:xfrm>
          <a:custGeom>
            <a:avLst/>
            <a:gdLst/>
            <a:ahLst/>
            <a:cxnLst/>
            <a:rect l="l" t="t" r="r" b="b"/>
            <a:pathLst>
              <a:path w="3017493" h="3017493">
                <a:moveTo>
                  <a:pt x="3017492" y="0"/>
                </a:moveTo>
                <a:lnTo>
                  <a:pt x="0" y="0"/>
                </a:lnTo>
                <a:lnTo>
                  <a:pt x="0" y="3017492"/>
                </a:lnTo>
                <a:lnTo>
                  <a:pt x="3017492" y="3017492"/>
                </a:lnTo>
                <a:lnTo>
                  <a:pt x="3017492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>
            <a:off x="4425890" y="3120770"/>
            <a:ext cx="783336" cy="783336"/>
          </a:xfrm>
          <a:custGeom>
            <a:avLst/>
            <a:gdLst/>
            <a:ahLst/>
            <a:cxnLst/>
            <a:rect l="l" t="t" r="r" b="b"/>
            <a:pathLst>
              <a:path w="783336" h="783336">
                <a:moveTo>
                  <a:pt x="0" y="0"/>
                </a:moveTo>
                <a:lnTo>
                  <a:pt x="783336" y="0"/>
                </a:lnTo>
                <a:lnTo>
                  <a:pt x="783336" y="783337"/>
                </a:lnTo>
                <a:lnTo>
                  <a:pt x="0" y="78333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TextBox 15"/>
          <p:cNvSpPr txBox="1"/>
          <p:nvPr/>
        </p:nvSpPr>
        <p:spPr>
          <a:xfrm>
            <a:off x="10345777" y="4640580"/>
            <a:ext cx="6550138" cy="1072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30"/>
              </a:lnSpc>
            </a:pPr>
            <a:r>
              <a:rPr lang="en-US" sz="3000" b="1">
                <a:solidFill>
                  <a:srgbClr val="E5DDC8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Ay gökyüzünde ince bir hilal şeklinde görünür ve yüzeyinin yalnızca küçük bir kısmı aydınlanır.</a:t>
            </a:r>
          </a:p>
        </p:txBody>
      </p:sp>
      <p:sp>
        <p:nvSpPr>
          <p:cNvPr id="16" name="Freeform 16"/>
          <p:cNvSpPr/>
          <p:nvPr/>
        </p:nvSpPr>
        <p:spPr>
          <a:xfrm>
            <a:off x="-34823" y="8194777"/>
            <a:ext cx="2127045" cy="2127045"/>
          </a:xfrm>
          <a:custGeom>
            <a:avLst/>
            <a:gdLst/>
            <a:ahLst/>
            <a:cxnLst/>
            <a:rect l="l" t="t" r="r" b="b"/>
            <a:pathLst>
              <a:path w="2127045" h="2127045">
                <a:moveTo>
                  <a:pt x="0" y="0"/>
                </a:moveTo>
                <a:lnTo>
                  <a:pt x="2127046" y="0"/>
                </a:lnTo>
                <a:lnTo>
                  <a:pt x="2127046" y="2127046"/>
                </a:lnTo>
                <a:lnTo>
                  <a:pt x="0" y="212704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7" name="Resim 16">
            <a:extLst>
              <a:ext uri="{FF2B5EF4-FFF2-40B4-BE49-F238E27FC236}">
                <a16:creationId xmlns:a16="http://schemas.microsoft.com/office/drawing/2014/main" id="{4EFA0774-92BB-79E7-FEDB-8B623F0452E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5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081012" y="867312"/>
            <a:ext cx="1539040" cy="1539040"/>
          </a:xfrm>
          <a:custGeom>
            <a:avLst/>
            <a:gdLst/>
            <a:ahLst/>
            <a:cxnLst/>
            <a:rect l="l" t="t" r="r" b="b"/>
            <a:pathLst>
              <a:path w="1539040" h="1539040">
                <a:moveTo>
                  <a:pt x="0" y="0"/>
                </a:moveTo>
                <a:lnTo>
                  <a:pt x="1539040" y="0"/>
                </a:lnTo>
                <a:lnTo>
                  <a:pt x="1539040" y="1539040"/>
                </a:lnTo>
                <a:lnTo>
                  <a:pt x="0" y="15390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1758729" y="5045098"/>
            <a:ext cx="1539040" cy="1539040"/>
          </a:xfrm>
          <a:custGeom>
            <a:avLst/>
            <a:gdLst/>
            <a:ahLst/>
            <a:cxnLst/>
            <a:rect l="l" t="t" r="r" b="b"/>
            <a:pathLst>
              <a:path w="1539040" h="1539040">
                <a:moveTo>
                  <a:pt x="0" y="0"/>
                </a:moveTo>
                <a:lnTo>
                  <a:pt x="1539040" y="0"/>
                </a:lnTo>
                <a:lnTo>
                  <a:pt x="1539040" y="1539040"/>
                </a:lnTo>
                <a:lnTo>
                  <a:pt x="0" y="15390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9081012" y="5627289"/>
            <a:ext cx="1539040" cy="1539040"/>
          </a:xfrm>
          <a:custGeom>
            <a:avLst/>
            <a:gdLst/>
            <a:ahLst/>
            <a:cxnLst/>
            <a:rect l="l" t="t" r="r" b="b"/>
            <a:pathLst>
              <a:path w="1539040" h="1539040">
                <a:moveTo>
                  <a:pt x="0" y="0"/>
                </a:moveTo>
                <a:lnTo>
                  <a:pt x="1539040" y="0"/>
                </a:lnTo>
                <a:lnTo>
                  <a:pt x="1539040" y="1539040"/>
                </a:lnTo>
                <a:lnTo>
                  <a:pt x="0" y="15390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1758729" y="1461024"/>
            <a:ext cx="1539040" cy="1539040"/>
          </a:xfrm>
          <a:custGeom>
            <a:avLst/>
            <a:gdLst/>
            <a:ahLst/>
            <a:cxnLst/>
            <a:rect l="l" t="t" r="r" b="b"/>
            <a:pathLst>
              <a:path w="1539040" h="1539040">
                <a:moveTo>
                  <a:pt x="0" y="0"/>
                </a:moveTo>
                <a:lnTo>
                  <a:pt x="1539040" y="0"/>
                </a:lnTo>
                <a:lnTo>
                  <a:pt x="1539040" y="1539040"/>
                </a:lnTo>
                <a:lnTo>
                  <a:pt x="0" y="15390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6423438" y="5045098"/>
            <a:ext cx="1539040" cy="1539040"/>
          </a:xfrm>
          <a:custGeom>
            <a:avLst/>
            <a:gdLst/>
            <a:ahLst/>
            <a:cxnLst/>
            <a:rect l="l" t="t" r="r" b="b"/>
            <a:pathLst>
              <a:path w="1539040" h="1539040">
                <a:moveTo>
                  <a:pt x="0" y="0"/>
                </a:moveTo>
                <a:lnTo>
                  <a:pt x="1539040" y="0"/>
                </a:lnTo>
                <a:lnTo>
                  <a:pt x="1539040" y="1539040"/>
                </a:lnTo>
                <a:lnTo>
                  <a:pt x="0" y="15390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 rot="-10800000">
            <a:off x="6411917" y="1437983"/>
            <a:ext cx="1562081" cy="1562081"/>
          </a:xfrm>
          <a:custGeom>
            <a:avLst/>
            <a:gdLst/>
            <a:ahLst/>
            <a:cxnLst/>
            <a:rect l="l" t="t" r="r" b="b"/>
            <a:pathLst>
              <a:path w="1562081" h="1562081">
                <a:moveTo>
                  <a:pt x="0" y="0"/>
                </a:moveTo>
                <a:lnTo>
                  <a:pt x="1562081" y="0"/>
                </a:lnTo>
                <a:lnTo>
                  <a:pt x="1562081" y="1562081"/>
                </a:lnTo>
                <a:lnTo>
                  <a:pt x="0" y="15620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 rot="6484854" flipV="1">
            <a:off x="13533016" y="2586045"/>
            <a:ext cx="490348" cy="599626"/>
          </a:xfrm>
          <a:custGeom>
            <a:avLst/>
            <a:gdLst/>
            <a:ahLst/>
            <a:cxnLst/>
            <a:rect l="l" t="t" r="r" b="b"/>
            <a:pathLst>
              <a:path w="490348" h="599626">
                <a:moveTo>
                  <a:pt x="0" y="599626"/>
                </a:moveTo>
                <a:lnTo>
                  <a:pt x="490347" y="599626"/>
                </a:lnTo>
                <a:lnTo>
                  <a:pt x="490347" y="0"/>
                </a:lnTo>
                <a:lnTo>
                  <a:pt x="0" y="0"/>
                </a:lnTo>
                <a:lnTo>
                  <a:pt x="0" y="59962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45554" b="-18595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 rot="-4315145" flipV="1">
            <a:off x="5689065" y="4836450"/>
            <a:ext cx="490348" cy="599626"/>
          </a:xfrm>
          <a:custGeom>
            <a:avLst/>
            <a:gdLst/>
            <a:ahLst/>
            <a:cxnLst/>
            <a:rect l="l" t="t" r="r" b="b"/>
            <a:pathLst>
              <a:path w="490348" h="599626">
                <a:moveTo>
                  <a:pt x="0" y="599627"/>
                </a:moveTo>
                <a:lnTo>
                  <a:pt x="490348" y="599627"/>
                </a:lnTo>
                <a:lnTo>
                  <a:pt x="490348" y="0"/>
                </a:lnTo>
                <a:lnTo>
                  <a:pt x="0" y="0"/>
                </a:lnTo>
                <a:lnTo>
                  <a:pt x="0" y="599627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45554" b="-18595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13656381" y="3253061"/>
            <a:ext cx="1539040" cy="1539040"/>
          </a:xfrm>
          <a:custGeom>
            <a:avLst/>
            <a:gdLst/>
            <a:ahLst/>
            <a:cxnLst/>
            <a:rect l="l" t="t" r="r" b="b"/>
            <a:pathLst>
              <a:path w="1539040" h="1539040">
                <a:moveTo>
                  <a:pt x="0" y="0"/>
                </a:moveTo>
                <a:lnTo>
                  <a:pt x="1539040" y="0"/>
                </a:lnTo>
                <a:lnTo>
                  <a:pt x="1539040" y="1539040"/>
                </a:lnTo>
                <a:lnTo>
                  <a:pt x="0" y="153904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>
            <a:off x="4505643" y="3253061"/>
            <a:ext cx="1539040" cy="1539040"/>
          </a:xfrm>
          <a:custGeom>
            <a:avLst/>
            <a:gdLst/>
            <a:ahLst/>
            <a:cxnLst/>
            <a:rect l="l" t="t" r="r" b="b"/>
            <a:pathLst>
              <a:path w="1539040" h="1539040">
                <a:moveTo>
                  <a:pt x="0" y="0"/>
                </a:moveTo>
                <a:lnTo>
                  <a:pt x="1539040" y="0"/>
                </a:lnTo>
                <a:lnTo>
                  <a:pt x="1539040" y="1539040"/>
                </a:lnTo>
                <a:lnTo>
                  <a:pt x="0" y="153904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 rot="-9076459" flipH="1">
            <a:off x="5687061" y="2640678"/>
            <a:ext cx="490348" cy="599626"/>
          </a:xfrm>
          <a:custGeom>
            <a:avLst/>
            <a:gdLst/>
            <a:ahLst/>
            <a:cxnLst/>
            <a:rect l="l" t="t" r="r" b="b"/>
            <a:pathLst>
              <a:path w="490348" h="599626">
                <a:moveTo>
                  <a:pt x="490347" y="0"/>
                </a:moveTo>
                <a:lnTo>
                  <a:pt x="0" y="0"/>
                </a:lnTo>
                <a:lnTo>
                  <a:pt x="0" y="599626"/>
                </a:lnTo>
                <a:lnTo>
                  <a:pt x="490347" y="599626"/>
                </a:lnTo>
                <a:lnTo>
                  <a:pt x="4903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45554" b="-18595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 rot="1723540" flipH="1">
            <a:off x="13535020" y="4781817"/>
            <a:ext cx="490348" cy="599626"/>
          </a:xfrm>
          <a:custGeom>
            <a:avLst/>
            <a:gdLst/>
            <a:ahLst/>
            <a:cxnLst/>
            <a:rect l="l" t="t" r="r" b="b"/>
            <a:pathLst>
              <a:path w="490348" h="599626">
                <a:moveTo>
                  <a:pt x="490348" y="0"/>
                </a:moveTo>
                <a:lnTo>
                  <a:pt x="0" y="0"/>
                </a:lnTo>
                <a:lnTo>
                  <a:pt x="0" y="599626"/>
                </a:lnTo>
                <a:lnTo>
                  <a:pt x="490348" y="599626"/>
                </a:lnTo>
                <a:lnTo>
                  <a:pt x="49034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45554" b="-18595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 rot="4805893" flipV="1">
            <a:off x="10955493" y="1457201"/>
            <a:ext cx="490348" cy="599626"/>
          </a:xfrm>
          <a:custGeom>
            <a:avLst/>
            <a:gdLst/>
            <a:ahLst/>
            <a:cxnLst/>
            <a:rect l="l" t="t" r="r" b="b"/>
            <a:pathLst>
              <a:path w="490348" h="599626">
                <a:moveTo>
                  <a:pt x="0" y="599626"/>
                </a:moveTo>
                <a:lnTo>
                  <a:pt x="490348" y="599626"/>
                </a:lnTo>
                <a:lnTo>
                  <a:pt x="490348" y="0"/>
                </a:lnTo>
                <a:lnTo>
                  <a:pt x="0" y="0"/>
                </a:lnTo>
                <a:lnTo>
                  <a:pt x="0" y="59962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45554" b="-18595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 rot="-5994106" flipV="1">
            <a:off x="8266588" y="5965294"/>
            <a:ext cx="490348" cy="599626"/>
          </a:xfrm>
          <a:custGeom>
            <a:avLst/>
            <a:gdLst/>
            <a:ahLst/>
            <a:cxnLst/>
            <a:rect l="l" t="t" r="r" b="b"/>
            <a:pathLst>
              <a:path w="490348" h="599626">
                <a:moveTo>
                  <a:pt x="0" y="599627"/>
                </a:moveTo>
                <a:lnTo>
                  <a:pt x="490347" y="599627"/>
                </a:lnTo>
                <a:lnTo>
                  <a:pt x="490347" y="0"/>
                </a:lnTo>
                <a:lnTo>
                  <a:pt x="0" y="0"/>
                </a:lnTo>
                <a:lnTo>
                  <a:pt x="0" y="599627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45554" b="-18595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 rot="3594291" flipV="1">
            <a:off x="8188351" y="1500630"/>
            <a:ext cx="490348" cy="599626"/>
          </a:xfrm>
          <a:custGeom>
            <a:avLst/>
            <a:gdLst/>
            <a:ahLst/>
            <a:cxnLst/>
            <a:rect l="l" t="t" r="r" b="b"/>
            <a:pathLst>
              <a:path w="490348" h="599626">
                <a:moveTo>
                  <a:pt x="0" y="599627"/>
                </a:moveTo>
                <a:lnTo>
                  <a:pt x="490347" y="599627"/>
                </a:lnTo>
                <a:lnTo>
                  <a:pt x="490347" y="0"/>
                </a:lnTo>
                <a:lnTo>
                  <a:pt x="0" y="0"/>
                </a:lnTo>
                <a:lnTo>
                  <a:pt x="0" y="599627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45554" b="-18595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Freeform 17"/>
          <p:cNvSpPr/>
          <p:nvPr/>
        </p:nvSpPr>
        <p:spPr>
          <a:xfrm rot="-7205708" flipV="1">
            <a:off x="11033730" y="5921865"/>
            <a:ext cx="490348" cy="599626"/>
          </a:xfrm>
          <a:custGeom>
            <a:avLst/>
            <a:gdLst/>
            <a:ahLst/>
            <a:cxnLst/>
            <a:rect l="l" t="t" r="r" b="b"/>
            <a:pathLst>
              <a:path w="490348" h="599626">
                <a:moveTo>
                  <a:pt x="0" y="599626"/>
                </a:moveTo>
                <a:lnTo>
                  <a:pt x="490347" y="599626"/>
                </a:lnTo>
                <a:lnTo>
                  <a:pt x="490347" y="0"/>
                </a:lnTo>
                <a:lnTo>
                  <a:pt x="0" y="0"/>
                </a:lnTo>
                <a:lnTo>
                  <a:pt x="0" y="59962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45554" b="-18595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TextBox 18"/>
          <p:cNvSpPr txBox="1"/>
          <p:nvPr/>
        </p:nvSpPr>
        <p:spPr>
          <a:xfrm>
            <a:off x="2174119" y="3827001"/>
            <a:ext cx="2033425" cy="362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</a:pPr>
            <a:r>
              <a:rPr lang="en-US" sz="2199">
                <a:solidFill>
                  <a:srgbClr val="F8F8F8"/>
                </a:solidFill>
                <a:latin typeface="DM Sans"/>
                <a:ea typeface="DM Sans"/>
                <a:cs typeface="DM Sans"/>
                <a:sym typeface="DM Sans"/>
              </a:rPr>
              <a:t>YENİ AY</a:t>
            </a:r>
          </a:p>
        </p:txBody>
      </p:sp>
      <p:sp>
        <p:nvSpPr>
          <p:cNvPr id="19" name="Freeform 19"/>
          <p:cNvSpPr/>
          <p:nvPr/>
        </p:nvSpPr>
        <p:spPr>
          <a:xfrm>
            <a:off x="-2863952" y="875009"/>
            <a:ext cx="5729966" cy="5709130"/>
          </a:xfrm>
          <a:custGeom>
            <a:avLst/>
            <a:gdLst/>
            <a:ahLst/>
            <a:cxnLst/>
            <a:rect l="l" t="t" r="r" b="b"/>
            <a:pathLst>
              <a:path w="5729966" h="5709130">
                <a:moveTo>
                  <a:pt x="0" y="0"/>
                </a:moveTo>
                <a:lnTo>
                  <a:pt x="5729965" y="0"/>
                </a:lnTo>
                <a:lnTo>
                  <a:pt x="5729965" y="5709129"/>
                </a:lnTo>
                <a:lnTo>
                  <a:pt x="0" y="570912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0" name="TextBox 20"/>
          <p:cNvSpPr txBox="1"/>
          <p:nvPr/>
        </p:nvSpPr>
        <p:spPr>
          <a:xfrm>
            <a:off x="15490696" y="3827001"/>
            <a:ext cx="2033425" cy="362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</a:pPr>
            <a:r>
              <a:rPr lang="en-US" sz="2199">
                <a:solidFill>
                  <a:srgbClr val="F8F8F8"/>
                </a:solidFill>
                <a:latin typeface="DM Sans"/>
                <a:ea typeface="DM Sans"/>
                <a:cs typeface="DM Sans"/>
                <a:sym typeface="DM Sans"/>
              </a:rPr>
              <a:t>DOLUNAY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488269" y="1441252"/>
            <a:ext cx="2262025" cy="362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</a:pPr>
            <a:r>
              <a:rPr lang="en-US" sz="2199">
                <a:solidFill>
                  <a:srgbClr val="F8F8F8"/>
                </a:solidFill>
                <a:latin typeface="DM Sans"/>
                <a:ea typeface="DM Sans"/>
                <a:cs typeface="DM Sans"/>
                <a:sym typeface="DM Sans"/>
              </a:rPr>
              <a:t>ŞİŞKİN AY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970913" y="1441252"/>
            <a:ext cx="2262025" cy="362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</a:pPr>
            <a:r>
              <a:rPr lang="en-US" sz="2199">
                <a:solidFill>
                  <a:srgbClr val="F8F8F8"/>
                </a:solidFill>
                <a:latin typeface="DM Sans"/>
                <a:ea typeface="DM Sans"/>
                <a:cs typeface="DM Sans"/>
                <a:sym typeface="DM Sans"/>
              </a:rPr>
              <a:t>HİLAL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704409" y="171352"/>
            <a:ext cx="2262025" cy="362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</a:pPr>
            <a:r>
              <a:rPr lang="en-US" sz="2199">
                <a:solidFill>
                  <a:srgbClr val="F8F8F8"/>
                </a:solidFill>
                <a:latin typeface="DM Sans"/>
                <a:ea typeface="DM Sans"/>
                <a:cs typeface="DM Sans"/>
                <a:sym typeface="DM Sans"/>
              </a:rPr>
              <a:t>SON DÖRDÜN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970913" y="6221553"/>
            <a:ext cx="2262025" cy="362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</a:pPr>
            <a:r>
              <a:rPr lang="en-US" sz="2199">
                <a:solidFill>
                  <a:srgbClr val="F8F8F8"/>
                </a:solidFill>
                <a:latin typeface="DM Sans"/>
                <a:ea typeface="DM Sans"/>
                <a:cs typeface="DM Sans"/>
                <a:sym typeface="DM Sans"/>
              </a:rPr>
              <a:t>HİLAL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704409" y="7471042"/>
            <a:ext cx="2262025" cy="362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</a:pPr>
            <a:r>
              <a:rPr lang="en-US" sz="2199">
                <a:solidFill>
                  <a:srgbClr val="F8F8F8"/>
                </a:solidFill>
                <a:latin typeface="DM Sans"/>
                <a:ea typeface="DM Sans"/>
                <a:cs typeface="DM Sans"/>
                <a:sym typeface="DM Sans"/>
              </a:rPr>
              <a:t>İLK DÖRDÜN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471572" y="6221553"/>
            <a:ext cx="2262025" cy="362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</a:pPr>
            <a:r>
              <a:rPr lang="en-US" sz="2199">
                <a:solidFill>
                  <a:srgbClr val="F8F8F8"/>
                </a:solidFill>
                <a:latin typeface="DM Sans"/>
                <a:ea typeface="DM Sans"/>
                <a:cs typeface="DM Sans"/>
                <a:sym typeface="DM Sans"/>
              </a:rPr>
              <a:t>ŞİŞKİN AY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471304" y="8824227"/>
            <a:ext cx="16052817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8F8F8"/>
                </a:solidFill>
                <a:latin typeface="Bobby Jones 2"/>
                <a:ea typeface="Bobby Jones 2"/>
                <a:cs typeface="Bobby Jones 2"/>
                <a:sym typeface="Bobby Jones 2"/>
              </a:rPr>
              <a:t>YENİAY - İLK DÖRDÜN- DOLUNAY- SON DÖRDÜN</a:t>
            </a:r>
          </a:p>
        </p:txBody>
      </p:sp>
      <p:sp>
        <p:nvSpPr>
          <p:cNvPr id="28" name="Freeform 28"/>
          <p:cNvSpPr/>
          <p:nvPr/>
        </p:nvSpPr>
        <p:spPr>
          <a:xfrm>
            <a:off x="-34823" y="8194777"/>
            <a:ext cx="2127045" cy="2127045"/>
          </a:xfrm>
          <a:custGeom>
            <a:avLst/>
            <a:gdLst/>
            <a:ahLst/>
            <a:cxnLst/>
            <a:rect l="l" t="t" r="r" b="b"/>
            <a:pathLst>
              <a:path w="2127045" h="2127045">
                <a:moveTo>
                  <a:pt x="0" y="0"/>
                </a:moveTo>
                <a:lnTo>
                  <a:pt x="2127046" y="0"/>
                </a:lnTo>
                <a:lnTo>
                  <a:pt x="2127046" y="2127046"/>
                </a:lnTo>
                <a:lnTo>
                  <a:pt x="0" y="212704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29" name="Resim 28">
            <a:extLst>
              <a:ext uri="{FF2B5EF4-FFF2-40B4-BE49-F238E27FC236}">
                <a16:creationId xmlns:a16="http://schemas.microsoft.com/office/drawing/2014/main" id="{CEDCBFC2-E111-2723-F58C-273CFFA4371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5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081012" y="867312"/>
            <a:ext cx="1539040" cy="1539040"/>
          </a:xfrm>
          <a:custGeom>
            <a:avLst/>
            <a:gdLst/>
            <a:ahLst/>
            <a:cxnLst/>
            <a:rect l="l" t="t" r="r" b="b"/>
            <a:pathLst>
              <a:path w="1539040" h="1539040">
                <a:moveTo>
                  <a:pt x="0" y="0"/>
                </a:moveTo>
                <a:lnTo>
                  <a:pt x="1539040" y="0"/>
                </a:lnTo>
                <a:lnTo>
                  <a:pt x="1539040" y="1539040"/>
                </a:lnTo>
                <a:lnTo>
                  <a:pt x="0" y="15390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9081012" y="5627289"/>
            <a:ext cx="1539040" cy="1539040"/>
          </a:xfrm>
          <a:custGeom>
            <a:avLst/>
            <a:gdLst/>
            <a:ahLst/>
            <a:cxnLst/>
            <a:rect l="l" t="t" r="r" b="b"/>
            <a:pathLst>
              <a:path w="1539040" h="1539040">
                <a:moveTo>
                  <a:pt x="0" y="0"/>
                </a:moveTo>
                <a:lnTo>
                  <a:pt x="1539040" y="0"/>
                </a:lnTo>
                <a:lnTo>
                  <a:pt x="1539040" y="1539040"/>
                </a:lnTo>
                <a:lnTo>
                  <a:pt x="0" y="15390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 rot="6484854" flipV="1">
            <a:off x="13533016" y="2586045"/>
            <a:ext cx="490348" cy="599626"/>
          </a:xfrm>
          <a:custGeom>
            <a:avLst/>
            <a:gdLst/>
            <a:ahLst/>
            <a:cxnLst/>
            <a:rect l="l" t="t" r="r" b="b"/>
            <a:pathLst>
              <a:path w="490348" h="599626">
                <a:moveTo>
                  <a:pt x="0" y="599626"/>
                </a:moveTo>
                <a:lnTo>
                  <a:pt x="490347" y="599626"/>
                </a:lnTo>
                <a:lnTo>
                  <a:pt x="490347" y="0"/>
                </a:lnTo>
                <a:lnTo>
                  <a:pt x="0" y="0"/>
                </a:lnTo>
                <a:lnTo>
                  <a:pt x="0" y="59962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45554" b="-18595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rot="-4315145" flipV="1">
            <a:off x="5689065" y="4836450"/>
            <a:ext cx="490348" cy="599626"/>
          </a:xfrm>
          <a:custGeom>
            <a:avLst/>
            <a:gdLst/>
            <a:ahLst/>
            <a:cxnLst/>
            <a:rect l="l" t="t" r="r" b="b"/>
            <a:pathLst>
              <a:path w="490348" h="599626">
                <a:moveTo>
                  <a:pt x="0" y="599627"/>
                </a:moveTo>
                <a:lnTo>
                  <a:pt x="490348" y="599627"/>
                </a:lnTo>
                <a:lnTo>
                  <a:pt x="490348" y="0"/>
                </a:lnTo>
                <a:lnTo>
                  <a:pt x="0" y="0"/>
                </a:lnTo>
                <a:lnTo>
                  <a:pt x="0" y="599627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45554" b="-18595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13656381" y="3253061"/>
            <a:ext cx="1539040" cy="1539040"/>
          </a:xfrm>
          <a:custGeom>
            <a:avLst/>
            <a:gdLst/>
            <a:ahLst/>
            <a:cxnLst/>
            <a:rect l="l" t="t" r="r" b="b"/>
            <a:pathLst>
              <a:path w="1539040" h="1539040">
                <a:moveTo>
                  <a:pt x="0" y="0"/>
                </a:moveTo>
                <a:lnTo>
                  <a:pt x="1539040" y="0"/>
                </a:lnTo>
                <a:lnTo>
                  <a:pt x="1539040" y="1539040"/>
                </a:lnTo>
                <a:lnTo>
                  <a:pt x="0" y="15390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4505643" y="3253061"/>
            <a:ext cx="1539040" cy="1539040"/>
          </a:xfrm>
          <a:custGeom>
            <a:avLst/>
            <a:gdLst/>
            <a:ahLst/>
            <a:cxnLst/>
            <a:rect l="l" t="t" r="r" b="b"/>
            <a:pathLst>
              <a:path w="1539040" h="1539040">
                <a:moveTo>
                  <a:pt x="0" y="0"/>
                </a:moveTo>
                <a:lnTo>
                  <a:pt x="1539040" y="0"/>
                </a:lnTo>
                <a:lnTo>
                  <a:pt x="1539040" y="1539040"/>
                </a:lnTo>
                <a:lnTo>
                  <a:pt x="0" y="15390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 rot="-9076459" flipH="1">
            <a:off x="5687061" y="2640678"/>
            <a:ext cx="490348" cy="599626"/>
          </a:xfrm>
          <a:custGeom>
            <a:avLst/>
            <a:gdLst/>
            <a:ahLst/>
            <a:cxnLst/>
            <a:rect l="l" t="t" r="r" b="b"/>
            <a:pathLst>
              <a:path w="490348" h="599626">
                <a:moveTo>
                  <a:pt x="490347" y="0"/>
                </a:moveTo>
                <a:lnTo>
                  <a:pt x="0" y="0"/>
                </a:lnTo>
                <a:lnTo>
                  <a:pt x="0" y="599626"/>
                </a:lnTo>
                <a:lnTo>
                  <a:pt x="490347" y="599626"/>
                </a:lnTo>
                <a:lnTo>
                  <a:pt x="49034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45554" b="-18595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 rot="1723540" flipH="1">
            <a:off x="13535020" y="4781817"/>
            <a:ext cx="490348" cy="599626"/>
          </a:xfrm>
          <a:custGeom>
            <a:avLst/>
            <a:gdLst/>
            <a:ahLst/>
            <a:cxnLst/>
            <a:rect l="l" t="t" r="r" b="b"/>
            <a:pathLst>
              <a:path w="490348" h="599626">
                <a:moveTo>
                  <a:pt x="490348" y="0"/>
                </a:moveTo>
                <a:lnTo>
                  <a:pt x="0" y="0"/>
                </a:lnTo>
                <a:lnTo>
                  <a:pt x="0" y="599626"/>
                </a:lnTo>
                <a:lnTo>
                  <a:pt x="490348" y="599626"/>
                </a:lnTo>
                <a:lnTo>
                  <a:pt x="49034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45554" b="-18595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 rot="4805893" flipV="1">
            <a:off x="10955493" y="1457201"/>
            <a:ext cx="490348" cy="599626"/>
          </a:xfrm>
          <a:custGeom>
            <a:avLst/>
            <a:gdLst/>
            <a:ahLst/>
            <a:cxnLst/>
            <a:rect l="l" t="t" r="r" b="b"/>
            <a:pathLst>
              <a:path w="490348" h="599626">
                <a:moveTo>
                  <a:pt x="0" y="599626"/>
                </a:moveTo>
                <a:lnTo>
                  <a:pt x="490348" y="599626"/>
                </a:lnTo>
                <a:lnTo>
                  <a:pt x="490348" y="0"/>
                </a:lnTo>
                <a:lnTo>
                  <a:pt x="0" y="0"/>
                </a:lnTo>
                <a:lnTo>
                  <a:pt x="0" y="59962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45554" b="-18595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 rot="-5994106" flipV="1">
            <a:off x="8266588" y="5965294"/>
            <a:ext cx="490348" cy="599626"/>
          </a:xfrm>
          <a:custGeom>
            <a:avLst/>
            <a:gdLst/>
            <a:ahLst/>
            <a:cxnLst/>
            <a:rect l="l" t="t" r="r" b="b"/>
            <a:pathLst>
              <a:path w="490348" h="599626">
                <a:moveTo>
                  <a:pt x="0" y="599627"/>
                </a:moveTo>
                <a:lnTo>
                  <a:pt x="490347" y="599627"/>
                </a:lnTo>
                <a:lnTo>
                  <a:pt x="490347" y="0"/>
                </a:lnTo>
                <a:lnTo>
                  <a:pt x="0" y="0"/>
                </a:lnTo>
                <a:lnTo>
                  <a:pt x="0" y="599627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45554" b="-18595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 rot="3594291" flipV="1">
            <a:off x="8188351" y="1500630"/>
            <a:ext cx="490348" cy="599626"/>
          </a:xfrm>
          <a:custGeom>
            <a:avLst/>
            <a:gdLst/>
            <a:ahLst/>
            <a:cxnLst/>
            <a:rect l="l" t="t" r="r" b="b"/>
            <a:pathLst>
              <a:path w="490348" h="599626">
                <a:moveTo>
                  <a:pt x="0" y="599627"/>
                </a:moveTo>
                <a:lnTo>
                  <a:pt x="490347" y="599627"/>
                </a:lnTo>
                <a:lnTo>
                  <a:pt x="490347" y="0"/>
                </a:lnTo>
                <a:lnTo>
                  <a:pt x="0" y="0"/>
                </a:lnTo>
                <a:lnTo>
                  <a:pt x="0" y="599627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45554" b="-18595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 rot="-7205708" flipV="1">
            <a:off x="11033730" y="5921865"/>
            <a:ext cx="490348" cy="599626"/>
          </a:xfrm>
          <a:custGeom>
            <a:avLst/>
            <a:gdLst/>
            <a:ahLst/>
            <a:cxnLst/>
            <a:rect l="l" t="t" r="r" b="b"/>
            <a:pathLst>
              <a:path w="490348" h="599626">
                <a:moveTo>
                  <a:pt x="0" y="599626"/>
                </a:moveTo>
                <a:lnTo>
                  <a:pt x="490347" y="599626"/>
                </a:lnTo>
                <a:lnTo>
                  <a:pt x="490347" y="0"/>
                </a:lnTo>
                <a:lnTo>
                  <a:pt x="0" y="0"/>
                </a:lnTo>
                <a:lnTo>
                  <a:pt x="0" y="59962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45554" b="-18595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TextBox 14"/>
          <p:cNvSpPr txBox="1"/>
          <p:nvPr/>
        </p:nvSpPr>
        <p:spPr>
          <a:xfrm>
            <a:off x="2174119" y="3827001"/>
            <a:ext cx="2033425" cy="362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</a:pPr>
            <a:r>
              <a:rPr lang="en-US" sz="2199">
                <a:solidFill>
                  <a:srgbClr val="F8F8F8"/>
                </a:solidFill>
                <a:latin typeface="DM Sans"/>
                <a:ea typeface="DM Sans"/>
                <a:cs typeface="DM Sans"/>
                <a:sym typeface="DM Sans"/>
              </a:rPr>
              <a:t>YENİ AY</a:t>
            </a:r>
          </a:p>
        </p:txBody>
      </p:sp>
      <p:sp>
        <p:nvSpPr>
          <p:cNvPr id="15" name="Freeform 15"/>
          <p:cNvSpPr/>
          <p:nvPr/>
        </p:nvSpPr>
        <p:spPr>
          <a:xfrm>
            <a:off x="-2863952" y="875009"/>
            <a:ext cx="5729966" cy="5709130"/>
          </a:xfrm>
          <a:custGeom>
            <a:avLst/>
            <a:gdLst/>
            <a:ahLst/>
            <a:cxnLst/>
            <a:rect l="l" t="t" r="r" b="b"/>
            <a:pathLst>
              <a:path w="5729966" h="5709130">
                <a:moveTo>
                  <a:pt x="0" y="0"/>
                </a:moveTo>
                <a:lnTo>
                  <a:pt x="5729965" y="0"/>
                </a:lnTo>
                <a:lnTo>
                  <a:pt x="5729965" y="5709129"/>
                </a:lnTo>
                <a:lnTo>
                  <a:pt x="0" y="57091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TextBox 16"/>
          <p:cNvSpPr txBox="1"/>
          <p:nvPr/>
        </p:nvSpPr>
        <p:spPr>
          <a:xfrm>
            <a:off x="15490696" y="3827001"/>
            <a:ext cx="2033425" cy="362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</a:pPr>
            <a:r>
              <a:rPr lang="en-US" sz="2199">
                <a:solidFill>
                  <a:srgbClr val="F8F8F8"/>
                </a:solidFill>
                <a:latin typeface="DM Sans"/>
                <a:ea typeface="DM Sans"/>
                <a:cs typeface="DM Sans"/>
                <a:sym typeface="DM Sans"/>
              </a:rPr>
              <a:t>DOLUNAY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704409" y="171352"/>
            <a:ext cx="2262025" cy="362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</a:pPr>
            <a:r>
              <a:rPr lang="en-US" sz="2199">
                <a:solidFill>
                  <a:srgbClr val="F8F8F8"/>
                </a:solidFill>
                <a:latin typeface="DM Sans"/>
                <a:ea typeface="DM Sans"/>
                <a:cs typeface="DM Sans"/>
                <a:sym typeface="DM Sans"/>
              </a:rPr>
              <a:t>SON DÖRDÜN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704409" y="7471042"/>
            <a:ext cx="2262025" cy="362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</a:pPr>
            <a:r>
              <a:rPr lang="en-US" sz="2199">
                <a:solidFill>
                  <a:srgbClr val="F8F8F8"/>
                </a:solidFill>
                <a:latin typeface="DM Sans"/>
                <a:ea typeface="DM Sans"/>
                <a:cs typeface="DM Sans"/>
                <a:sym typeface="DM Sans"/>
              </a:rPr>
              <a:t>İLK DÖRDÜN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-1298303" y="1717034"/>
            <a:ext cx="16052817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8F8F8"/>
                </a:solidFill>
                <a:latin typeface="Bobby Jones 2"/>
                <a:ea typeface="Bobby Jones 2"/>
                <a:cs typeface="Bobby Jones 2"/>
                <a:sym typeface="Bobby Jones 2"/>
              </a:rPr>
              <a:t>1 HAFTA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-1089380" y="5631763"/>
            <a:ext cx="16052817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8F8F8"/>
                </a:solidFill>
                <a:latin typeface="Bobby Jones 2"/>
                <a:ea typeface="Bobby Jones 2"/>
                <a:cs typeface="Bobby Jones 2"/>
                <a:sym typeface="Bobby Jones 2"/>
              </a:rPr>
              <a:t>1 HAFTA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505643" y="5631763"/>
            <a:ext cx="16052817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8F8F8"/>
                </a:solidFill>
                <a:latin typeface="Bobby Jones 2"/>
                <a:ea typeface="Bobby Jones 2"/>
                <a:cs typeface="Bobby Jones 2"/>
                <a:sym typeface="Bobby Jones 2"/>
              </a:rPr>
              <a:t>1 HAFTA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505643" y="1717034"/>
            <a:ext cx="16052817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8F8F8"/>
                </a:solidFill>
                <a:latin typeface="Bobby Jones 2"/>
                <a:ea typeface="Bobby Jones 2"/>
                <a:cs typeface="Bobby Jones 2"/>
                <a:sym typeface="Bobby Jones 2"/>
              </a:rPr>
              <a:t>1 HAFTA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71304" y="8824227"/>
            <a:ext cx="16052817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8F8F8"/>
                </a:solidFill>
                <a:latin typeface="Bobby Jones 2"/>
                <a:ea typeface="Bobby Jones 2"/>
                <a:cs typeface="Bobby Jones 2"/>
                <a:sym typeface="Bobby Jones 2"/>
              </a:rPr>
              <a:t>YENİAY - İLK DÖRDÜN- DOLUNAY- SON DÖRDÜN</a:t>
            </a:r>
          </a:p>
        </p:txBody>
      </p:sp>
      <p:sp>
        <p:nvSpPr>
          <p:cNvPr id="24" name="Freeform 24"/>
          <p:cNvSpPr/>
          <p:nvPr/>
        </p:nvSpPr>
        <p:spPr>
          <a:xfrm>
            <a:off x="-34823" y="8194777"/>
            <a:ext cx="2127045" cy="2127045"/>
          </a:xfrm>
          <a:custGeom>
            <a:avLst/>
            <a:gdLst/>
            <a:ahLst/>
            <a:cxnLst/>
            <a:rect l="l" t="t" r="r" b="b"/>
            <a:pathLst>
              <a:path w="2127045" h="2127045">
                <a:moveTo>
                  <a:pt x="0" y="0"/>
                </a:moveTo>
                <a:lnTo>
                  <a:pt x="2127046" y="0"/>
                </a:lnTo>
                <a:lnTo>
                  <a:pt x="2127046" y="2127046"/>
                </a:lnTo>
                <a:lnTo>
                  <a:pt x="0" y="212704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25" name="Resim 24">
            <a:extLst>
              <a:ext uri="{FF2B5EF4-FFF2-40B4-BE49-F238E27FC236}">
                <a16:creationId xmlns:a16="http://schemas.microsoft.com/office/drawing/2014/main" id="{4C9D18CD-D622-4886-49E6-F9A17020413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5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081012" y="867312"/>
            <a:ext cx="1539040" cy="1539040"/>
          </a:xfrm>
          <a:custGeom>
            <a:avLst/>
            <a:gdLst/>
            <a:ahLst/>
            <a:cxnLst/>
            <a:rect l="l" t="t" r="r" b="b"/>
            <a:pathLst>
              <a:path w="1539040" h="1539040">
                <a:moveTo>
                  <a:pt x="0" y="0"/>
                </a:moveTo>
                <a:lnTo>
                  <a:pt x="1539040" y="0"/>
                </a:lnTo>
                <a:lnTo>
                  <a:pt x="1539040" y="1539040"/>
                </a:lnTo>
                <a:lnTo>
                  <a:pt x="0" y="15390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1758729" y="5045098"/>
            <a:ext cx="1539040" cy="1539040"/>
          </a:xfrm>
          <a:custGeom>
            <a:avLst/>
            <a:gdLst/>
            <a:ahLst/>
            <a:cxnLst/>
            <a:rect l="l" t="t" r="r" b="b"/>
            <a:pathLst>
              <a:path w="1539040" h="1539040">
                <a:moveTo>
                  <a:pt x="0" y="0"/>
                </a:moveTo>
                <a:lnTo>
                  <a:pt x="1539040" y="0"/>
                </a:lnTo>
                <a:lnTo>
                  <a:pt x="1539040" y="1539040"/>
                </a:lnTo>
                <a:lnTo>
                  <a:pt x="0" y="15390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9081012" y="5627289"/>
            <a:ext cx="1539040" cy="1539040"/>
          </a:xfrm>
          <a:custGeom>
            <a:avLst/>
            <a:gdLst/>
            <a:ahLst/>
            <a:cxnLst/>
            <a:rect l="l" t="t" r="r" b="b"/>
            <a:pathLst>
              <a:path w="1539040" h="1539040">
                <a:moveTo>
                  <a:pt x="0" y="0"/>
                </a:moveTo>
                <a:lnTo>
                  <a:pt x="1539040" y="0"/>
                </a:lnTo>
                <a:lnTo>
                  <a:pt x="1539040" y="1539040"/>
                </a:lnTo>
                <a:lnTo>
                  <a:pt x="0" y="15390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1758729" y="1461024"/>
            <a:ext cx="1539040" cy="1539040"/>
          </a:xfrm>
          <a:custGeom>
            <a:avLst/>
            <a:gdLst/>
            <a:ahLst/>
            <a:cxnLst/>
            <a:rect l="l" t="t" r="r" b="b"/>
            <a:pathLst>
              <a:path w="1539040" h="1539040">
                <a:moveTo>
                  <a:pt x="0" y="0"/>
                </a:moveTo>
                <a:lnTo>
                  <a:pt x="1539040" y="0"/>
                </a:lnTo>
                <a:lnTo>
                  <a:pt x="1539040" y="1539040"/>
                </a:lnTo>
                <a:lnTo>
                  <a:pt x="0" y="15390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6423438" y="5045098"/>
            <a:ext cx="1539040" cy="1539040"/>
          </a:xfrm>
          <a:custGeom>
            <a:avLst/>
            <a:gdLst/>
            <a:ahLst/>
            <a:cxnLst/>
            <a:rect l="l" t="t" r="r" b="b"/>
            <a:pathLst>
              <a:path w="1539040" h="1539040">
                <a:moveTo>
                  <a:pt x="0" y="0"/>
                </a:moveTo>
                <a:lnTo>
                  <a:pt x="1539040" y="0"/>
                </a:lnTo>
                <a:lnTo>
                  <a:pt x="1539040" y="1539040"/>
                </a:lnTo>
                <a:lnTo>
                  <a:pt x="0" y="15390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 rot="-10800000">
            <a:off x="6411917" y="1437983"/>
            <a:ext cx="1562081" cy="1562081"/>
          </a:xfrm>
          <a:custGeom>
            <a:avLst/>
            <a:gdLst/>
            <a:ahLst/>
            <a:cxnLst/>
            <a:rect l="l" t="t" r="r" b="b"/>
            <a:pathLst>
              <a:path w="1562081" h="1562081">
                <a:moveTo>
                  <a:pt x="0" y="0"/>
                </a:moveTo>
                <a:lnTo>
                  <a:pt x="1562081" y="0"/>
                </a:lnTo>
                <a:lnTo>
                  <a:pt x="1562081" y="1562081"/>
                </a:lnTo>
                <a:lnTo>
                  <a:pt x="0" y="15620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 rot="6484854" flipV="1">
            <a:off x="13533016" y="2586045"/>
            <a:ext cx="490348" cy="599626"/>
          </a:xfrm>
          <a:custGeom>
            <a:avLst/>
            <a:gdLst/>
            <a:ahLst/>
            <a:cxnLst/>
            <a:rect l="l" t="t" r="r" b="b"/>
            <a:pathLst>
              <a:path w="490348" h="599626">
                <a:moveTo>
                  <a:pt x="0" y="599626"/>
                </a:moveTo>
                <a:lnTo>
                  <a:pt x="490347" y="599626"/>
                </a:lnTo>
                <a:lnTo>
                  <a:pt x="490347" y="0"/>
                </a:lnTo>
                <a:lnTo>
                  <a:pt x="0" y="0"/>
                </a:lnTo>
                <a:lnTo>
                  <a:pt x="0" y="59962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45554" b="-18595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 rot="-4315145" flipV="1">
            <a:off x="5689065" y="4836450"/>
            <a:ext cx="490348" cy="599626"/>
          </a:xfrm>
          <a:custGeom>
            <a:avLst/>
            <a:gdLst/>
            <a:ahLst/>
            <a:cxnLst/>
            <a:rect l="l" t="t" r="r" b="b"/>
            <a:pathLst>
              <a:path w="490348" h="599626">
                <a:moveTo>
                  <a:pt x="0" y="599627"/>
                </a:moveTo>
                <a:lnTo>
                  <a:pt x="490348" y="599627"/>
                </a:lnTo>
                <a:lnTo>
                  <a:pt x="490348" y="0"/>
                </a:lnTo>
                <a:lnTo>
                  <a:pt x="0" y="0"/>
                </a:lnTo>
                <a:lnTo>
                  <a:pt x="0" y="599627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45554" b="-18595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13656381" y="3253061"/>
            <a:ext cx="1539040" cy="1539040"/>
          </a:xfrm>
          <a:custGeom>
            <a:avLst/>
            <a:gdLst/>
            <a:ahLst/>
            <a:cxnLst/>
            <a:rect l="l" t="t" r="r" b="b"/>
            <a:pathLst>
              <a:path w="1539040" h="1539040">
                <a:moveTo>
                  <a:pt x="0" y="0"/>
                </a:moveTo>
                <a:lnTo>
                  <a:pt x="1539040" y="0"/>
                </a:lnTo>
                <a:lnTo>
                  <a:pt x="1539040" y="1539040"/>
                </a:lnTo>
                <a:lnTo>
                  <a:pt x="0" y="153904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>
            <a:off x="4505643" y="3253061"/>
            <a:ext cx="1539040" cy="1539040"/>
          </a:xfrm>
          <a:custGeom>
            <a:avLst/>
            <a:gdLst/>
            <a:ahLst/>
            <a:cxnLst/>
            <a:rect l="l" t="t" r="r" b="b"/>
            <a:pathLst>
              <a:path w="1539040" h="1539040">
                <a:moveTo>
                  <a:pt x="0" y="0"/>
                </a:moveTo>
                <a:lnTo>
                  <a:pt x="1539040" y="0"/>
                </a:lnTo>
                <a:lnTo>
                  <a:pt x="1539040" y="1539040"/>
                </a:lnTo>
                <a:lnTo>
                  <a:pt x="0" y="153904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 rot="-9076459" flipH="1">
            <a:off x="5687061" y="2640678"/>
            <a:ext cx="490348" cy="599626"/>
          </a:xfrm>
          <a:custGeom>
            <a:avLst/>
            <a:gdLst/>
            <a:ahLst/>
            <a:cxnLst/>
            <a:rect l="l" t="t" r="r" b="b"/>
            <a:pathLst>
              <a:path w="490348" h="599626">
                <a:moveTo>
                  <a:pt x="490347" y="0"/>
                </a:moveTo>
                <a:lnTo>
                  <a:pt x="0" y="0"/>
                </a:lnTo>
                <a:lnTo>
                  <a:pt x="0" y="599626"/>
                </a:lnTo>
                <a:lnTo>
                  <a:pt x="490347" y="599626"/>
                </a:lnTo>
                <a:lnTo>
                  <a:pt x="4903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45554" b="-18595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 rot="1723540" flipH="1">
            <a:off x="13535020" y="4781817"/>
            <a:ext cx="490348" cy="599626"/>
          </a:xfrm>
          <a:custGeom>
            <a:avLst/>
            <a:gdLst/>
            <a:ahLst/>
            <a:cxnLst/>
            <a:rect l="l" t="t" r="r" b="b"/>
            <a:pathLst>
              <a:path w="490348" h="599626">
                <a:moveTo>
                  <a:pt x="490348" y="0"/>
                </a:moveTo>
                <a:lnTo>
                  <a:pt x="0" y="0"/>
                </a:lnTo>
                <a:lnTo>
                  <a:pt x="0" y="599626"/>
                </a:lnTo>
                <a:lnTo>
                  <a:pt x="490348" y="599626"/>
                </a:lnTo>
                <a:lnTo>
                  <a:pt x="49034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45554" b="-18595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 rot="4805893" flipV="1">
            <a:off x="10955493" y="1457201"/>
            <a:ext cx="490348" cy="599626"/>
          </a:xfrm>
          <a:custGeom>
            <a:avLst/>
            <a:gdLst/>
            <a:ahLst/>
            <a:cxnLst/>
            <a:rect l="l" t="t" r="r" b="b"/>
            <a:pathLst>
              <a:path w="490348" h="599626">
                <a:moveTo>
                  <a:pt x="0" y="599626"/>
                </a:moveTo>
                <a:lnTo>
                  <a:pt x="490348" y="599626"/>
                </a:lnTo>
                <a:lnTo>
                  <a:pt x="490348" y="0"/>
                </a:lnTo>
                <a:lnTo>
                  <a:pt x="0" y="0"/>
                </a:lnTo>
                <a:lnTo>
                  <a:pt x="0" y="59962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45554" b="-18595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 rot="-5994106" flipV="1">
            <a:off x="8266588" y="5965294"/>
            <a:ext cx="490348" cy="599626"/>
          </a:xfrm>
          <a:custGeom>
            <a:avLst/>
            <a:gdLst/>
            <a:ahLst/>
            <a:cxnLst/>
            <a:rect l="l" t="t" r="r" b="b"/>
            <a:pathLst>
              <a:path w="490348" h="599626">
                <a:moveTo>
                  <a:pt x="0" y="599627"/>
                </a:moveTo>
                <a:lnTo>
                  <a:pt x="490347" y="599627"/>
                </a:lnTo>
                <a:lnTo>
                  <a:pt x="490347" y="0"/>
                </a:lnTo>
                <a:lnTo>
                  <a:pt x="0" y="0"/>
                </a:lnTo>
                <a:lnTo>
                  <a:pt x="0" y="599627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45554" b="-18595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 rot="3594291" flipV="1">
            <a:off x="8188351" y="1500630"/>
            <a:ext cx="490348" cy="599626"/>
          </a:xfrm>
          <a:custGeom>
            <a:avLst/>
            <a:gdLst/>
            <a:ahLst/>
            <a:cxnLst/>
            <a:rect l="l" t="t" r="r" b="b"/>
            <a:pathLst>
              <a:path w="490348" h="599626">
                <a:moveTo>
                  <a:pt x="0" y="599627"/>
                </a:moveTo>
                <a:lnTo>
                  <a:pt x="490347" y="599627"/>
                </a:lnTo>
                <a:lnTo>
                  <a:pt x="490347" y="0"/>
                </a:lnTo>
                <a:lnTo>
                  <a:pt x="0" y="0"/>
                </a:lnTo>
                <a:lnTo>
                  <a:pt x="0" y="599627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45554" b="-18595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Freeform 17"/>
          <p:cNvSpPr/>
          <p:nvPr/>
        </p:nvSpPr>
        <p:spPr>
          <a:xfrm rot="-7205708" flipV="1">
            <a:off x="11033730" y="5921865"/>
            <a:ext cx="490348" cy="599626"/>
          </a:xfrm>
          <a:custGeom>
            <a:avLst/>
            <a:gdLst/>
            <a:ahLst/>
            <a:cxnLst/>
            <a:rect l="l" t="t" r="r" b="b"/>
            <a:pathLst>
              <a:path w="490348" h="599626">
                <a:moveTo>
                  <a:pt x="0" y="599626"/>
                </a:moveTo>
                <a:lnTo>
                  <a:pt x="490347" y="599626"/>
                </a:lnTo>
                <a:lnTo>
                  <a:pt x="490347" y="0"/>
                </a:lnTo>
                <a:lnTo>
                  <a:pt x="0" y="0"/>
                </a:lnTo>
                <a:lnTo>
                  <a:pt x="0" y="59962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45554" b="-18595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TextBox 18"/>
          <p:cNvSpPr txBox="1"/>
          <p:nvPr/>
        </p:nvSpPr>
        <p:spPr>
          <a:xfrm>
            <a:off x="2174119" y="3827001"/>
            <a:ext cx="2033425" cy="362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</a:pPr>
            <a:r>
              <a:rPr lang="en-US" sz="2199">
                <a:solidFill>
                  <a:srgbClr val="F8F8F8"/>
                </a:solidFill>
                <a:latin typeface="DM Sans"/>
                <a:ea typeface="DM Sans"/>
                <a:cs typeface="DM Sans"/>
                <a:sym typeface="DM Sans"/>
              </a:rPr>
              <a:t>YENİ AY</a:t>
            </a:r>
          </a:p>
        </p:txBody>
      </p:sp>
      <p:sp>
        <p:nvSpPr>
          <p:cNvPr id="19" name="Freeform 19"/>
          <p:cNvSpPr/>
          <p:nvPr/>
        </p:nvSpPr>
        <p:spPr>
          <a:xfrm>
            <a:off x="-2863952" y="875009"/>
            <a:ext cx="5729966" cy="5709130"/>
          </a:xfrm>
          <a:custGeom>
            <a:avLst/>
            <a:gdLst/>
            <a:ahLst/>
            <a:cxnLst/>
            <a:rect l="l" t="t" r="r" b="b"/>
            <a:pathLst>
              <a:path w="5729966" h="5709130">
                <a:moveTo>
                  <a:pt x="0" y="0"/>
                </a:moveTo>
                <a:lnTo>
                  <a:pt x="5729965" y="0"/>
                </a:lnTo>
                <a:lnTo>
                  <a:pt x="5729965" y="5709129"/>
                </a:lnTo>
                <a:lnTo>
                  <a:pt x="0" y="570912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0" name="TextBox 20"/>
          <p:cNvSpPr txBox="1"/>
          <p:nvPr/>
        </p:nvSpPr>
        <p:spPr>
          <a:xfrm>
            <a:off x="15490696" y="3827001"/>
            <a:ext cx="2033425" cy="362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</a:pPr>
            <a:r>
              <a:rPr lang="en-US" sz="2199">
                <a:solidFill>
                  <a:srgbClr val="F8F8F8"/>
                </a:solidFill>
                <a:latin typeface="DM Sans"/>
                <a:ea typeface="DM Sans"/>
                <a:cs typeface="DM Sans"/>
                <a:sym typeface="DM Sans"/>
              </a:rPr>
              <a:t>DOLUNAY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488269" y="1441252"/>
            <a:ext cx="2262025" cy="362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</a:pPr>
            <a:r>
              <a:rPr lang="en-US" sz="2199">
                <a:solidFill>
                  <a:srgbClr val="F8F8F8"/>
                </a:solidFill>
                <a:latin typeface="DM Sans"/>
                <a:ea typeface="DM Sans"/>
                <a:cs typeface="DM Sans"/>
                <a:sym typeface="DM Sans"/>
              </a:rPr>
              <a:t>ŞİŞKİN AY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970913" y="1441252"/>
            <a:ext cx="2262025" cy="362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</a:pPr>
            <a:r>
              <a:rPr lang="en-US" sz="2199">
                <a:solidFill>
                  <a:srgbClr val="F8F8F8"/>
                </a:solidFill>
                <a:latin typeface="DM Sans"/>
                <a:ea typeface="DM Sans"/>
                <a:cs typeface="DM Sans"/>
                <a:sym typeface="DM Sans"/>
              </a:rPr>
              <a:t>HİLAL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704409" y="171352"/>
            <a:ext cx="2262025" cy="362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</a:pPr>
            <a:r>
              <a:rPr lang="en-US" sz="2199">
                <a:solidFill>
                  <a:srgbClr val="F8F8F8"/>
                </a:solidFill>
                <a:latin typeface="DM Sans"/>
                <a:ea typeface="DM Sans"/>
                <a:cs typeface="DM Sans"/>
                <a:sym typeface="DM Sans"/>
              </a:rPr>
              <a:t>SON DÖRDÜN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970913" y="6221553"/>
            <a:ext cx="2262025" cy="362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</a:pPr>
            <a:r>
              <a:rPr lang="en-US" sz="2199">
                <a:solidFill>
                  <a:srgbClr val="F8F8F8"/>
                </a:solidFill>
                <a:latin typeface="DM Sans"/>
                <a:ea typeface="DM Sans"/>
                <a:cs typeface="DM Sans"/>
                <a:sym typeface="DM Sans"/>
              </a:rPr>
              <a:t>HİLAL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704409" y="7471042"/>
            <a:ext cx="2262025" cy="362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</a:pPr>
            <a:r>
              <a:rPr lang="en-US" sz="2199">
                <a:solidFill>
                  <a:srgbClr val="F8F8F8"/>
                </a:solidFill>
                <a:latin typeface="DM Sans"/>
                <a:ea typeface="DM Sans"/>
                <a:cs typeface="DM Sans"/>
                <a:sym typeface="DM Sans"/>
              </a:rPr>
              <a:t>İLK DÖRDÜN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471572" y="6221553"/>
            <a:ext cx="2262025" cy="362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</a:pPr>
            <a:r>
              <a:rPr lang="en-US" sz="2199">
                <a:solidFill>
                  <a:srgbClr val="F8F8F8"/>
                </a:solidFill>
                <a:latin typeface="DM Sans"/>
                <a:ea typeface="DM Sans"/>
                <a:cs typeface="DM Sans"/>
                <a:sym typeface="DM Sans"/>
              </a:rPr>
              <a:t>ŞİŞKİN AY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824123" y="8240584"/>
            <a:ext cx="16052817" cy="1189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F8F8F8"/>
                </a:solidFill>
                <a:latin typeface="Bobby Jones 2"/>
                <a:ea typeface="Bobby Jones 2"/>
                <a:cs typeface="Bobby Jones 2"/>
                <a:sym typeface="Bobby Jones 2"/>
              </a:rPr>
              <a:t>YENİ AYDAN ÖNCE VE SONRA HİLALLER</a:t>
            </a:r>
          </a:p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F8F8F8"/>
                </a:solidFill>
                <a:latin typeface="Bobby Jones 2"/>
                <a:ea typeface="Bobby Jones 2"/>
                <a:cs typeface="Bobby Jones 2"/>
                <a:sym typeface="Bobby Jones 2"/>
              </a:rPr>
              <a:t>DOLUNAYDAN ÖNCE VE SONRA ŞİŞKİN AYLAR</a:t>
            </a:r>
          </a:p>
        </p:txBody>
      </p:sp>
      <p:sp>
        <p:nvSpPr>
          <p:cNvPr id="28" name="Freeform 28"/>
          <p:cNvSpPr/>
          <p:nvPr/>
        </p:nvSpPr>
        <p:spPr>
          <a:xfrm>
            <a:off x="-34823" y="8194777"/>
            <a:ext cx="2127045" cy="2127045"/>
          </a:xfrm>
          <a:custGeom>
            <a:avLst/>
            <a:gdLst/>
            <a:ahLst/>
            <a:cxnLst/>
            <a:rect l="l" t="t" r="r" b="b"/>
            <a:pathLst>
              <a:path w="2127045" h="2127045">
                <a:moveTo>
                  <a:pt x="0" y="0"/>
                </a:moveTo>
                <a:lnTo>
                  <a:pt x="2127046" y="0"/>
                </a:lnTo>
                <a:lnTo>
                  <a:pt x="2127046" y="2127046"/>
                </a:lnTo>
                <a:lnTo>
                  <a:pt x="0" y="212704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29" name="Resim 28">
            <a:extLst>
              <a:ext uri="{FF2B5EF4-FFF2-40B4-BE49-F238E27FC236}">
                <a16:creationId xmlns:a16="http://schemas.microsoft.com/office/drawing/2014/main" id="{D2766F73-EC2D-2C86-F17A-167C65CDF14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57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9D8227-8083-DA40-DDA3-FC552D5AA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8">
            <a:extLst>
              <a:ext uri="{FF2B5EF4-FFF2-40B4-BE49-F238E27FC236}">
                <a16:creationId xmlns:a16="http://schemas.microsoft.com/office/drawing/2014/main" id="{A93F3D2D-B4C2-676E-8387-F36D4A072E9C}"/>
              </a:ext>
            </a:extLst>
          </p:cNvPr>
          <p:cNvSpPr/>
          <p:nvPr/>
        </p:nvSpPr>
        <p:spPr>
          <a:xfrm>
            <a:off x="-34823" y="8194777"/>
            <a:ext cx="2127045" cy="2127045"/>
          </a:xfrm>
          <a:custGeom>
            <a:avLst/>
            <a:gdLst/>
            <a:ahLst/>
            <a:cxnLst/>
            <a:rect l="l" t="t" r="r" b="b"/>
            <a:pathLst>
              <a:path w="2127045" h="2127045">
                <a:moveTo>
                  <a:pt x="0" y="0"/>
                </a:moveTo>
                <a:lnTo>
                  <a:pt x="2127046" y="0"/>
                </a:lnTo>
                <a:lnTo>
                  <a:pt x="2127046" y="2127046"/>
                </a:lnTo>
                <a:lnTo>
                  <a:pt x="0" y="21270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29" name="Resim 28">
            <a:extLst>
              <a:ext uri="{FF2B5EF4-FFF2-40B4-BE49-F238E27FC236}">
                <a16:creationId xmlns:a16="http://schemas.microsoft.com/office/drawing/2014/main" id="{231CB744-5583-80EB-C85B-8366D0BD5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  <p:pic>
        <p:nvPicPr>
          <p:cNvPr id="31" name="Resim 30">
            <a:extLst>
              <a:ext uri="{FF2B5EF4-FFF2-40B4-BE49-F238E27FC236}">
                <a16:creationId xmlns:a16="http://schemas.microsoft.com/office/drawing/2014/main" id="{BE5EC369-CF25-EA46-CF5F-4FF4DB30C2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952500"/>
            <a:ext cx="10439400" cy="6949328"/>
          </a:xfrm>
          <a:prstGeom prst="rect">
            <a:avLst/>
          </a:prstGeom>
        </p:spPr>
      </p:pic>
      <p:sp>
        <p:nvSpPr>
          <p:cNvPr id="33" name="Metin kutusu 32">
            <a:extLst>
              <a:ext uri="{FF2B5EF4-FFF2-40B4-BE49-F238E27FC236}">
                <a16:creationId xmlns:a16="http://schemas.microsoft.com/office/drawing/2014/main" id="{15F2ADB0-0F84-94FA-AEEA-B77C498ED21A}"/>
              </a:ext>
            </a:extLst>
          </p:cNvPr>
          <p:cNvSpPr txBox="1"/>
          <p:nvPr/>
        </p:nvSpPr>
        <p:spPr>
          <a:xfrm>
            <a:off x="4866050" y="8298302"/>
            <a:ext cx="91585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000" b="1" dirty="0">
                <a:highlight>
                  <a:srgbClr val="FFFF00"/>
                </a:highlight>
                <a:hlinkClick r:id="rId5"/>
              </a:rPr>
              <a:t>https://astro.unl.edu/classaction/animations/lunarcycles/moonphases.html</a:t>
            </a:r>
            <a:endParaRPr lang="tr-TR" sz="2000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448279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763" y="27702"/>
            <a:ext cx="18288000" cy="10231596"/>
            <a:chOff x="0" y="0"/>
            <a:chExt cx="4816593" cy="26947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694742"/>
            </a:xfrm>
            <a:custGeom>
              <a:avLst/>
              <a:gdLst/>
              <a:ahLst/>
              <a:cxnLst/>
              <a:rect l="l" t="t" r="r" b="b"/>
              <a:pathLst>
                <a:path w="4816592" h="2694742">
                  <a:moveTo>
                    <a:pt x="0" y="0"/>
                  </a:moveTo>
                  <a:lnTo>
                    <a:pt x="4816592" y="0"/>
                  </a:lnTo>
                  <a:lnTo>
                    <a:pt x="4816592" y="2694742"/>
                  </a:lnTo>
                  <a:lnTo>
                    <a:pt x="0" y="269474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61950" cap="sq">
              <a:solidFill>
                <a:srgbClr val="5271FF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233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>
            <a:hlinkClick r:id="rId2"/>
          </p:cNvPr>
          <p:cNvSpPr/>
          <p:nvPr/>
        </p:nvSpPr>
        <p:spPr>
          <a:xfrm>
            <a:off x="6202915" y="262578"/>
            <a:ext cx="5985581" cy="6148300"/>
          </a:xfrm>
          <a:custGeom>
            <a:avLst/>
            <a:gdLst/>
            <a:ahLst/>
            <a:cxnLst/>
            <a:rect l="l" t="t" r="r" b="b"/>
            <a:pathLst>
              <a:path w="5985581" h="6148300">
                <a:moveTo>
                  <a:pt x="0" y="0"/>
                </a:moveTo>
                <a:lnTo>
                  <a:pt x="5985581" y="0"/>
                </a:lnTo>
                <a:lnTo>
                  <a:pt x="5985581" y="6148299"/>
                </a:lnTo>
                <a:lnTo>
                  <a:pt x="0" y="61482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686" t="-11909" r="-9514" b="-70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>
            <a:hlinkClick r:id="rId4"/>
          </p:cNvPr>
          <p:cNvSpPr/>
          <p:nvPr/>
        </p:nvSpPr>
        <p:spPr>
          <a:xfrm>
            <a:off x="1879980" y="6501266"/>
            <a:ext cx="2410067" cy="1012228"/>
          </a:xfrm>
          <a:custGeom>
            <a:avLst/>
            <a:gdLst/>
            <a:ahLst/>
            <a:cxnLst/>
            <a:rect l="l" t="t" r="r" b="b"/>
            <a:pathLst>
              <a:path w="2410067" h="1012228">
                <a:moveTo>
                  <a:pt x="0" y="0"/>
                </a:moveTo>
                <a:lnTo>
                  <a:pt x="2410067" y="0"/>
                </a:lnTo>
                <a:lnTo>
                  <a:pt x="2410067" y="1012228"/>
                </a:lnTo>
                <a:lnTo>
                  <a:pt x="0" y="10122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>
            <a:hlinkClick r:id="rId2"/>
          </p:cNvPr>
          <p:cNvSpPr/>
          <p:nvPr/>
        </p:nvSpPr>
        <p:spPr>
          <a:xfrm>
            <a:off x="10641578" y="6332698"/>
            <a:ext cx="1323106" cy="1323106"/>
          </a:xfrm>
          <a:custGeom>
            <a:avLst/>
            <a:gdLst/>
            <a:ahLst/>
            <a:cxnLst/>
            <a:rect l="l" t="t" r="r" b="b"/>
            <a:pathLst>
              <a:path w="1323106" h="1323106">
                <a:moveTo>
                  <a:pt x="0" y="0"/>
                </a:moveTo>
                <a:lnTo>
                  <a:pt x="1323107" y="0"/>
                </a:lnTo>
                <a:lnTo>
                  <a:pt x="1323107" y="1323106"/>
                </a:lnTo>
                <a:lnTo>
                  <a:pt x="0" y="13231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303131" y="3256653"/>
            <a:ext cx="2452490" cy="2695044"/>
          </a:xfrm>
          <a:prstGeom prst="rect">
            <a:avLst/>
          </a:prstGeom>
        </p:spPr>
      </p:pic>
      <p:sp>
        <p:nvSpPr>
          <p:cNvPr id="9" name="TextBox 9">
            <a:hlinkClick r:id="rId4"/>
          </p:cNvPr>
          <p:cNvSpPr txBox="1"/>
          <p:nvPr/>
        </p:nvSpPr>
        <p:spPr>
          <a:xfrm>
            <a:off x="4239888" y="6500701"/>
            <a:ext cx="5294615" cy="1000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2"/>
              </a:lnSpc>
            </a:pPr>
            <a:r>
              <a:rPr lang="en-US" sz="5658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@mervehocaile</a:t>
            </a:r>
          </a:p>
        </p:txBody>
      </p:sp>
      <p:sp>
        <p:nvSpPr>
          <p:cNvPr id="10" name="TextBox 10">
            <a:hlinkClick r:id="rId2"/>
          </p:cNvPr>
          <p:cNvSpPr txBox="1"/>
          <p:nvPr/>
        </p:nvSpPr>
        <p:spPr>
          <a:xfrm>
            <a:off x="11964685" y="6500701"/>
            <a:ext cx="5294615" cy="1000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2"/>
              </a:lnSpc>
            </a:pPr>
            <a:r>
              <a:rPr lang="en-US" sz="5658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@mervehocaile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39238" y="4639627"/>
            <a:ext cx="9525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509588" y="7741529"/>
            <a:ext cx="17259300" cy="2066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2"/>
              </a:lnSpc>
            </a:pP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Konu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anlatım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videoları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,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ders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ve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içerik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dosyaları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için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takip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etmeyi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unutma</a:t>
            </a:r>
            <a:r>
              <a:rPr lang="tr-TR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!</a:t>
            </a:r>
            <a:endParaRPr lang="en-US" sz="5851" b="1" dirty="0">
              <a:solidFill>
                <a:srgbClr val="FF5757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68083" y="-2626915"/>
            <a:ext cx="15540830" cy="15540830"/>
          </a:xfrm>
          <a:custGeom>
            <a:avLst/>
            <a:gdLst/>
            <a:ahLst/>
            <a:cxnLst/>
            <a:rect l="l" t="t" r="r" b="b"/>
            <a:pathLst>
              <a:path w="15540830" h="15540830">
                <a:moveTo>
                  <a:pt x="0" y="0"/>
                </a:moveTo>
                <a:lnTo>
                  <a:pt x="15540830" y="0"/>
                </a:lnTo>
                <a:lnTo>
                  <a:pt x="15540830" y="15540830"/>
                </a:lnTo>
                <a:lnTo>
                  <a:pt x="0" y="155408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1181100" y="3453736"/>
            <a:ext cx="6973981" cy="4745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6809" lvl="1" indent="-303405" algn="l">
              <a:lnSpc>
                <a:spcPts val="3428"/>
              </a:lnSpc>
              <a:buFont typeface="Arial"/>
              <a:buChar char="•"/>
            </a:pP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Ay, Dünya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ve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Güneş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gibi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küresel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şekillidir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.</a:t>
            </a:r>
          </a:p>
          <a:p>
            <a:pPr algn="l">
              <a:lnSpc>
                <a:spcPts val="3428"/>
              </a:lnSpc>
            </a:pPr>
            <a:endParaRPr lang="en-US" sz="2810" b="1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606809" lvl="1" indent="-303405" algn="l">
              <a:lnSpc>
                <a:spcPts val="3428"/>
              </a:lnSpc>
              <a:buFont typeface="Arial"/>
              <a:buChar char="•"/>
            </a:pP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Ay'ın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atmosferi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yok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denecek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kadar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azdır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. </a:t>
            </a:r>
          </a:p>
          <a:p>
            <a:pPr algn="l">
              <a:lnSpc>
                <a:spcPts val="3428"/>
              </a:lnSpc>
            </a:pPr>
            <a:endParaRPr lang="en-US" sz="2810" b="1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606809" lvl="1" indent="-303405" algn="l">
              <a:lnSpc>
                <a:spcPts val="3428"/>
              </a:lnSpc>
              <a:buFont typeface="Arial"/>
              <a:buChar char="•"/>
            </a:pP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Ay'da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atmosfer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yok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denecek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kadar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az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olduğu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için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tr-TR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y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ağmur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kar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ve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rüzgar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gibi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hava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olayları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Ay'da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görülmez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.</a:t>
            </a:r>
          </a:p>
          <a:p>
            <a:pPr algn="l">
              <a:lnSpc>
                <a:spcPts val="3428"/>
              </a:lnSpc>
            </a:pPr>
            <a:endParaRPr lang="en-US" sz="2810" b="1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34823" y="8194777"/>
            <a:ext cx="2127045" cy="2127045"/>
          </a:xfrm>
          <a:custGeom>
            <a:avLst/>
            <a:gdLst/>
            <a:ahLst/>
            <a:cxnLst/>
            <a:rect l="l" t="t" r="r" b="b"/>
            <a:pathLst>
              <a:path w="2127045" h="2127045">
                <a:moveTo>
                  <a:pt x="0" y="0"/>
                </a:moveTo>
                <a:lnTo>
                  <a:pt x="2127046" y="0"/>
                </a:lnTo>
                <a:lnTo>
                  <a:pt x="2127046" y="2127046"/>
                </a:lnTo>
                <a:lnTo>
                  <a:pt x="0" y="21270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2AD65F22-0095-483B-AAAB-4068D4563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46403" y="6152409"/>
            <a:ext cx="1094690" cy="281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4"/>
              </a:lnSpc>
              <a:spcBef>
                <a:spcPct val="0"/>
              </a:spcBef>
            </a:pPr>
            <a:r>
              <a:rPr lang="en-US" sz="1891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Maria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7936822"/>
            <a:ext cx="3517763" cy="281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4"/>
              </a:lnSpc>
              <a:spcBef>
                <a:spcPct val="0"/>
              </a:spcBef>
            </a:pPr>
            <a:r>
              <a:rPr lang="en-US" sz="1891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Lunar Highlands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03128" y="4322315"/>
            <a:ext cx="3517763" cy="281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4"/>
              </a:lnSpc>
              <a:spcBef>
                <a:spcPct val="0"/>
              </a:spcBef>
            </a:pPr>
            <a:r>
              <a:rPr lang="en-US" sz="1891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Craters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35529" y="1038225"/>
            <a:ext cx="6644348" cy="3240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0"/>
              </a:lnSpc>
              <a:spcBef>
                <a:spcPct val="0"/>
              </a:spcBef>
            </a:pPr>
            <a:r>
              <a:rPr lang="en-US" sz="3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Meteor adı verilen kaya ve taş parçaları Ay'ın çok ince olan atmosferini geçerek Ay yüzeyine ulaşır. Ay yüzeyine ulaşan meteorlar irili ufaklı çukurlar oluşturur. </a:t>
            </a:r>
          </a:p>
          <a:p>
            <a:pPr algn="l">
              <a:lnSpc>
                <a:spcPts val="3210"/>
              </a:lnSpc>
              <a:spcBef>
                <a:spcPct val="0"/>
              </a:spcBef>
            </a:pPr>
            <a:endParaRPr lang="en-US" sz="3000" b="1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3210"/>
              </a:lnSpc>
              <a:spcBef>
                <a:spcPct val="0"/>
              </a:spcBef>
            </a:pPr>
            <a:r>
              <a:rPr lang="en-US" sz="3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BU ÇUKURLARA KRATER DENİR.</a:t>
            </a:r>
          </a:p>
        </p:txBody>
      </p:sp>
      <p:sp>
        <p:nvSpPr>
          <p:cNvPr id="6" name="Freeform 6"/>
          <p:cNvSpPr/>
          <p:nvPr/>
        </p:nvSpPr>
        <p:spPr>
          <a:xfrm>
            <a:off x="-34823" y="8194777"/>
            <a:ext cx="2127045" cy="2127045"/>
          </a:xfrm>
          <a:custGeom>
            <a:avLst/>
            <a:gdLst/>
            <a:ahLst/>
            <a:cxnLst/>
            <a:rect l="l" t="t" r="r" b="b"/>
            <a:pathLst>
              <a:path w="2127045" h="2127045">
                <a:moveTo>
                  <a:pt x="0" y="0"/>
                </a:moveTo>
                <a:lnTo>
                  <a:pt x="2127046" y="0"/>
                </a:lnTo>
                <a:lnTo>
                  <a:pt x="2127046" y="2127046"/>
                </a:lnTo>
                <a:lnTo>
                  <a:pt x="0" y="21270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43CF169D-6F21-DD3A-52EF-1E2E3FFED294}"/>
              </a:ext>
            </a:extLst>
          </p:cNvPr>
          <p:cNvSpPr/>
          <p:nvPr/>
        </p:nvSpPr>
        <p:spPr>
          <a:xfrm>
            <a:off x="8077200" y="723900"/>
            <a:ext cx="8209026" cy="8229600"/>
          </a:xfrm>
          <a:custGeom>
            <a:avLst/>
            <a:gdLst/>
            <a:ahLst/>
            <a:cxnLst/>
            <a:rect l="l" t="t" r="r" b="b"/>
            <a:pathLst>
              <a:path w="8209026" h="8229600">
                <a:moveTo>
                  <a:pt x="0" y="0"/>
                </a:moveTo>
                <a:lnTo>
                  <a:pt x="8209026" y="0"/>
                </a:lnTo>
                <a:lnTo>
                  <a:pt x="820902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F2FC738E-9B22-2B2A-1F6C-FC7A80544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86118" y="2007223"/>
            <a:ext cx="6381212" cy="1842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65"/>
              </a:lnSpc>
            </a:pPr>
            <a:r>
              <a:rPr lang="en-US" sz="2021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Hava olayları olmadığı için yüzeyindeki toz tabakaları değişmeden kalır. Ay'da araştırma yapan astronotların ayak izleri ve uzay araçlarının tekerlek izleri uzun yıllar boyunca değişmeden kalır.</a:t>
            </a:r>
          </a:p>
          <a:p>
            <a:pPr algn="l">
              <a:lnSpc>
                <a:spcPts val="2465"/>
              </a:lnSpc>
            </a:pPr>
            <a:endParaRPr lang="en-US" sz="2021" b="1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1582400" y="3238500"/>
            <a:ext cx="4948670" cy="3640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Hava </a:t>
            </a:r>
            <a:r>
              <a:rPr lang="en-US" sz="300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olayları</a:t>
            </a:r>
            <a:r>
              <a:rPr lang="en-US" sz="30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olmadığı</a:t>
            </a:r>
            <a:r>
              <a:rPr lang="en-US" sz="30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için</a:t>
            </a:r>
            <a:r>
              <a:rPr lang="en-US" sz="30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yüzeyindeki</a:t>
            </a:r>
            <a:r>
              <a:rPr lang="en-US" sz="30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toz</a:t>
            </a:r>
            <a:r>
              <a:rPr lang="en-US" sz="30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tabakaları</a:t>
            </a:r>
            <a:r>
              <a:rPr lang="en-US" sz="30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değişmeden</a:t>
            </a:r>
            <a:r>
              <a:rPr lang="en-US" sz="30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kalır</a:t>
            </a:r>
            <a:r>
              <a:rPr lang="en-US" sz="30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. </a:t>
            </a:r>
            <a:r>
              <a:rPr lang="en-US" sz="300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Ay'da</a:t>
            </a:r>
            <a:r>
              <a:rPr lang="en-US" sz="30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araştırma</a:t>
            </a:r>
            <a:r>
              <a:rPr lang="en-US" sz="30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yapan</a:t>
            </a:r>
            <a:r>
              <a:rPr lang="en-US" sz="30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astronotların</a:t>
            </a:r>
            <a:r>
              <a:rPr lang="en-US" sz="30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ayak</a:t>
            </a:r>
            <a:r>
              <a:rPr lang="en-US" sz="30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izleri</a:t>
            </a:r>
            <a:r>
              <a:rPr lang="en-US" sz="30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ve</a:t>
            </a:r>
            <a:r>
              <a:rPr lang="en-US" sz="30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uzay</a:t>
            </a:r>
            <a:r>
              <a:rPr lang="en-US" sz="30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araçlarının</a:t>
            </a:r>
            <a:r>
              <a:rPr lang="en-US" sz="30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tekerlek</a:t>
            </a:r>
            <a:r>
              <a:rPr lang="en-US" sz="30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izleri</a:t>
            </a:r>
            <a:r>
              <a:rPr lang="en-US" sz="30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uzun</a:t>
            </a:r>
            <a:r>
              <a:rPr lang="en-US" sz="30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yıllar</a:t>
            </a:r>
            <a:r>
              <a:rPr lang="en-US" sz="30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boyunca</a:t>
            </a:r>
            <a:r>
              <a:rPr lang="en-US" sz="30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değişmeden</a:t>
            </a:r>
            <a:r>
              <a:rPr lang="en-US" sz="30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kalır</a:t>
            </a:r>
            <a:r>
              <a:rPr lang="en-US" sz="30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.</a:t>
            </a:r>
          </a:p>
        </p:txBody>
      </p:sp>
      <p:sp>
        <p:nvSpPr>
          <p:cNvPr id="4" name="Freeform 4"/>
          <p:cNvSpPr/>
          <p:nvPr/>
        </p:nvSpPr>
        <p:spPr>
          <a:xfrm>
            <a:off x="-34823" y="8194777"/>
            <a:ext cx="2127045" cy="2127045"/>
          </a:xfrm>
          <a:custGeom>
            <a:avLst/>
            <a:gdLst/>
            <a:ahLst/>
            <a:cxnLst/>
            <a:rect l="l" t="t" r="r" b="b"/>
            <a:pathLst>
              <a:path w="2127045" h="2127045">
                <a:moveTo>
                  <a:pt x="0" y="0"/>
                </a:moveTo>
                <a:lnTo>
                  <a:pt x="2127046" y="0"/>
                </a:lnTo>
                <a:lnTo>
                  <a:pt x="2127046" y="2127046"/>
                </a:lnTo>
                <a:lnTo>
                  <a:pt x="0" y="21270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42240009-EF74-0926-ACB8-671BDE8C4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408230"/>
            <a:ext cx="10659963" cy="6716062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EED13FFC-EE72-AC72-2CEC-58C58E135E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68083" y="-2626915"/>
            <a:ext cx="15540830" cy="15540830"/>
          </a:xfrm>
          <a:custGeom>
            <a:avLst/>
            <a:gdLst/>
            <a:ahLst/>
            <a:cxnLst/>
            <a:rect l="l" t="t" r="r" b="b"/>
            <a:pathLst>
              <a:path w="15540830" h="15540830">
                <a:moveTo>
                  <a:pt x="0" y="0"/>
                </a:moveTo>
                <a:lnTo>
                  <a:pt x="15540830" y="0"/>
                </a:lnTo>
                <a:lnTo>
                  <a:pt x="15540830" y="15540830"/>
                </a:lnTo>
                <a:lnTo>
                  <a:pt x="0" y="155408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474568" y="1447185"/>
            <a:ext cx="7962900" cy="6532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28"/>
              </a:lnSpc>
            </a:pP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Gece-gündüz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arasındaki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sıcaklık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farkı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çok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fazladır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.</a:t>
            </a:r>
          </a:p>
          <a:p>
            <a:pPr algn="l">
              <a:lnSpc>
                <a:spcPts val="3428"/>
              </a:lnSpc>
            </a:pPr>
            <a:endParaRPr lang="en-US" sz="2810" b="1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3428"/>
              </a:lnSpc>
            </a:pP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Ay’ın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yüzeyinde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kaya,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taş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kum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ve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toz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bulunur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.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Ayrıca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Ay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yüzeyinde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vadi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ve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tepeler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vardır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.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Ay’ın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yüzeyinin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büyük</a:t>
            </a:r>
            <a:endParaRPr lang="en-US" sz="2810" b="1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3428"/>
              </a:lnSpc>
            </a:pP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bir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kısmı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tozdan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oluşur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.</a:t>
            </a:r>
          </a:p>
          <a:p>
            <a:pPr algn="l">
              <a:lnSpc>
                <a:spcPts val="3428"/>
              </a:lnSpc>
            </a:pPr>
            <a:endParaRPr lang="en-US" sz="2810" b="1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3428"/>
              </a:lnSpc>
            </a:pP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Ay’da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sıcaklık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gece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-174 ⁰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C’u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gündüz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ise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125 ⁰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C’u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bulabilmektedir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.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Ayyüzeyinin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gündüz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çok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ısınıp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gece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çok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soğuması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yüzeydeki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kaya,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taş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ve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kumun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parçalanmasını</a:t>
            </a:r>
            <a:endParaRPr lang="en-US" sz="2810" b="1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3428"/>
              </a:lnSpc>
            </a:pP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hızlandırır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.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Böylece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kaya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taşa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taş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kuma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kum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da</a:t>
            </a:r>
            <a:r>
              <a:rPr lang="tr-TR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toza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1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dönüşür</a:t>
            </a:r>
            <a:r>
              <a:rPr lang="en-US" sz="281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.</a:t>
            </a:r>
          </a:p>
        </p:txBody>
      </p:sp>
      <p:sp>
        <p:nvSpPr>
          <p:cNvPr id="4" name="Freeform 4"/>
          <p:cNvSpPr/>
          <p:nvPr/>
        </p:nvSpPr>
        <p:spPr>
          <a:xfrm>
            <a:off x="-34823" y="8194777"/>
            <a:ext cx="2127045" cy="2127045"/>
          </a:xfrm>
          <a:custGeom>
            <a:avLst/>
            <a:gdLst/>
            <a:ahLst/>
            <a:cxnLst/>
            <a:rect l="l" t="t" r="r" b="b"/>
            <a:pathLst>
              <a:path w="2127045" h="2127045">
                <a:moveTo>
                  <a:pt x="0" y="0"/>
                </a:moveTo>
                <a:lnTo>
                  <a:pt x="2127046" y="0"/>
                </a:lnTo>
                <a:lnTo>
                  <a:pt x="2127046" y="2127046"/>
                </a:lnTo>
                <a:lnTo>
                  <a:pt x="0" y="21270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FB23D9F-2C02-5A9E-8049-A897F3733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047750"/>
            <a:ext cx="10999589" cy="832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50"/>
              </a:lnSpc>
            </a:pPr>
            <a:r>
              <a:rPr lang="en-US" sz="5613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DİKKAT!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184874" y="2475769"/>
            <a:ext cx="15918252" cy="1879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89"/>
              </a:lnSpc>
            </a:pPr>
            <a:r>
              <a:rPr lang="en-US" sz="245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AY BİR IŞIK KAYNAĞI DEĞİLDİR.</a:t>
            </a:r>
          </a:p>
          <a:p>
            <a:pPr algn="l">
              <a:lnSpc>
                <a:spcPts val="2989"/>
              </a:lnSpc>
            </a:pPr>
            <a:endParaRPr lang="en-US" sz="2450" b="1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2989"/>
              </a:lnSpc>
            </a:pPr>
            <a:r>
              <a:rPr lang="en-US" sz="245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Ay, üzerine düşen Güneş ışınlarını yansıtır. Bu sayede Dünya 'dan geceleri ve bazen gündüzleri gözlemlenebilir.</a:t>
            </a:r>
          </a:p>
          <a:p>
            <a:pPr algn="l">
              <a:lnSpc>
                <a:spcPts val="2989"/>
              </a:lnSpc>
            </a:pPr>
            <a:endParaRPr lang="en-US" sz="2450" b="1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34823" y="8194777"/>
            <a:ext cx="2127045" cy="2127045"/>
          </a:xfrm>
          <a:custGeom>
            <a:avLst/>
            <a:gdLst/>
            <a:ahLst/>
            <a:cxnLst/>
            <a:rect l="l" t="t" r="r" b="b"/>
            <a:pathLst>
              <a:path w="2127045" h="2127045">
                <a:moveTo>
                  <a:pt x="0" y="0"/>
                </a:moveTo>
                <a:lnTo>
                  <a:pt x="2127046" y="0"/>
                </a:lnTo>
                <a:lnTo>
                  <a:pt x="2127046" y="2127046"/>
                </a:lnTo>
                <a:lnTo>
                  <a:pt x="0" y="21270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9B357ECE-CC75-C152-9A85-43AB60F38A25}"/>
              </a:ext>
            </a:extLst>
          </p:cNvPr>
          <p:cNvSpPr/>
          <p:nvPr/>
        </p:nvSpPr>
        <p:spPr>
          <a:xfrm>
            <a:off x="4724400" y="3924300"/>
            <a:ext cx="8209026" cy="8229600"/>
          </a:xfrm>
          <a:custGeom>
            <a:avLst/>
            <a:gdLst/>
            <a:ahLst/>
            <a:cxnLst/>
            <a:rect l="l" t="t" r="r" b="b"/>
            <a:pathLst>
              <a:path w="8209026" h="8229600">
                <a:moveTo>
                  <a:pt x="0" y="0"/>
                </a:moveTo>
                <a:lnTo>
                  <a:pt x="8209026" y="0"/>
                </a:lnTo>
                <a:lnTo>
                  <a:pt x="820902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E168CB57-8750-19AC-A6C5-EA992B47BD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888" b="-8888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519997" y="749402"/>
            <a:ext cx="8115300" cy="744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1">
                <a:solidFill>
                  <a:srgbClr val="EFEFEF"/>
                </a:solidFill>
                <a:latin typeface="Poppins Bold"/>
                <a:ea typeface="Poppins Bold"/>
                <a:cs typeface="Poppins Bold"/>
                <a:sym typeface="Poppins Bold"/>
              </a:rPr>
              <a:t>Ay’ın dolanma hareketlerinden biri Dünya’nın etrafında yaptığı harekettir. Ay’ın dönme</a:t>
            </a:r>
          </a:p>
          <a:p>
            <a:pPr algn="l">
              <a:lnSpc>
                <a:spcPts val="4900"/>
              </a:lnSpc>
            </a:pPr>
            <a:r>
              <a:rPr lang="en-US" sz="3500" b="1">
                <a:solidFill>
                  <a:srgbClr val="EFEFEF"/>
                </a:solidFill>
                <a:latin typeface="Poppins Bold"/>
                <a:ea typeface="Poppins Bold"/>
                <a:cs typeface="Poppins Bold"/>
                <a:sym typeface="Poppins Bold"/>
              </a:rPr>
              <a:t>hareketi ile Dünya etrafındaki dolanma hareketini tamamlama süreleri neredeyse birbirine</a:t>
            </a:r>
          </a:p>
          <a:p>
            <a:pPr algn="l">
              <a:lnSpc>
                <a:spcPts val="4900"/>
              </a:lnSpc>
            </a:pPr>
            <a:r>
              <a:rPr lang="en-US" sz="3500" b="1">
                <a:solidFill>
                  <a:srgbClr val="EFEFEF"/>
                </a:solidFill>
                <a:latin typeface="Poppins Bold"/>
                <a:ea typeface="Poppins Bold"/>
                <a:cs typeface="Poppins Bold"/>
                <a:sym typeface="Poppins Bold"/>
              </a:rPr>
              <a:t>eşittir. Bu nedenle Dünya’dan bakıldığında Ay’ın hep aynı yüzeyi görünür. Ay’ın dolanma</a:t>
            </a:r>
          </a:p>
          <a:p>
            <a:pPr algn="l">
              <a:lnSpc>
                <a:spcPts val="4900"/>
              </a:lnSpc>
            </a:pPr>
            <a:r>
              <a:rPr lang="en-US" sz="3500" b="1">
                <a:solidFill>
                  <a:srgbClr val="EFEFEF"/>
                </a:solidFill>
                <a:latin typeface="Poppins Bold"/>
                <a:ea typeface="Poppins Bold"/>
                <a:cs typeface="Poppins Bold"/>
                <a:sym typeface="Poppins Bold"/>
              </a:rPr>
              <a:t>hareketlerinden bir diğeri de Dünya ile birlikte Güneş etrafında yaptığı harekettir.</a:t>
            </a:r>
          </a:p>
        </p:txBody>
      </p:sp>
      <p:sp>
        <p:nvSpPr>
          <p:cNvPr id="4" name="Freeform 4"/>
          <p:cNvSpPr/>
          <p:nvPr/>
        </p:nvSpPr>
        <p:spPr>
          <a:xfrm>
            <a:off x="-34823" y="8194777"/>
            <a:ext cx="2127045" cy="2127045"/>
          </a:xfrm>
          <a:custGeom>
            <a:avLst/>
            <a:gdLst/>
            <a:ahLst/>
            <a:cxnLst/>
            <a:rect l="l" t="t" r="r" b="b"/>
            <a:pathLst>
              <a:path w="2127045" h="2127045">
                <a:moveTo>
                  <a:pt x="0" y="0"/>
                </a:moveTo>
                <a:lnTo>
                  <a:pt x="2127046" y="0"/>
                </a:lnTo>
                <a:lnTo>
                  <a:pt x="2127046" y="2127046"/>
                </a:lnTo>
                <a:lnTo>
                  <a:pt x="0" y="21270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34F38ED3-5BFC-25F1-30A7-0076B884B6AB}"/>
              </a:ext>
            </a:extLst>
          </p:cNvPr>
          <p:cNvSpPr/>
          <p:nvPr/>
        </p:nvSpPr>
        <p:spPr>
          <a:xfrm>
            <a:off x="9122229" y="571500"/>
            <a:ext cx="8209026" cy="8229600"/>
          </a:xfrm>
          <a:custGeom>
            <a:avLst/>
            <a:gdLst/>
            <a:ahLst/>
            <a:cxnLst/>
            <a:rect l="l" t="t" r="r" b="b"/>
            <a:pathLst>
              <a:path w="8209026" h="8229600">
                <a:moveTo>
                  <a:pt x="0" y="0"/>
                </a:moveTo>
                <a:lnTo>
                  <a:pt x="8209026" y="0"/>
                </a:lnTo>
                <a:lnTo>
                  <a:pt x="820902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2FEBFE99-566A-848D-FC07-87EFDD9477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047750"/>
            <a:ext cx="6995826" cy="707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84"/>
              </a:lnSpc>
            </a:pPr>
            <a:r>
              <a:rPr lang="en-US" sz="4796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AYIN EVRELERİ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2060669"/>
            <a:ext cx="6517515" cy="4040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0"/>
              </a:lnSpc>
              <a:spcBef>
                <a:spcPct val="0"/>
              </a:spcBef>
            </a:pPr>
            <a:r>
              <a:rPr lang="en-US" sz="3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Ay’ın dolanma hareketi sırasında Dünya ve Güneş’e göre konumu değişir. Bu durum, Ay’ın ışık alan kısımlarının değişmesine ve Dünya’dan bakan birinin Ay’ı farklı şekillerde görmesine sebep olur.</a:t>
            </a:r>
          </a:p>
          <a:p>
            <a:pPr algn="l">
              <a:lnSpc>
                <a:spcPts val="3210"/>
              </a:lnSpc>
              <a:spcBef>
                <a:spcPct val="0"/>
              </a:spcBef>
            </a:pPr>
            <a:r>
              <a:rPr lang="en-US" sz="3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Ay’ın farklı şekillerde görünmesine Ay’ın evreleri denir.</a:t>
            </a:r>
          </a:p>
        </p:txBody>
      </p:sp>
      <p:sp>
        <p:nvSpPr>
          <p:cNvPr id="4" name="Freeform 4"/>
          <p:cNvSpPr/>
          <p:nvPr/>
        </p:nvSpPr>
        <p:spPr>
          <a:xfrm>
            <a:off x="-34823" y="8194777"/>
            <a:ext cx="2127045" cy="2127045"/>
          </a:xfrm>
          <a:custGeom>
            <a:avLst/>
            <a:gdLst/>
            <a:ahLst/>
            <a:cxnLst/>
            <a:rect l="l" t="t" r="r" b="b"/>
            <a:pathLst>
              <a:path w="2127045" h="2127045">
                <a:moveTo>
                  <a:pt x="0" y="0"/>
                </a:moveTo>
                <a:lnTo>
                  <a:pt x="2127046" y="0"/>
                </a:lnTo>
                <a:lnTo>
                  <a:pt x="2127046" y="2127046"/>
                </a:lnTo>
                <a:lnTo>
                  <a:pt x="0" y="21270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BF30DA42-ECD9-F7A7-01CD-0CDA19242167}"/>
              </a:ext>
            </a:extLst>
          </p:cNvPr>
          <p:cNvSpPr/>
          <p:nvPr/>
        </p:nvSpPr>
        <p:spPr>
          <a:xfrm>
            <a:off x="8229600" y="723900"/>
            <a:ext cx="8209026" cy="8229600"/>
          </a:xfrm>
          <a:custGeom>
            <a:avLst/>
            <a:gdLst/>
            <a:ahLst/>
            <a:cxnLst/>
            <a:rect l="l" t="t" r="r" b="b"/>
            <a:pathLst>
              <a:path w="8209026" h="8229600">
                <a:moveTo>
                  <a:pt x="0" y="0"/>
                </a:moveTo>
                <a:lnTo>
                  <a:pt x="8209026" y="0"/>
                </a:lnTo>
                <a:lnTo>
                  <a:pt x="820902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F4952737-B586-13F2-2D53-9C76A0338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616</Words>
  <Application>Microsoft Office PowerPoint</Application>
  <PresentationFormat>Özel</PresentationFormat>
  <Paragraphs>104</Paragraphs>
  <Slides>25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10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25</vt:i4>
      </vt:variant>
    </vt:vector>
  </HeadingPairs>
  <TitlesOfParts>
    <vt:vector size="36" baseType="lpstr">
      <vt:lpstr>DM Sans</vt:lpstr>
      <vt:lpstr>Bobby Jones 1</vt:lpstr>
      <vt:lpstr>Poppins Bold</vt:lpstr>
      <vt:lpstr>Calibri</vt:lpstr>
      <vt:lpstr>Arimo Bold</vt:lpstr>
      <vt:lpstr>Arial</vt:lpstr>
      <vt:lpstr>Russo One</vt:lpstr>
      <vt:lpstr>Public Sans Bold</vt:lpstr>
      <vt:lpstr>Bobby Jones 2</vt:lpstr>
      <vt:lpstr>Poppins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AY</dc:title>
  <cp:lastModifiedBy>Nisa Nur Oran</cp:lastModifiedBy>
  <cp:revision>5</cp:revision>
  <dcterms:created xsi:type="dcterms:W3CDTF">2006-08-16T00:00:00Z</dcterms:created>
  <dcterms:modified xsi:type="dcterms:W3CDTF">2025-09-26T18:54:27Z</dcterms:modified>
  <dc:identifier>DAGQ79bHkEE</dc:identifier>
</cp:coreProperties>
</file>