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6858000" cy="9144000"/>
  <p:embeddedFontLst>
    <p:embeddedFont>
      <p:font typeface="Adigiana Toybox" panose="020B0604020202020204" charset="-94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s://www.youtube.com/@mervehocail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984648" y="296141"/>
            <a:ext cx="14050316" cy="9694718"/>
          </a:xfrm>
          <a:custGeom>
            <a:avLst/>
            <a:gdLst/>
            <a:ahLst/>
            <a:cxnLst/>
            <a:rect l="l" t="t" r="r" b="b"/>
            <a:pathLst>
              <a:path w="14050316" h="9694718">
                <a:moveTo>
                  <a:pt x="0" y="0"/>
                </a:moveTo>
                <a:lnTo>
                  <a:pt x="14050317" y="0"/>
                </a:lnTo>
                <a:lnTo>
                  <a:pt x="14050317" y="9694718"/>
                </a:lnTo>
                <a:lnTo>
                  <a:pt x="0" y="969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2559294" y="5595381"/>
            <a:ext cx="13475671" cy="366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59"/>
              </a:lnSpc>
            </a:pPr>
            <a:r>
              <a:rPr lang="en-US" sz="21471">
                <a:solidFill>
                  <a:srgbClr val="FC5C5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AYNALAR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E2EB5C1-2E72-7AEE-A775-67310890A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7"/>
    </mc:Choice>
    <mc:Fallback xmlns="">
      <p:transition spd="slow" advTm="823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718752" y="0"/>
            <a:ext cx="11606848" cy="9542637"/>
          </a:xfrm>
          <a:custGeom>
            <a:avLst/>
            <a:gdLst/>
            <a:ahLst/>
            <a:cxnLst/>
            <a:rect l="l" t="t" r="r" b="b"/>
            <a:pathLst>
              <a:path w="12192000" h="10287000">
                <a:moveTo>
                  <a:pt x="0" y="0"/>
                </a:moveTo>
                <a:lnTo>
                  <a:pt x="12192000" y="0"/>
                </a:lnTo>
                <a:lnTo>
                  <a:pt x="12192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AD99C9B-62BC-7086-8F1D-A67043028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29"/>
    </mc:Choice>
    <mc:Fallback xmlns="">
      <p:transition spd="slow" advTm="1782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251528" y="2826089"/>
            <a:ext cx="17784944" cy="3561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38"/>
              </a:lnSpc>
            </a:pPr>
            <a:r>
              <a:rPr lang="en-US" sz="2074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ÇUKUR AYNA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C3D100C-E0B2-F149-EE39-EB825A8F4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0"/>
    </mc:Choice>
    <mc:Fallback xmlns="">
      <p:transition spd="slow" advTm="377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3781763" y="4114800"/>
            <a:ext cx="1095565" cy="4114800"/>
          </a:xfrm>
          <a:custGeom>
            <a:avLst/>
            <a:gdLst/>
            <a:ahLst/>
            <a:cxnLst/>
            <a:rect l="l" t="t" r="r" b="b"/>
            <a:pathLst>
              <a:path w="1095565" h="4114800">
                <a:moveTo>
                  <a:pt x="0" y="0"/>
                </a:moveTo>
                <a:lnTo>
                  <a:pt x="1095565" y="0"/>
                </a:lnTo>
                <a:lnTo>
                  <a:pt x="10955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flipH="1">
            <a:off x="13410672" y="4114800"/>
            <a:ext cx="1095566" cy="4114800"/>
          </a:xfrm>
          <a:custGeom>
            <a:avLst/>
            <a:gdLst/>
            <a:ahLst/>
            <a:cxnLst/>
            <a:rect l="l" t="t" r="r" b="b"/>
            <a:pathLst>
              <a:path w="1095566" h="4114800">
                <a:moveTo>
                  <a:pt x="1095565" y="0"/>
                </a:moveTo>
                <a:lnTo>
                  <a:pt x="0" y="0"/>
                </a:lnTo>
                <a:lnTo>
                  <a:pt x="0" y="4114800"/>
                </a:lnTo>
                <a:lnTo>
                  <a:pt x="1095565" y="4114800"/>
                </a:lnTo>
                <a:lnTo>
                  <a:pt x="109556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5992143" y="4114800"/>
            <a:ext cx="1038987" cy="4114800"/>
          </a:xfrm>
          <a:custGeom>
            <a:avLst/>
            <a:gdLst/>
            <a:ahLst/>
            <a:cxnLst/>
            <a:rect l="l" t="t" r="r" b="b"/>
            <a:pathLst>
              <a:path w="1038987" h="4114800">
                <a:moveTo>
                  <a:pt x="0" y="0"/>
                </a:moveTo>
                <a:lnTo>
                  <a:pt x="1038987" y="0"/>
                </a:lnTo>
                <a:lnTo>
                  <a:pt x="10389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514350" y="2079884"/>
            <a:ext cx="17259300" cy="69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3"/>
              </a:lnSpc>
              <a:spcBef>
                <a:spcPct val="0"/>
              </a:spcBef>
            </a:pPr>
            <a:r>
              <a:rPr lang="en-US" sz="4116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Yansıtıcı yüzeyi kürenin iç yüzü gibi çukur olan aynalara çukur ayna denir. 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11911497" y="4114800"/>
            <a:ext cx="1038987" cy="4114800"/>
          </a:xfrm>
          <a:custGeom>
            <a:avLst/>
            <a:gdLst/>
            <a:ahLst/>
            <a:cxnLst/>
            <a:rect l="l" t="t" r="r" b="b"/>
            <a:pathLst>
              <a:path w="1038987" h="4114800">
                <a:moveTo>
                  <a:pt x="1038987" y="0"/>
                </a:moveTo>
                <a:lnTo>
                  <a:pt x="0" y="0"/>
                </a:lnTo>
                <a:lnTo>
                  <a:pt x="0" y="4114800"/>
                </a:lnTo>
                <a:lnTo>
                  <a:pt x="1038987" y="4114800"/>
                </a:lnTo>
                <a:lnTo>
                  <a:pt x="103898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18A2E384-5A53-3241-7C92-747F9612B8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19"/>
    </mc:Choice>
    <mc:Fallback xmlns="">
      <p:transition spd="slow" advTm="3511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3784992" y="1630516"/>
            <a:ext cx="10718016" cy="5529677"/>
          </a:xfrm>
          <a:custGeom>
            <a:avLst/>
            <a:gdLst/>
            <a:ahLst/>
            <a:cxnLst/>
            <a:rect l="l" t="t" r="r" b="b"/>
            <a:pathLst>
              <a:path w="10718016" h="5529677">
                <a:moveTo>
                  <a:pt x="0" y="0"/>
                </a:moveTo>
                <a:lnTo>
                  <a:pt x="10718016" y="0"/>
                </a:lnTo>
                <a:lnTo>
                  <a:pt x="10718016" y="5529677"/>
                </a:lnTo>
                <a:lnTo>
                  <a:pt x="0" y="55296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-997527" y="8007052"/>
            <a:ext cx="19023983" cy="1559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9"/>
              </a:lnSpc>
              <a:spcBef>
                <a:spcPct val="0"/>
              </a:spcBef>
            </a:pPr>
            <a:r>
              <a:rPr lang="en-US" sz="2992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Küresel aynaların merkezinden geçen ve ayna ile birleştiği kabul edilen eksen asal eksendir.</a:t>
            </a:r>
          </a:p>
          <a:p>
            <a:pPr algn="ctr">
              <a:lnSpc>
                <a:spcPts val="4189"/>
              </a:lnSpc>
              <a:spcBef>
                <a:spcPct val="0"/>
              </a:spcBef>
            </a:pPr>
            <a:r>
              <a:rPr lang="en-US" sz="2992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Çukur aynalarda asal eksene paralel gelen ışınlar, bir noktada toplanacak şekilde yansımaya uğrar.</a:t>
            </a:r>
          </a:p>
          <a:p>
            <a:pPr algn="ctr">
              <a:lnSpc>
                <a:spcPts val="4189"/>
              </a:lnSpc>
              <a:spcBef>
                <a:spcPct val="0"/>
              </a:spcBef>
            </a:pPr>
            <a:r>
              <a:rPr lang="en-US" sz="2992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Işınların toplandığı bu nokta, çukur aynanın odak noktasıdır (F).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85A8039-6595-00AB-1310-F2D319ECD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56"/>
    </mc:Choice>
    <mc:Fallback xmlns="">
      <p:transition spd="slow" advTm="7055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468.666"/>
                </p14:media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3876857" y="835509"/>
            <a:ext cx="9474413" cy="82296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40561F93-3036-87AC-A121-33495615C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0"/>
    </mc:Choice>
    <mc:Fallback xmlns="">
      <p:transition spd="slow" advTm="1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14" objId="3"/>
        <p14:stopEvt time="11491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610916" y="1028700"/>
            <a:ext cx="15066169" cy="82296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A512C31-DE96-67C7-8FE5-AF78D073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01"/>
    </mc:Choice>
    <mc:Fallback xmlns="">
      <p:transition spd="slow" advTm="47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225" objId="2"/>
        <p14:pauseEvt time="9954" objId="2"/>
        <p14:resumeEvt time="20307" objId="2"/>
        <p14:pauseEvt time="20969" objId="2"/>
        <p14:resumeEvt time="21762" objId="2"/>
        <p14:stopEvt time="47597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9132" y="170519"/>
            <a:ext cx="16409735" cy="7139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08"/>
              </a:lnSpc>
              <a:spcBef>
                <a:spcPct val="0"/>
              </a:spcBef>
            </a:pP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Gerçek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veya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sanal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olabilir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9408"/>
              </a:lnSpc>
              <a:spcBef>
                <a:spcPct val="0"/>
              </a:spcBef>
            </a:pP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•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Ters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ve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cisimden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küçük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olabilir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9408"/>
              </a:lnSpc>
              <a:spcBef>
                <a:spcPct val="0"/>
              </a:spcBef>
            </a:pP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•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Ters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ve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cismin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boyu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ile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aynı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olabilir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9408"/>
              </a:lnSpc>
              <a:spcBef>
                <a:spcPct val="0"/>
              </a:spcBef>
            </a:pP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•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Ters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ve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cisimden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büyük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olabilir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9408"/>
              </a:lnSpc>
              <a:spcBef>
                <a:spcPct val="0"/>
              </a:spcBef>
            </a:pP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•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Düz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ve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cisimden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büyük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olabilir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9408"/>
              </a:lnSpc>
              <a:spcBef>
                <a:spcPct val="0"/>
              </a:spcBef>
            </a:pP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•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Simetrik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72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değildir</a:t>
            </a:r>
            <a:r>
              <a:rPr lang="en-US" sz="672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</p:txBody>
      </p:sp>
      <p:sp>
        <p:nvSpPr>
          <p:cNvPr id="3" name="Freeform 3"/>
          <p:cNvSpPr/>
          <p:nvPr/>
        </p:nvSpPr>
        <p:spPr>
          <a:xfrm>
            <a:off x="1918135" y="7062414"/>
            <a:ext cx="14451729" cy="2492923"/>
          </a:xfrm>
          <a:custGeom>
            <a:avLst/>
            <a:gdLst/>
            <a:ahLst/>
            <a:cxnLst/>
            <a:rect l="l" t="t" r="r" b="b"/>
            <a:pathLst>
              <a:path w="14451729" h="2492923">
                <a:moveTo>
                  <a:pt x="0" y="0"/>
                </a:moveTo>
                <a:lnTo>
                  <a:pt x="14451730" y="0"/>
                </a:lnTo>
                <a:lnTo>
                  <a:pt x="14451730" y="2492923"/>
                </a:lnTo>
                <a:lnTo>
                  <a:pt x="0" y="2492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420F14B-C675-B980-60D7-055A818C4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78"/>
    </mc:Choice>
    <mc:Fallback xmlns="">
      <p:transition spd="slow" advTm="5277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65218" y="-158287"/>
            <a:ext cx="14067727" cy="10445287"/>
          </a:xfrm>
          <a:custGeom>
            <a:avLst/>
            <a:gdLst/>
            <a:ahLst/>
            <a:cxnLst/>
            <a:rect l="l" t="t" r="r" b="b"/>
            <a:pathLst>
              <a:path w="14067727" h="10445287">
                <a:moveTo>
                  <a:pt x="0" y="0"/>
                </a:moveTo>
                <a:lnTo>
                  <a:pt x="14067727" y="0"/>
                </a:lnTo>
                <a:lnTo>
                  <a:pt x="14067727" y="10445287"/>
                </a:lnTo>
                <a:lnTo>
                  <a:pt x="0" y="104452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ACAD695-BA64-401C-0AB5-B1ACA8218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97"/>
    </mc:Choice>
    <mc:Fallback xmlns="">
      <p:transition spd="slow" advTm="5739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11935" y="3382928"/>
            <a:ext cx="18911870" cy="316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1"/>
              </a:lnSpc>
            </a:pPr>
            <a:r>
              <a:rPr lang="en-US" sz="18479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TÜMSEK AYNA</a:t>
            </a:r>
          </a:p>
        </p:txBody>
      </p:sp>
      <p:sp>
        <p:nvSpPr>
          <p:cNvPr id="3" name="Freeform 3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B8CEDAA-69C1-6F8E-E380-5E0C0E2BB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4"/>
    </mc:Choice>
    <mc:Fallback xmlns="">
      <p:transition spd="slow" advTm="289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380862" y="3771900"/>
            <a:ext cx="997839" cy="4114800"/>
          </a:xfrm>
          <a:custGeom>
            <a:avLst/>
            <a:gdLst/>
            <a:ahLst/>
            <a:cxnLst/>
            <a:rect l="l" t="t" r="r" b="b"/>
            <a:pathLst>
              <a:path w="997839" h="4114800">
                <a:moveTo>
                  <a:pt x="0" y="0"/>
                </a:moveTo>
                <a:lnTo>
                  <a:pt x="997839" y="0"/>
                </a:lnTo>
                <a:lnTo>
                  <a:pt x="997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2126139" y="3771900"/>
            <a:ext cx="1018413" cy="4114800"/>
          </a:xfrm>
          <a:custGeom>
            <a:avLst/>
            <a:gdLst/>
            <a:ahLst/>
            <a:cxnLst/>
            <a:rect l="l" t="t" r="r" b="b"/>
            <a:pathLst>
              <a:path w="1018413" h="4114800">
                <a:moveTo>
                  <a:pt x="0" y="0"/>
                </a:moveTo>
                <a:lnTo>
                  <a:pt x="1018413" y="0"/>
                </a:lnTo>
                <a:lnTo>
                  <a:pt x="1018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flipH="1">
            <a:off x="4869717" y="3771900"/>
            <a:ext cx="997839" cy="4114800"/>
          </a:xfrm>
          <a:custGeom>
            <a:avLst/>
            <a:gdLst/>
            <a:ahLst/>
            <a:cxnLst/>
            <a:rect l="l" t="t" r="r" b="b"/>
            <a:pathLst>
              <a:path w="997839" h="4114800">
                <a:moveTo>
                  <a:pt x="997839" y="0"/>
                </a:moveTo>
                <a:lnTo>
                  <a:pt x="0" y="0"/>
                </a:lnTo>
                <a:lnTo>
                  <a:pt x="0" y="4114800"/>
                </a:lnTo>
                <a:lnTo>
                  <a:pt x="997839" y="4114800"/>
                </a:lnTo>
                <a:lnTo>
                  <a:pt x="99783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flipH="1">
            <a:off x="2614994" y="3771900"/>
            <a:ext cx="1018413" cy="4114800"/>
          </a:xfrm>
          <a:custGeom>
            <a:avLst/>
            <a:gdLst/>
            <a:ahLst/>
            <a:cxnLst/>
            <a:rect l="l" t="t" r="r" b="b"/>
            <a:pathLst>
              <a:path w="1018413" h="4114800">
                <a:moveTo>
                  <a:pt x="1018413" y="0"/>
                </a:moveTo>
                <a:lnTo>
                  <a:pt x="0" y="0"/>
                </a:lnTo>
                <a:lnTo>
                  <a:pt x="0" y="4114800"/>
                </a:lnTo>
                <a:lnTo>
                  <a:pt x="1018413" y="4114800"/>
                </a:lnTo>
                <a:lnTo>
                  <a:pt x="101841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236190" y="1821847"/>
            <a:ext cx="15281905" cy="567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3"/>
              </a:lnSpc>
              <a:spcBef>
                <a:spcPct val="0"/>
              </a:spcBef>
            </a:pPr>
            <a:r>
              <a:rPr lang="en-US" sz="3359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Yansıtıcı yüzeyi kürenin dış yüzeyi gibi tümsek olan aynalara tümsek ayna denir 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438BCD6E-C323-38AD-B15F-7DDE305E84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81"/>
    </mc:Choice>
    <mc:Fallback xmlns="">
      <p:transition spd="slow" advTm="2508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878313" y="642580"/>
            <a:ext cx="13376384" cy="9001840"/>
          </a:xfrm>
          <a:custGeom>
            <a:avLst/>
            <a:gdLst/>
            <a:ahLst/>
            <a:cxnLst/>
            <a:rect l="l" t="t" r="r" b="b"/>
            <a:pathLst>
              <a:path w="13376384" h="9001840">
                <a:moveTo>
                  <a:pt x="0" y="0"/>
                </a:moveTo>
                <a:lnTo>
                  <a:pt x="13376384" y="0"/>
                </a:lnTo>
                <a:lnTo>
                  <a:pt x="13376384" y="9001840"/>
                </a:lnTo>
                <a:lnTo>
                  <a:pt x="0" y="9001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71A9124-5CA1-F97B-C476-E5B330137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98"/>
    </mc:Choice>
    <mc:Fallback xmlns="">
      <p:transition spd="slow" advTm="4809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407387" y="461436"/>
            <a:ext cx="13473227" cy="8301461"/>
          </a:xfrm>
          <a:custGeom>
            <a:avLst/>
            <a:gdLst/>
            <a:ahLst/>
            <a:cxnLst/>
            <a:rect l="l" t="t" r="r" b="b"/>
            <a:pathLst>
              <a:path w="13473227" h="8301461">
                <a:moveTo>
                  <a:pt x="0" y="0"/>
                </a:moveTo>
                <a:lnTo>
                  <a:pt x="13473226" y="0"/>
                </a:lnTo>
                <a:lnTo>
                  <a:pt x="13473226" y="8301461"/>
                </a:lnTo>
                <a:lnTo>
                  <a:pt x="0" y="83014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1295400" y="8181674"/>
            <a:ext cx="16166604" cy="116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3"/>
              </a:lnSpc>
              <a:spcBef>
                <a:spcPct val="0"/>
              </a:spcBef>
            </a:pP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Tümsek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aynalarda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asal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eksene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paralel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gönderilen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ışınlar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,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bir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noktadan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çıkıyormuş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gibi</a:t>
            </a:r>
            <a:endParaRPr lang="en-US" sz="3359" dirty="0">
              <a:solidFill>
                <a:srgbClr val="000000"/>
              </a:solidFill>
              <a:latin typeface="Adigiana Toybox"/>
              <a:ea typeface="Adigiana Toybox"/>
              <a:cs typeface="Adigiana Toybox"/>
              <a:sym typeface="Adigiana Toybox"/>
            </a:endParaRPr>
          </a:p>
          <a:p>
            <a:pPr algn="ctr">
              <a:lnSpc>
                <a:spcPts val="4703"/>
              </a:lnSpc>
              <a:spcBef>
                <a:spcPct val="0"/>
              </a:spcBef>
            </a:pP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yansımaya</a:t>
            </a:r>
            <a:r>
              <a:rPr lang="en-US" sz="335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5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uğrar</a:t>
            </a:r>
            <a:endParaRPr lang="en-US" sz="3359" dirty="0">
              <a:solidFill>
                <a:srgbClr val="000000"/>
              </a:solidFill>
              <a:latin typeface="Adigiana Toybox"/>
              <a:ea typeface="Adigiana Toybox"/>
              <a:cs typeface="Adigiana Toybox"/>
              <a:sym typeface="Adigiana Toybox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CAE5414-7E6D-BC36-E075-5A79412EB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41"/>
    </mc:Choice>
    <mc:Fallback xmlns="">
      <p:transition spd="slow" advTm="4054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0447"/>
          <a:stretch>
            <a:fillRect/>
          </a:stretch>
        </p:blipFill>
        <p:spPr>
          <a:xfrm>
            <a:off x="2302223" y="1028700"/>
            <a:ext cx="12670867" cy="834527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0EBF5216-93C3-225B-26EF-5BD3E5EDA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2"/>
    </mc:Choice>
    <mc:Fallback xmlns="">
      <p:transition spd="slow" advTm="12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82" objId="3"/>
        <p14:stopEvt time="12732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375828" y="1028700"/>
            <a:ext cx="13536345" cy="82296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4747D4F-5CAF-0C1F-AB5F-7C71FF41E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51"/>
    </mc:Choice>
    <mc:Fallback xmlns="">
      <p:transition spd="slow" advTm="1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2" objId="3"/>
        <p14:stopEvt time="14067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1143000" y="354307"/>
            <a:ext cx="15618005" cy="5315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69"/>
              </a:lnSpc>
              <a:spcBef>
                <a:spcPct val="0"/>
              </a:spcBef>
            </a:pP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Düzdür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6969"/>
              </a:lnSpc>
              <a:spcBef>
                <a:spcPct val="0"/>
              </a:spcBef>
            </a:pP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•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Gerçek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değil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sanaldır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6969"/>
              </a:lnSpc>
              <a:spcBef>
                <a:spcPct val="0"/>
              </a:spcBef>
            </a:pP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•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Cismin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boyundan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daima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küçüktür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6969"/>
              </a:lnSpc>
              <a:spcBef>
                <a:spcPct val="0"/>
              </a:spcBef>
            </a:pP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•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Cisim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aynadan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uzaklaştıkça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küçülür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,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aynaya</a:t>
            </a:r>
            <a:endParaRPr lang="en-US" sz="4978" dirty="0">
              <a:solidFill>
                <a:srgbClr val="000000"/>
              </a:solidFill>
              <a:latin typeface="Adigiana Toybox"/>
              <a:ea typeface="Adigiana Toybox"/>
              <a:cs typeface="Adigiana Toybox"/>
              <a:sym typeface="Adigiana Toybox"/>
            </a:endParaRPr>
          </a:p>
          <a:p>
            <a:pPr algn="ctr">
              <a:lnSpc>
                <a:spcPts val="6969"/>
              </a:lnSpc>
              <a:spcBef>
                <a:spcPct val="0"/>
              </a:spcBef>
            </a:pP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yakınlaştıkça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büyür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6969"/>
              </a:lnSpc>
              <a:spcBef>
                <a:spcPct val="0"/>
              </a:spcBef>
            </a:pP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•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Simetrik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97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değildir</a:t>
            </a:r>
            <a:r>
              <a:rPr lang="en-US" sz="497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5608419" y="5645797"/>
            <a:ext cx="6036389" cy="4323564"/>
          </a:xfrm>
          <a:custGeom>
            <a:avLst/>
            <a:gdLst/>
            <a:ahLst/>
            <a:cxnLst/>
            <a:rect l="l" t="t" r="r" b="b"/>
            <a:pathLst>
              <a:path w="6036389" h="4323564">
                <a:moveTo>
                  <a:pt x="0" y="0"/>
                </a:moveTo>
                <a:lnTo>
                  <a:pt x="6036389" y="0"/>
                </a:lnTo>
                <a:lnTo>
                  <a:pt x="6036389" y="4323564"/>
                </a:lnTo>
                <a:lnTo>
                  <a:pt x="0" y="4323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8F32724-026C-D2EA-4446-8186FF728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80"/>
    </mc:Choice>
    <mc:Fallback xmlns="">
      <p:transition spd="slow" advTm="5678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05085" y="2119745"/>
            <a:ext cx="15854215" cy="6757859"/>
          </a:xfrm>
          <a:custGeom>
            <a:avLst/>
            <a:gdLst/>
            <a:ahLst/>
            <a:cxnLst/>
            <a:rect l="l" t="t" r="r" b="b"/>
            <a:pathLst>
              <a:path w="15854215" h="6757859">
                <a:moveTo>
                  <a:pt x="0" y="0"/>
                </a:moveTo>
                <a:lnTo>
                  <a:pt x="15854215" y="0"/>
                </a:lnTo>
                <a:lnTo>
                  <a:pt x="15854215" y="6757860"/>
                </a:lnTo>
                <a:lnTo>
                  <a:pt x="0" y="675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A136F32-F8A5-48DB-BCA0-80859EE10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06"/>
    </mc:Choice>
    <mc:Fallback xmlns="">
      <p:transition spd="slow" advTm="5380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663677" y="-23586"/>
            <a:ext cx="12960646" cy="9671882"/>
          </a:xfrm>
          <a:custGeom>
            <a:avLst/>
            <a:gdLst/>
            <a:ahLst/>
            <a:cxnLst/>
            <a:rect l="l" t="t" r="r" b="b"/>
            <a:pathLst>
              <a:path w="12960646" h="9671882">
                <a:moveTo>
                  <a:pt x="0" y="0"/>
                </a:moveTo>
                <a:lnTo>
                  <a:pt x="12960646" y="0"/>
                </a:lnTo>
                <a:lnTo>
                  <a:pt x="12960646" y="9671882"/>
                </a:lnTo>
                <a:lnTo>
                  <a:pt x="0" y="9671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9CDE929-3910-79F3-02CD-42C4C16D7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32"/>
    </mc:Choice>
    <mc:Fallback xmlns="">
      <p:transition spd="slow" advTm="8233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438400" y="495300"/>
            <a:ext cx="7332828" cy="8832152"/>
          </a:xfrm>
          <a:custGeom>
            <a:avLst/>
            <a:gdLst/>
            <a:ahLst/>
            <a:cxnLst/>
            <a:rect l="l" t="t" r="r" b="b"/>
            <a:pathLst>
              <a:path w="7332828" h="8832152">
                <a:moveTo>
                  <a:pt x="0" y="0"/>
                </a:moveTo>
                <a:lnTo>
                  <a:pt x="7332828" y="0"/>
                </a:lnTo>
                <a:lnTo>
                  <a:pt x="7332828" y="8832152"/>
                </a:lnTo>
                <a:lnTo>
                  <a:pt x="0" y="88321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1553457" y="0"/>
            <a:ext cx="6734543" cy="1676153"/>
          </a:xfrm>
          <a:custGeom>
            <a:avLst/>
            <a:gdLst/>
            <a:ahLst/>
            <a:cxnLst/>
            <a:rect l="l" t="t" r="r" b="b"/>
            <a:pathLst>
              <a:path w="6734543" h="1676153">
                <a:moveTo>
                  <a:pt x="0" y="0"/>
                </a:moveTo>
                <a:lnTo>
                  <a:pt x="6734543" y="0"/>
                </a:lnTo>
                <a:lnTo>
                  <a:pt x="6734543" y="1676153"/>
                </a:lnTo>
                <a:lnTo>
                  <a:pt x="0" y="167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D901DB6-9B0B-B1DC-4545-BE02B35B8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6"/>
    </mc:Choice>
    <mc:Fallback xmlns="">
      <p:transition spd="slow" advTm="66456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553457" y="0"/>
            <a:ext cx="6734543" cy="1676153"/>
          </a:xfrm>
          <a:custGeom>
            <a:avLst/>
            <a:gdLst/>
            <a:ahLst/>
            <a:cxnLst/>
            <a:rect l="l" t="t" r="r" b="b"/>
            <a:pathLst>
              <a:path w="6734543" h="1676153">
                <a:moveTo>
                  <a:pt x="0" y="0"/>
                </a:moveTo>
                <a:lnTo>
                  <a:pt x="6734543" y="0"/>
                </a:lnTo>
                <a:lnTo>
                  <a:pt x="6734543" y="1676153"/>
                </a:lnTo>
                <a:lnTo>
                  <a:pt x="0" y="16761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994639" y="1028700"/>
            <a:ext cx="9321605" cy="8229600"/>
          </a:xfrm>
          <a:custGeom>
            <a:avLst/>
            <a:gdLst/>
            <a:ahLst/>
            <a:cxnLst/>
            <a:rect l="l" t="t" r="r" b="b"/>
            <a:pathLst>
              <a:path w="9321605" h="8229600">
                <a:moveTo>
                  <a:pt x="0" y="0"/>
                </a:moveTo>
                <a:lnTo>
                  <a:pt x="9321605" y="0"/>
                </a:lnTo>
                <a:lnTo>
                  <a:pt x="93216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358F084-FC04-B400-9102-A4D0174D0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18"/>
    </mc:Choice>
    <mc:Fallback xmlns="">
      <p:transition spd="slow" advTm="2201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553457" y="0"/>
            <a:ext cx="6734543" cy="1676153"/>
          </a:xfrm>
          <a:custGeom>
            <a:avLst/>
            <a:gdLst/>
            <a:ahLst/>
            <a:cxnLst/>
            <a:rect l="l" t="t" r="r" b="b"/>
            <a:pathLst>
              <a:path w="6734543" h="1676153">
                <a:moveTo>
                  <a:pt x="0" y="0"/>
                </a:moveTo>
                <a:lnTo>
                  <a:pt x="6734543" y="0"/>
                </a:lnTo>
                <a:lnTo>
                  <a:pt x="6734543" y="1676153"/>
                </a:lnTo>
                <a:lnTo>
                  <a:pt x="0" y="16761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028700" y="1888522"/>
            <a:ext cx="15465219" cy="7152664"/>
          </a:xfrm>
          <a:custGeom>
            <a:avLst/>
            <a:gdLst/>
            <a:ahLst/>
            <a:cxnLst/>
            <a:rect l="l" t="t" r="r" b="b"/>
            <a:pathLst>
              <a:path w="15465219" h="7152664">
                <a:moveTo>
                  <a:pt x="0" y="0"/>
                </a:moveTo>
                <a:lnTo>
                  <a:pt x="15465219" y="0"/>
                </a:lnTo>
                <a:lnTo>
                  <a:pt x="15465219" y="7152664"/>
                </a:lnTo>
                <a:lnTo>
                  <a:pt x="0" y="7152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04E62C8-944B-D69B-8CA7-8500B25B0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84"/>
    </mc:Choice>
    <mc:Fallback xmlns="">
      <p:transition spd="slow" advTm="44884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553457" y="0"/>
            <a:ext cx="6734543" cy="1676153"/>
          </a:xfrm>
          <a:custGeom>
            <a:avLst/>
            <a:gdLst/>
            <a:ahLst/>
            <a:cxnLst/>
            <a:rect l="l" t="t" r="r" b="b"/>
            <a:pathLst>
              <a:path w="6734543" h="1676153">
                <a:moveTo>
                  <a:pt x="0" y="0"/>
                </a:moveTo>
                <a:lnTo>
                  <a:pt x="6734543" y="0"/>
                </a:lnTo>
                <a:lnTo>
                  <a:pt x="6734543" y="1676153"/>
                </a:lnTo>
                <a:lnTo>
                  <a:pt x="0" y="16761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295400" y="1425483"/>
            <a:ext cx="15128776" cy="7904785"/>
          </a:xfrm>
          <a:custGeom>
            <a:avLst/>
            <a:gdLst/>
            <a:ahLst/>
            <a:cxnLst/>
            <a:rect l="l" t="t" r="r" b="b"/>
            <a:pathLst>
              <a:path w="15128776" h="7904785">
                <a:moveTo>
                  <a:pt x="0" y="0"/>
                </a:moveTo>
                <a:lnTo>
                  <a:pt x="15128776" y="0"/>
                </a:lnTo>
                <a:lnTo>
                  <a:pt x="15128776" y="7904785"/>
                </a:lnTo>
                <a:lnTo>
                  <a:pt x="0" y="79047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3631101-9560-56A4-7A69-4B1DEFAA8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64"/>
    </mc:Choice>
    <mc:Fallback xmlns="">
      <p:transition spd="slow" advTm="3716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38771" y="2826089"/>
            <a:ext cx="13810458" cy="3561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38"/>
              </a:lnSpc>
            </a:pPr>
            <a:r>
              <a:rPr lang="en-US" sz="2074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DÜZ AYNA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6EAF4FF-C72A-602C-8908-B0E89FED6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2"/>
    </mc:Choice>
    <mc:Fallback xmlns="">
      <p:transition spd="slow" advTm="372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553457" y="0"/>
            <a:ext cx="6734543" cy="1676153"/>
          </a:xfrm>
          <a:custGeom>
            <a:avLst/>
            <a:gdLst/>
            <a:ahLst/>
            <a:cxnLst/>
            <a:rect l="l" t="t" r="r" b="b"/>
            <a:pathLst>
              <a:path w="6734543" h="1676153">
                <a:moveTo>
                  <a:pt x="0" y="0"/>
                </a:moveTo>
                <a:lnTo>
                  <a:pt x="6734543" y="0"/>
                </a:lnTo>
                <a:lnTo>
                  <a:pt x="6734543" y="1676153"/>
                </a:lnTo>
                <a:lnTo>
                  <a:pt x="0" y="16761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591834" y="1676153"/>
            <a:ext cx="14539090" cy="7360414"/>
          </a:xfrm>
          <a:custGeom>
            <a:avLst/>
            <a:gdLst/>
            <a:ahLst/>
            <a:cxnLst/>
            <a:rect l="l" t="t" r="r" b="b"/>
            <a:pathLst>
              <a:path w="14539090" h="7360414">
                <a:moveTo>
                  <a:pt x="0" y="0"/>
                </a:moveTo>
                <a:lnTo>
                  <a:pt x="14539090" y="0"/>
                </a:lnTo>
                <a:lnTo>
                  <a:pt x="14539090" y="7360414"/>
                </a:lnTo>
                <a:lnTo>
                  <a:pt x="0" y="73604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54545F69-2D30-3CB2-3732-410994A88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7"/>
    </mc:Choice>
    <mc:Fallback xmlns="">
      <p:transition spd="slow" advTm="7997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3322467"/>
            <a:ext cx="18288000" cy="3154680"/>
          </a:xfrm>
          <a:custGeom>
            <a:avLst/>
            <a:gdLst/>
            <a:ahLst/>
            <a:cxnLst/>
            <a:rect l="l" t="t" r="r" b="b"/>
            <a:pathLst>
              <a:path w="18288000" h="3154680">
                <a:moveTo>
                  <a:pt x="0" y="0"/>
                </a:moveTo>
                <a:lnTo>
                  <a:pt x="18288000" y="0"/>
                </a:lnTo>
                <a:lnTo>
                  <a:pt x="18288000" y="3154680"/>
                </a:lnTo>
                <a:lnTo>
                  <a:pt x="0" y="3154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97A3AB5-CC3D-FE6F-D2B6-A6B85C8FB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28"/>
    </mc:Choice>
    <mc:Fallback xmlns="">
      <p:transition spd="slow" advTm="1642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5097540" y="835509"/>
            <a:ext cx="8092920" cy="539528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6720840"/>
            <a:ext cx="16260174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Cisim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ve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görüntü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birbirinin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simetriğidir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Görüntünün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boyu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cismin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boyuna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eşittir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Cismin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aynaya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olan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uzaklığı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görüntünün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aynaya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olan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uzaklığına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eşittir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Cismin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görüntüsü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sanaldır</a:t>
            </a:r>
            <a:r>
              <a:rPr lang="en-US" sz="36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5733A23-0C9E-BB91-54F0-4DC52FA7C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18"/>
    </mc:Choice>
    <mc:Fallback xmlns="">
      <p:transition spd="slow" advTm="76318"/>
    </mc:Fallback>
  </mc:AlternateContent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804" objId="3"/>
        <p14:stopEvt time="21809" objId="3"/>
        <p14:playEvt time="49955" objId="3"/>
        <p14:pauseEvt time="55527" objId="3"/>
        <p14:stopEvt time="76259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0798054" y="1888522"/>
            <a:ext cx="7222691" cy="8398478"/>
          </a:xfrm>
          <a:custGeom>
            <a:avLst/>
            <a:gdLst/>
            <a:ahLst/>
            <a:cxnLst/>
            <a:rect l="l" t="t" r="r" b="b"/>
            <a:pathLst>
              <a:path w="7222691" h="8398478">
                <a:moveTo>
                  <a:pt x="0" y="0"/>
                </a:moveTo>
                <a:lnTo>
                  <a:pt x="7222692" y="0"/>
                </a:lnTo>
                <a:lnTo>
                  <a:pt x="7222692" y="8398478"/>
                </a:lnTo>
                <a:lnTo>
                  <a:pt x="0" y="8398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3482854" y="5846341"/>
            <a:ext cx="7315200" cy="3145536"/>
          </a:xfrm>
          <a:custGeom>
            <a:avLst/>
            <a:gdLst/>
            <a:ahLst/>
            <a:cxnLst/>
            <a:rect l="l" t="t" r="r" b="b"/>
            <a:pathLst>
              <a:path w="7315200" h="3145536">
                <a:moveTo>
                  <a:pt x="0" y="0"/>
                </a:moveTo>
                <a:lnTo>
                  <a:pt x="7315200" y="0"/>
                </a:lnTo>
                <a:lnTo>
                  <a:pt x="7315200" y="3145536"/>
                </a:lnTo>
                <a:lnTo>
                  <a:pt x="0" y="3145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7713240" y="1028700"/>
            <a:ext cx="3389566" cy="4114800"/>
          </a:xfrm>
          <a:custGeom>
            <a:avLst/>
            <a:gdLst/>
            <a:ahLst/>
            <a:cxnLst/>
            <a:rect l="l" t="t" r="r" b="b"/>
            <a:pathLst>
              <a:path w="3389566" h="4114800">
                <a:moveTo>
                  <a:pt x="0" y="0"/>
                </a:moveTo>
                <a:lnTo>
                  <a:pt x="3389566" y="0"/>
                </a:lnTo>
                <a:lnTo>
                  <a:pt x="33895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264112" y="6560404"/>
            <a:ext cx="4521758" cy="4114800"/>
          </a:xfrm>
          <a:custGeom>
            <a:avLst/>
            <a:gdLst/>
            <a:ahLst/>
            <a:cxnLst/>
            <a:rect l="l" t="t" r="r" b="b"/>
            <a:pathLst>
              <a:path w="4521758" h="4114800">
                <a:moveTo>
                  <a:pt x="0" y="0"/>
                </a:moveTo>
                <a:lnTo>
                  <a:pt x="4521758" y="0"/>
                </a:lnTo>
                <a:lnTo>
                  <a:pt x="4521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286999" y="2038318"/>
            <a:ext cx="7426241" cy="429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8"/>
              </a:lnSpc>
              <a:spcBef>
                <a:spcPct val="0"/>
              </a:spcBef>
            </a:pPr>
            <a:r>
              <a:rPr lang="en-US" sz="412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deneme kabinleri, </a:t>
            </a:r>
          </a:p>
          <a:p>
            <a:pPr algn="l">
              <a:lnSpc>
                <a:spcPts val="5768"/>
              </a:lnSpc>
              <a:spcBef>
                <a:spcPct val="0"/>
              </a:spcBef>
            </a:pPr>
            <a:r>
              <a:rPr lang="en-US" sz="412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marketlerdeki manav reyonları, </a:t>
            </a:r>
          </a:p>
          <a:p>
            <a:pPr algn="l">
              <a:lnSpc>
                <a:spcPts val="5768"/>
              </a:lnSpc>
              <a:spcBef>
                <a:spcPct val="0"/>
              </a:spcBef>
            </a:pPr>
            <a:r>
              <a:rPr lang="en-US" sz="412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evlerdeki banyolar</a:t>
            </a:r>
          </a:p>
          <a:p>
            <a:pPr algn="l">
              <a:lnSpc>
                <a:spcPts val="5768"/>
              </a:lnSpc>
              <a:spcBef>
                <a:spcPct val="0"/>
              </a:spcBef>
            </a:pPr>
            <a:r>
              <a:rPr lang="en-US" sz="412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arabaların iç dikiz aynası </a:t>
            </a:r>
          </a:p>
          <a:p>
            <a:pPr algn="l">
              <a:lnSpc>
                <a:spcPts val="5768"/>
              </a:lnSpc>
              <a:spcBef>
                <a:spcPct val="0"/>
              </a:spcBef>
            </a:pPr>
            <a:r>
              <a:rPr lang="en-US" sz="412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teleskop</a:t>
            </a:r>
          </a:p>
          <a:p>
            <a:pPr algn="l">
              <a:lnSpc>
                <a:spcPts val="5768"/>
              </a:lnSpc>
              <a:spcBef>
                <a:spcPct val="0"/>
              </a:spcBef>
            </a:pPr>
            <a:r>
              <a:rPr lang="en-US" sz="412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periskop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CBB1270A-2CFD-06C5-716B-E45E674194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35"/>
    </mc:Choice>
    <mc:Fallback xmlns="">
      <p:transition spd="slow" advTm="4113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96982" y="640414"/>
            <a:ext cx="7310197" cy="8617886"/>
          </a:xfrm>
          <a:custGeom>
            <a:avLst/>
            <a:gdLst/>
            <a:ahLst/>
            <a:cxnLst/>
            <a:rect l="l" t="t" r="r" b="b"/>
            <a:pathLst>
              <a:path w="7310197" h="8617886">
                <a:moveTo>
                  <a:pt x="0" y="0"/>
                </a:moveTo>
                <a:lnTo>
                  <a:pt x="7310197" y="0"/>
                </a:lnTo>
                <a:lnTo>
                  <a:pt x="7310197" y="8617886"/>
                </a:lnTo>
                <a:lnTo>
                  <a:pt x="0" y="8617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CC8C0A0-4031-10FD-9B94-B6BF595F4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75"/>
    </mc:Choice>
    <mc:Fallback xmlns="">
      <p:transition spd="slow" advTm="3487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836718" y="835509"/>
            <a:ext cx="7566682" cy="2906257"/>
          </a:xfrm>
          <a:custGeom>
            <a:avLst/>
            <a:gdLst/>
            <a:ahLst/>
            <a:cxnLst/>
            <a:rect l="l" t="t" r="r" b="b"/>
            <a:pathLst>
              <a:path w="7566682" h="2906257">
                <a:moveTo>
                  <a:pt x="0" y="0"/>
                </a:moveTo>
                <a:lnTo>
                  <a:pt x="7566682" y="0"/>
                </a:lnTo>
                <a:lnTo>
                  <a:pt x="7566682" y="2906256"/>
                </a:lnTo>
                <a:lnTo>
                  <a:pt x="0" y="2906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748" b="-5684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4120895" y="4254558"/>
            <a:ext cx="4559811" cy="5393920"/>
          </a:xfrm>
          <a:custGeom>
            <a:avLst/>
            <a:gdLst/>
            <a:ahLst/>
            <a:cxnLst/>
            <a:rect l="l" t="t" r="r" b="b"/>
            <a:pathLst>
              <a:path w="4559811" h="5393920">
                <a:moveTo>
                  <a:pt x="0" y="0"/>
                </a:moveTo>
                <a:lnTo>
                  <a:pt x="4559811" y="0"/>
                </a:lnTo>
                <a:lnTo>
                  <a:pt x="4559811" y="5393920"/>
                </a:lnTo>
                <a:lnTo>
                  <a:pt x="0" y="5393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93" b="-69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7496874" y="4923859"/>
            <a:ext cx="3294252" cy="4055317"/>
          </a:xfrm>
          <a:custGeom>
            <a:avLst/>
            <a:gdLst/>
            <a:ahLst/>
            <a:cxnLst/>
            <a:rect l="l" t="t" r="r" b="b"/>
            <a:pathLst>
              <a:path w="3294252" h="4055317">
                <a:moveTo>
                  <a:pt x="0" y="0"/>
                </a:moveTo>
                <a:lnTo>
                  <a:pt x="3294252" y="0"/>
                </a:lnTo>
                <a:lnTo>
                  <a:pt x="3294252" y="4055318"/>
                </a:lnTo>
                <a:lnTo>
                  <a:pt x="0" y="40553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0508" t="-28748" b="-56848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BE60964-3045-1581-A67B-661EBC18C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10"/>
    </mc:Choice>
    <mc:Fallback xmlns="">
      <p:transition spd="slow" advTm="5271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262875" y="1028700"/>
            <a:ext cx="13762251" cy="5883362"/>
          </a:xfrm>
          <a:custGeom>
            <a:avLst/>
            <a:gdLst/>
            <a:ahLst/>
            <a:cxnLst/>
            <a:rect l="l" t="t" r="r" b="b"/>
            <a:pathLst>
              <a:path w="13762251" h="5883362">
                <a:moveTo>
                  <a:pt x="0" y="0"/>
                </a:moveTo>
                <a:lnTo>
                  <a:pt x="13762250" y="0"/>
                </a:lnTo>
                <a:lnTo>
                  <a:pt x="13762250" y="5883362"/>
                </a:lnTo>
                <a:lnTo>
                  <a:pt x="0" y="5883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924386" y="7187546"/>
            <a:ext cx="9769634" cy="1706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5"/>
              </a:lnSpc>
              <a:spcBef>
                <a:spcPct val="0"/>
              </a:spcBef>
            </a:pPr>
            <a:r>
              <a:rPr lang="en-US" sz="3289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Aynalarda oluşan görüntü simetrik olduğu için ambulans ve itfaiye araçlarının önüne yazılar simetrik olarak yazılır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7A24EA6-457D-46B9-F64A-E62DB5641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54263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74"/>
    </mc:Choice>
    <mc:Fallback xmlns="">
      <p:transition spd="slow" advTm="30774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227</Words>
  <Application>Microsoft Office PowerPoint</Application>
  <PresentationFormat>Özel</PresentationFormat>
  <Paragraphs>37</Paragraphs>
  <Slides>31</Slides>
  <Notes>0</Notes>
  <HiddenSlides>0</HiddenSlides>
  <MMClips>5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36" baseType="lpstr">
      <vt:lpstr>Calibri</vt:lpstr>
      <vt:lpstr>Arial</vt:lpstr>
      <vt:lpstr>Arimo Bold</vt:lpstr>
      <vt:lpstr>Adigiana Toybox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ışığın dün yası</dc:title>
  <cp:lastModifiedBy>Nisa Nur Oran</cp:lastModifiedBy>
  <cp:revision>6</cp:revision>
  <dcterms:created xsi:type="dcterms:W3CDTF">2006-08-16T00:00:00Z</dcterms:created>
  <dcterms:modified xsi:type="dcterms:W3CDTF">2025-09-19T22:16:08Z</dcterms:modified>
  <dc:identifier>DAGfkfF0LfA</dc:identifier>
</cp:coreProperties>
</file>