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Bogart" panose="020B0604020202020204" charset="0"/>
      <p:regular r:id="rId15"/>
    </p:embeddedFont>
    <p:embeddedFont>
      <p:font typeface="Bogar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tr/simulations/circuit-construction-kit-d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932" y="5479782"/>
            <a:ext cx="3922330" cy="4059333"/>
          </a:xfrm>
          <a:custGeom>
            <a:avLst/>
            <a:gdLst/>
            <a:ahLst/>
            <a:cxnLst/>
            <a:rect l="l" t="t" r="r" b="b"/>
            <a:pathLst>
              <a:path w="3922330" h="4059333">
                <a:moveTo>
                  <a:pt x="0" y="0"/>
                </a:moveTo>
                <a:lnTo>
                  <a:pt x="3922330" y="0"/>
                </a:lnTo>
                <a:lnTo>
                  <a:pt x="3922330" y="4059333"/>
                </a:lnTo>
                <a:lnTo>
                  <a:pt x="0" y="4059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387122" y="1676450"/>
            <a:ext cx="4276306" cy="4291913"/>
          </a:xfrm>
          <a:custGeom>
            <a:avLst/>
            <a:gdLst/>
            <a:ahLst/>
            <a:cxnLst/>
            <a:rect l="l" t="t" r="r" b="b"/>
            <a:pathLst>
              <a:path w="4276306" h="4291913">
                <a:moveTo>
                  <a:pt x="0" y="0"/>
                </a:moveTo>
                <a:lnTo>
                  <a:pt x="4276306" y="0"/>
                </a:lnTo>
                <a:lnTo>
                  <a:pt x="4276306" y="4291913"/>
                </a:lnTo>
                <a:lnTo>
                  <a:pt x="0" y="429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9539822">
            <a:off x="7577223" y="4538671"/>
            <a:ext cx="9066788" cy="1598021"/>
          </a:xfrm>
          <a:custGeom>
            <a:avLst/>
            <a:gdLst/>
            <a:ahLst/>
            <a:cxnLst/>
            <a:rect l="l" t="t" r="r" b="b"/>
            <a:pathLst>
              <a:path w="9066788" h="1598021">
                <a:moveTo>
                  <a:pt x="0" y="0"/>
                </a:moveTo>
                <a:lnTo>
                  <a:pt x="9066788" y="0"/>
                </a:lnTo>
                <a:lnTo>
                  <a:pt x="9066788" y="1598021"/>
                </a:lnTo>
                <a:lnTo>
                  <a:pt x="0" y="1598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627671" y="6551568"/>
            <a:ext cx="15371477" cy="2779675"/>
          </a:xfrm>
          <a:custGeom>
            <a:avLst/>
            <a:gdLst/>
            <a:ahLst/>
            <a:cxnLst/>
            <a:rect l="l" t="t" r="r" b="b"/>
            <a:pathLst>
              <a:path w="15371477" h="2779675">
                <a:moveTo>
                  <a:pt x="0" y="0"/>
                </a:moveTo>
                <a:lnTo>
                  <a:pt x="15371477" y="0"/>
                </a:lnTo>
                <a:lnTo>
                  <a:pt x="15371477" y="2779675"/>
                </a:lnTo>
                <a:lnTo>
                  <a:pt x="0" y="27796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7133382">
            <a:off x="1349556" y="2200685"/>
            <a:ext cx="3411536" cy="1898055"/>
          </a:xfrm>
          <a:custGeom>
            <a:avLst/>
            <a:gdLst/>
            <a:ahLst/>
            <a:cxnLst/>
            <a:rect l="l" t="t" r="r" b="b"/>
            <a:pathLst>
              <a:path w="3411536" h="1898055">
                <a:moveTo>
                  <a:pt x="0" y="0"/>
                </a:moveTo>
                <a:lnTo>
                  <a:pt x="3411536" y="0"/>
                </a:lnTo>
                <a:lnTo>
                  <a:pt x="3411536" y="1898054"/>
                </a:lnTo>
                <a:lnTo>
                  <a:pt x="0" y="1898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3217365" y="1537281"/>
            <a:ext cx="11853270" cy="7241580"/>
            <a:chOff x="0" y="0"/>
            <a:chExt cx="4302397" cy="2628486"/>
          </a:xfrm>
        </p:grpSpPr>
        <p:sp>
          <p:nvSpPr>
            <p:cNvPr id="8" name="Freeform 8"/>
            <p:cNvSpPr/>
            <p:nvPr/>
          </p:nvSpPr>
          <p:spPr>
            <a:xfrm>
              <a:off x="-127" y="127"/>
              <a:ext cx="4302269" cy="2635471"/>
            </a:xfrm>
            <a:custGeom>
              <a:avLst/>
              <a:gdLst/>
              <a:ahLst/>
              <a:cxnLst/>
              <a:rect l="l" t="t" r="r" b="b"/>
              <a:pathLst>
                <a:path w="4302269" h="2635471">
                  <a:moveTo>
                    <a:pt x="3901204" y="2622771"/>
                  </a:moveTo>
                  <a:cubicBezTo>
                    <a:pt x="3845324" y="2635471"/>
                    <a:pt x="3819924" y="2622771"/>
                    <a:pt x="3762774" y="2622771"/>
                  </a:cubicBezTo>
                  <a:cubicBezTo>
                    <a:pt x="3705624" y="2622771"/>
                    <a:pt x="3614565" y="2610071"/>
                    <a:pt x="3614565" y="2610071"/>
                  </a:cubicBezTo>
                  <a:lnTo>
                    <a:pt x="707771" y="2610071"/>
                  </a:lnTo>
                  <a:lnTo>
                    <a:pt x="631063" y="2597371"/>
                  </a:lnTo>
                  <a:cubicBezTo>
                    <a:pt x="631063" y="2597371"/>
                    <a:pt x="533400" y="2610071"/>
                    <a:pt x="457581" y="2597371"/>
                  </a:cubicBezTo>
                  <a:cubicBezTo>
                    <a:pt x="381762" y="2584671"/>
                    <a:pt x="296418" y="2597371"/>
                    <a:pt x="296418" y="2597371"/>
                  </a:cubicBezTo>
                  <a:cubicBezTo>
                    <a:pt x="240284" y="2597371"/>
                    <a:pt x="162814" y="2593053"/>
                    <a:pt x="119507" y="2563843"/>
                  </a:cubicBezTo>
                  <a:cubicBezTo>
                    <a:pt x="47371" y="2515202"/>
                    <a:pt x="25400" y="2444971"/>
                    <a:pt x="0" y="2339180"/>
                  </a:cubicBezTo>
                  <a:lnTo>
                    <a:pt x="0" y="2138647"/>
                  </a:lnTo>
                  <a:cubicBezTo>
                    <a:pt x="0" y="2138647"/>
                    <a:pt x="12700" y="2053684"/>
                    <a:pt x="12700" y="1995391"/>
                  </a:cubicBezTo>
                  <a:cubicBezTo>
                    <a:pt x="12700" y="1937098"/>
                    <a:pt x="0" y="1847182"/>
                    <a:pt x="0" y="184718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3783221" y="0"/>
                  </a:lnTo>
                  <a:cubicBezTo>
                    <a:pt x="3883297" y="0"/>
                    <a:pt x="3951750" y="12700"/>
                    <a:pt x="3951750" y="12700"/>
                  </a:cubicBezTo>
                  <a:cubicBezTo>
                    <a:pt x="4015885" y="12700"/>
                    <a:pt x="4104657" y="36322"/>
                    <a:pt x="4162569" y="50800"/>
                  </a:cubicBezTo>
                  <a:cubicBezTo>
                    <a:pt x="4264169" y="76200"/>
                    <a:pt x="4289569" y="254000"/>
                    <a:pt x="4289569" y="350520"/>
                  </a:cubicBezTo>
                  <a:lnTo>
                    <a:pt x="4289569" y="1756377"/>
                  </a:lnTo>
                  <a:cubicBezTo>
                    <a:pt x="4289569" y="1756377"/>
                    <a:pt x="4302269" y="2125058"/>
                    <a:pt x="4302269" y="2158078"/>
                  </a:cubicBezTo>
                  <a:cubicBezTo>
                    <a:pt x="4302269" y="2191098"/>
                    <a:pt x="4279791" y="2299048"/>
                    <a:pt x="4261884" y="2345276"/>
                  </a:cubicBezTo>
                  <a:cubicBezTo>
                    <a:pt x="4236865" y="2409919"/>
                    <a:pt x="4247025" y="2466815"/>
                    <a:pt x="4195209" y="2511011"/>
                  </a:cubicBezTo>
                  <a:cubicBezTo>
                    <a:pt x="4159141" y="2541872"/>
                    <a:pt x="4105038" y="2579210"/>
                    <a:pt x="4059826" y="2596355"/>
                  </a:cubicBezTo>
                  <a:cubicBezTo>
                    <a:pt x="4014615" y="2613500"/>
                    <a:pt x="3956830" y="2610198"/>
                    <a:pt x="3900950" y="262289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 rot="-8649611">
            <a:off x="3038023" y="812114"/>
            <a:ext cx="1327246" cy="1607897"/>
          </a:xfrm>
          <a:custGeom>
            <a:avLst/>
            <a:gdLst/>
            <a:ahLst/>
            <a:cxnLst/>
            <a:rect l="l" t="t" r="r" b="b"/>
            <a:pathLst>
              <a:path w="1327246" h="1607897">
                <a:moveTo>
                  <a:pt x="0" y="0"/>
                </a:moveTo>
                <a:lnTo>
                  <a:pt x="1327246" y="0"/>
                </a:lnTo>
                <a:lnTo>
                  <a:pt x="1327246" y="1607897"/>
                </a:lnTo>
                <a:lnTo>
                  <a:pt x="0" y="1607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462705">
            <a:off x="3772701" y="1214621"/>
            <a:ext cx="2123007" cy="802883"/>
          </a:xfrm>
          <a:custGeom>
            <a:avLst/>
            <a:gdLst/>
            <a:ahLst/>
            <a:cxnLst/>
            <a:rect l="l" t="t" r="r" b="b"/>
            <a:pathLst>
              <a:path w="2123007" h="802883">
                <a:moveTo>
                  <a:pt x="0" y="0"/>
                </a:moveTo>
                <a:lnTo>
                  <a:pt x="2123006" y="0"/>
                </a:lnTo>
                <a:lnTo>
                  <a:pt x="2123006" y="802883"/>
                </a:lnTo>
                <a:lnTo>
                  <a:pt x="0" y="8028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2487009" y="8141762"/>
            <a:ext cx="2745013" cy="1098005"/>
          </a:xfrm>
          <a:custGeom>
            <a:avLst/>
            <a:gdLst/>
            <a:ahLst/>
            <a:cxnLst/>
            <a:rect l="l" t="t" r="r" b="b"/>
            <a:pathLst>
              <a:path w="2745013" h="1098005">
                <a:moveTo>
                  <a:pt x="0" y="0"/>
                </a:moveTo>
                <a:lnTo>
                  <a:pt x="2745012" y="0"/>
                </a:lnTo>
                <a:lnTo>
                  <a:pt x="2745012" y="1098005"/>
                </a:lnTo>
                <a:lnTo>
                  <a:pt x="0" y="1098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7406844" y="1275146"/>
            <a:ext cx="3474312" cy="681834"/>
          </a:xfrm>
          <a:custGeom>
            <a:avLst/>
            <a:gdLst/>
            <a:ahLst/>
            <a:cxnLst/>
            <a:rect l="l" t="t" r="r" b="b"/>
            <a:pathLst>
              <a:path w="3474312" h="681834">
                <a:moveTo>
                  <a:pt x="0" y="0"/>
                </a:moveTo>
                <a:lnTo>
                  <a:pt x="3474312" y="0"/>
                </a:lnTo>
                <a:lnTo>
                  <a:pt x="3474312" y="681834"/>
                </a:lnTo>
                <a:lnTo>
                  <a:pt x="0" y="6818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1409111">
            <a:off x="11385868" y="8449986"/>
            <a:ext cx="1705959" cy="1082509"/>
          </a:xfrm>
          <a:custGeom>
            <a:avLst/>
            <a:gdLst/>
            <a:ahLst/>
            <a:cxnLst/>
            <a:rect l="l" t="t" r="r" b="b"/>
            <a:pathLst>
              <a:path w="1705959" h="1082509">
                <a:moveTo>
                  <a:pt x="0" y="0"/>
                </a:moveTo>
                <a:lnTo>
                  <a:pt x="1705959" y="0"/>
                </a:lnTo>
                <a:lnTo>
                  <a:pt x="1705959" y="1082509"/>
                </a:lnTo>
                <a:lnTo>
                  <a:pt x="0" y="1082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4063331" y="2325103"/>
            <a:ext cx="10161338" cy="5829796"/>
            <a:chOff x="0" y="0"/>
            <a:chExt cx="13548450" cy="777306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548450" cy="7773062"/>
              <a:chOff x="0" y="0"/>
              <a:chExt cx="12061608" cy="69200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10795" y="-1905"/>
                <a:ext cx="12072276" cy="6921804"/>
              </a:xfrm>
              <a:custGeom>
                <a:avLst/>
                <a:gdLst/>
                <a:ahLst/>
                <a:cxnLst/>
                <a:rect l="l" t="t" r="r" b="b"/>
                <a:pathLst>
                  <a:path w="12072276" h="6921804">
                    <a:moveTo>
                      <a:pt x="12056147" y="186309"/>
                    </a:moveTo>
                    <a:cubicBezTo>
                      <a:pt x="12055766" y="125349"/>
                      <a:pt x="12065164" y="8509"/>
                      <a:pt x="12065164" y="8509"/>
                    </a:cubicBezTo>
                    <a:lnTo>
                      <a:pt x="11920257" y="6223"/>
                    </a:lnTo>
                    <a:lnTo>
                      <a:pt x="11714771" y="16002"/>
                    </a:lnTo>
                    <a:cubicBezTo>
                      <a:pt x="11714771" y="16002"/>
                      <a:pt x="11381142" y="0"/>
                      <a:pt x="11349265" y="14986"/>
                    </a:cubicBezTo>
                    <a:cubicBezTo>
                      <a:pt x="11317261" y="29972"/>
                      <a:pt x="11251348" y="6223"/>
                      <a:pt x="11251348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6276136"/>
                    </a:lnTo>
                    <a:lnTo>
                      <a:pt x="25019" y="6454952"/>
                    </a:lnTo>
                    <a:cubicBezTo>
                      <a:pt x="25019" y="6454952"/>
                      <a:pt x="0" y="6496100"/>
                      <a:pt x="16002" y="6656120"/>
                    </a:cubicBezTo>
                    <a:cubicBezTo>
                      <a:pt x="32004" y="6816139"/>
                      <a:pt x="49276" y="6911389"/>
                      <a:pt x="49276" y="6911389"/>
                    </a:cubicBezTo>
                    <a:lnTo>
                      <a:pt x="132842" y="6911644"/>
                    </a:lnTo>
                    <a:lnTo>
                      <a:pt x="305562" y="6895134"/>
                    </a:lnTo>
                    <a:lnTo>
                      <a:pt x="532511" y="6912660"/>
                    </a:lnTo>
                    <a:lnTo>
                      <a:pt x="771144" y="6921804"/>
                    </a:lnTo>
                    <a:lnTo>
                      <a:pt x="906526" y="6896658"/>
                    </a:lnTo>
                    <a:lnTo>
                      <a:pt x="1008761" y="6913930"/>
                    </a:lnTo>
                    <a:lnTo>
                      <a:pt x="11316118" y="6915835"/>
                    </a:lnTo>
                    <a:lnTo>
                      <a:pt x="11559069" y="6916470"/>
                    </a:lnTo>
                    <a:lnTo>
                      <a:pt x="11795924" y="6906818"/>
                    </a:lnTo>
                    <a:lnTo>
                      <a:pt x="11982233" y="6917613"/>
                    </a:lnTo>
                    <a:lnTo>
                      <a:pt x="12059703" y="6917867"/>
                    </a:lnTo>
                    <a:lnTo>
                      <a:pt x="12060084" y="6769912"/>
                    </a:lnTo>
                    <a:lnTo>
                      <a:pt x="12060338" y="6656247"/>
                    </a:lnTo>
                    <a:lnTo>
                      <a:pt x="12052464" y="6450761"/>
                    </a:lnTo>
                    <a:lnTo>
                      <a:pt x="12061354" y="6282613"/>
                    </a:lnTo>
                    <a:lnTo>
                      <a:pt x="12063132" y="671576"/>
                    </a:lnTo>
                    <a:lnTo>
                      <a:pt x="12072276" y="424561"/>
                    </a:lnTo>
                    <a:cubicBezTo>
                      <a:pt x="12072276" y="424561"/>
                      <a:pt x="12056274" y="247015"/>
                      <a:pt x="12055893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05729" y="338218"/>
              <a:ext cx="12536993" cy="7331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0"/>
                </a:lnSpc>
              </a:pPr>
              <a:r>
                <a:rPr lang="en-US" sz="8530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ELEKTRİKSEL DİRENÇ VE BAĞLI</a:t>
              </a:r>
            </a:p>
            <a:p>
              <a:pPr marL="0" lvl="1" indent="0" algn="ctr">
                <a:lnSpc>
                  <a:spcPts val="8530"/>
                </a:lnSpc>
                <a:spcBef>
                  <a:spcPct val="0"/>
                </a:spcBef>
              </a:pPr>
              <a:r>
                <a:rPr lang="en-US" sz="8530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OLDUĞU FAKTÖRLER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0302" y="943279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8327">
        <p159:morph option="byObject"/>
      </p:transition>
    </mc:Choice>
    <mc:Fallback xmlns="">
      <p:transition advTm="1832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711989" cy="1065504"/>
            <a:chOff x="0" y="0"/>
            <a:chExt cx="15615986" cy="142067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5615986" cy="1420671"/>
              <a:chOff x="0" y="0"/>
              <a:chExt cx="19662733" cy="178882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0795" y="-1905"/>
                <a:ext cx="19673401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19673401" h="1790604">
                    <a:moveTo>
                      <a:pt x="19657272" y="186309"/>
                    </a:moveTo>
                    <a:cubicBezTo>
                      <a:pt x="19656892" y="125349"/>
                      <a:pt x="19666290" y="8509"/>
                      <a:pt x="19666290" y="8509"/>
                    </a:cubicBezTo>
                    <a:lnTo>
                      <a:pt x="19521382" y="6223"/>
                    </a:lnTo>
                    <a:lnTo>
                      <a:pt x="19315896" y="16002"/>
                    </a:lnTo>
                    <a:cubicBezTo>
                      <a:pt x="19315896" y="16002"/>
                      <a:pt x="18982266" y="0"/>
                      <a:pt x="18950389" y="14986"/>
                    </a:cubicBezTo>
                    <a:cubicBezTo>
                      <a:pt x="18918387" y="29972"/>
                      <a:pt x="18852473" y="6223"/>
                      <a:pt x="18852473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18917243" y="1784635"/>
                    </a:lnTo>
                    <a:lnTo>
                      <a:pt x="19160194" y="1785270"/>
                    </a:lnTo>
                    <a:lnTo>
                      <a:pt x="19397049" y="1775618"/>
                    </a:lnTo>
                    <a:lnTo>
                      <a:pt x="19583358" y="1786413"/>
                    </a:lnTo>
                    <a:lnTo>
                      <a:pt x="19660828" y="1786667"/>
                    </a:lnTo>
                    <a:lnTo>
                      <a:pt x="19661210" y="1638712"/>
                    </a:lnTo>
                    <a:lnTo>
                      <a:pt x="19661464" y="1525047"/>
                    </a:lnTo>
                    <a:lnTo>
                      <a:pt x="19653590" y="1319561"/>
                    </a:lnTo>
                    <a:lnTo>
                      <a:pt x="19662479" y="1151413"/>
                    </a:lnTo>
                    <a:lnTo>
                      <a:pt x="19664257" y="671576"/>
                    </a:lnTo>
                    <a:lnTo>
                      <a:pt x="19673401" y="424561"/>
                    </a:lnTo>
                    <a:cubicBezTo>
                      <a:pt x="19673401" y="424561"/>
                      <a:pt x="19657399" y="247015"/>
                      <a:pt x="19657018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82905" y="229421"/>
              <a:ext cx="14450177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Ampul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855995" y="1459897"/>
            <a:ext cx="6435725" cy="8584596"/>
          </a:xfrm>
          <a:custGeom>
            <a:avLst/>
            <a:gdLst/>
            <a:ahLst/>
            <a:cxnLst/>
            <a:rect l="l" t="t" r="r" b="b"/>
            <a:pathLst>
              <a:path w="6435725" h="8584596">
                <a:moveTo>
                  <a:pt x="0" y="0"/>
                </a:moveTo>
                <a:lnTo>
                  <a:pt x="6435724" y="0"/>
                </a:lnTo>
                <a:lnTo>
                  <a:pt x="6435724" y="8584596"/>
                </a:lnTo>
                <a:lnTo>
                  <a:pt x="0" y="8584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586" t="-12773" r="-86412" b="-912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AutoShape 7"/>
          <p:cNvSpPr/>
          <p:nvPr/>
        </p:nvSpPr>
        <p:spPr>
          <a:xfrm flipV="1">
            <a:off x="10025048" y="3511113"/>
            <a:ext cx="3258265" cy="92399"/>
          </a:xfrm>
          <a:prstGeom prst="line">
            <a:avLst/>
          </a:prstGeom>
          <a:ln w="142875" cap="flat">
            <a:solidFill>
              <a:srgbClr val="F959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H="1">
            <a:off x="3846166" y="4296411"/>
            <a:ext cx="3231328" cy="428190"/>
          </a:xfrm>
          <a:prstGeom prst="line">
            <a:avLst/>
          </a:prstGeom>
          <a:ln w="142875" cap="flat">
            <a:solidFill>
              <a:srgbClr val="F959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3283313" y="3049122"/>
            <a:ext cx="4120177" cy="923982"/>
            <a:chOff x="0" y="0"/>
            <a:chExt cx="5493570" cy="12319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493570" cy="1231976"/>
              <a:chOff x="0" y="0"/>
              <a:chExt cx="7976650" cy="17888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0795" y="-1905"/>
                <a:ext cx="7987317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7987317" h="1790604">
                    <a:moveTo>
                      <a:pt x="7971189" y="186309"/>
                    </a:moveTo>
                    <a:cubicBezTo>
                      <a:pt x="7970808" y="125349"/>
                      <a:pt x="7980205" y="8509"/>
                      <a:pt x="7980205" y="8509"/>
                    </a:cubicBezTo>
                    <a:lnTo>
                      <a:pt x="7835299" y="6223"/>
                    </a:lnTo>
                    <a:lnTo>
                      <a:pt x="7629813" y="16002"/>
                    </a:lnTo>
                    <a:cubicBezTo>
                      <a:pt x="7629813" y="16002"/>
                      <a:pt x="7296184" y="0"/>
                      <a:pt x="7264307" y="14986"/>
                    </a:cubicBezTo>
                    <a:cubicBezTo>
                      <a:pt x="7232303" y="29972"/>
                      <a:pt x="7166390" y="6223"/>
                      <a:pt x="7166390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7231160" y="1784635"/>
                    </a:lnTo>
                    <a:lnTo>
                      <a:pt x="7474111" y="1785270"/>
                    </a:lnTo>
                    <a:lnTo>
                      <a:pt x="7710965" y="1775618"/>
                    </a:lnTo>
                    <a:lnTo>
                      <a:pt x="7897275" y="1786413"/>
                    </a:lnTo>
                    <a:lnTo>
                      <a:pt x="7974745" y="1786667"/>
                    </a:lnTo>
                    <a:lnTo>
                      <a:pt x="7975126" y="1638712"/>
                    </a:lnTo>
                    <a:lnTo>
                      <a:pt x="7975379" y="1525047"/>
                    </a:lnTo>
                    <a:lnTo>
                      <a:pt x="7967505" y="1319561"/>
                    </a:lnTo>
                    <a:lnTo>
                      <a:pt x="7976396" y="1151413"/>
                    </a:lnTo>
                    <a:lnTo>
                      <a:pt x="7978174" y="671576"/>
                    </a:lnTo>
                    <a:lnTo>
                      <a:pt x="7987317" y="424561"/>
                    </a:lnTo>
                    <a:cubicBezTo>
                      <a:pt x="7987317" y="424561"/>
                      <a:pt x="7971315" y="247015"/>
                      <a:pt x="7970935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5061" y="212865"/>
              <a:ext cx="5083448" cy="955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5230"/>
                </a:lnSpc>
                <a:spcBef>
                  <a:spcPct val="0"/>
                </a:spcBef>
              </a:pPr>
              <a:r>
                <a:rPr lang="en-US" sz="5230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Filaman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9814" y="4828213"/>
            <a:ext cx="4120177" cy="923982"/>
            <a:chOff x="0" y="0"/>
            <a:chExt cx="5493570" cy="123197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493570" cy="1231976"/>
              <a:chOff x="0" y="0"/>
              <a:chExt cx="7976650" cy="178882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0795" y="-1905"/>
                <a:ext cx="7987317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7987317" h="1790604">
                    <a:moveTo>
                      <a:pt x="7971189" y="186309"/>
                    </a:moveTo>
                    <a:cubicBezTo>
                      <a:pt x="7970808" y="125349"/>
                      <a:pt x="7980205" y="8509"/>
                      <a:pt x="7980205" y="8509"/>
                    </a:cubicBezTo>
                    <a:lnTo>
                      <a:pt x="7835299" y="6223"/>
                    </a:lnTo>
                    <a:lnTo>
                      <a:pt x="7629813" y="16002"/>
                    </a:lnTo>
                    <a:cubicBezTo>
                      <a:pt x="7629813" y="16002"/>
                      <a:pt x="7296184" y="0"/>
                      <a:pt x="7264307" y="14986"/>
                    </a:cubicBezTo>
                    <a:cubicBezTo>
                      <a:pt x="7232303" y="29972"/>
                      <a:pt x="7166390" y="6223"/>
                      <a:pt x="7166390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7231160" y="1784635"/>
                    </a:lnTo>
                    <a:lnTo>
                      <a:pt x="7474111" y="1785270"/>
                    </a:lnTo>
                    <a:lnTo>
                      <a:pt x="7710965" y="1775618"/>
                    </a:lnTo>
                    <a:lnTo>
                      <a:pt x="7897275" y="1786413"/>
                    </a:lnTo>
                    <a:lnTo>
                      <a:pt x="7974745" y="1786667"/>
                    </a:lnTo>
                    <a:lnTo>
                      <a:pt x="7975126" y="1638712"/>
                    </a:lnTo>
                    <a:lnTo>
                      <a:pt x="7975379" y="1525047"/>
                    </a:lnTo>
                    <a:lnTo>
                      <a:pt x="7967505" y="1319561"/>
                    </a:lnTo>
                    <a:lnTo>
                      <a:pt x="7976396" y="1151413"/>
                    </a:lnTo>
                    <a:lnTo>
                      <a:pt x="7978174" y="671576"/>
                    </a:lnTo>
                    <a:lnTo>
                      <a:pt x="7987317" y="424561"/>
                    </a:lnTo>
                    <a:cubicBezTo>
                      <a:pt x="7987317" y="424561"/>
                      <a:pt x="7971315" y="247015"/>
                      <a:pt x="7970935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05061" y="212865"/>
              <a:ext cx="5083448" cy="955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5230"/>
                </a:lnSpc>
                <a:spcBef>
                  <a:spcPct val="0"/>
                </a:spcBef>
              </a:pPr>
              <a:r>
                <a:rPr lang="en-US" sz="5230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Cam balon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204B92EE-8AF0-071D-3EA2-34132BB8F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81087">
        <p159:morph option="byObject"/>
      </p:transition>
    </mc:Choice>
    <mc:Fallback xmlns="">
      <p:transition advTm="8108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8187" y="1616758"/>
            <a:ext cx="14590763" cy="5289152"/>
          </a:xfrm>
          <a:custGeom>
            <a:avLst/>
            <a:gdLst/>
            <a:ahLst/>
            <a:cxnLst/>
            <a:rect l="l" t="t" r="r" b="b"/>
            <a:pathLst>
              <a:path w="14590763" h="5289152">
                <a:moveTo>
                  <a:pt x="0" y="0"/>
                </a:moveTo>
                <a:lnTo>
                  <a:pt x="14590764" y="0"/>
                </a:lnTo>
                <a:lnTo>
                  <a:pt x="14590764" y="5289152"/>
                </a:lnTo>
                <a:lnTo>
                  <a:pt x="0" y="5289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F97527-0FC6-A3E6-B6DF-A5791972C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4675">
        <p159:morph option="byObject"/>
      </p:transition>
    </mc:Choice>
    <mc:Fallback xmlns="">
      <p:transition advTm="6467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8079" y="1244298"/>
            <a:ext cx="13564651" cy="82296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3D5A13-A82E-7B8B-445E-080397B2C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74402">
        <p159:morph option="byObject"/>
      </p:transition>
    </mc:Choice>
    <mc:Fallback xmlns="">
      <p:transition advTm="74402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733618" y="1225843"/>
            <a:ext cx="7811176" cy="5248134"/>
          </a:xfrm>
          <a:custGeom>
            <a:avLst/>
            <a:gdLst/>
            <a:ahLst/>
            <a:cxnLst/>
            <a:rect l="l" t="t" r="r" b="b"/>
            <a:pathLst>
              <a:path w="7811176" h="5248134">
                <a:moveTo>
                  <a:pt x="0" y="0"/>
                </a:moveTo>
                <a:lnTo>
                  <a:pt x="7811176" y="0"/>
                </a:lnTo>
                <a:lnTo>
                  <a:pt x="7811176" y="5248134"/>
                </a:lnTo>
                <a:lnTo>
                  <a:pt x="0" y="5248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144000" y="1225843"/>
            <a:ext cx="7833667" cy="5289399"/>
          </a:xfrm>
          <a:custGeom>
            <a:avLst/>
            <a:gdLst/>
            <a:ahLst/>
            <a:cxnLst/>
            <a:rect l="l" t="t" r="r" b="b"/>
            <a:pathLst>
              <a:path w="7833667" h="5289399">
                <a:moveTo>
                  <a:pt x="0" y="0"/>
                </a:moveTo>
                <a:lnTo>
                  <a:pt x="7833667" y="0"/>
                </a:lnTo>
                <a:lnTo>
                  <a:pt x="7833667" y="5289399"/>
                </a:lnTo>
                <a:lnTo>
                  <a:pt x="0" y="52893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7184425" cy="1065504"/>
            <a:chOff x="0" y="0"/>
            <a:chExt cx="9579233" cy="142067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579233" cy="1420671"/>
              <a:chOff x="0" y="0"/>
              <a:chExt cx="12061608" cy="17888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0795" y="-1905"/>
                <a:ext cx="12072276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12072276" h="1790604">
                    <a:moveTo>
                      <a:pt x="12056147" y="186309"/>
                    </a:moveTo>
                    <a:cubicBezTo>
                      <a:pt x="12055766" y="125349"/>
                      <a:pt x="12065164" y="8509"/>
                      <a:pt x="12065164" y="8509"/>
                    </a:cubicBezTo>
                    <a:lnTo>
                      <a:pt x="11920257" y="6223"/>
                    </a:lnTo>
                    <a:lnTo>
                      <a:pt x="11714771" y="16002"/>
                    </a:lnTo>
                    <a:cubicBezTo>
                      <a:pt x="11714771" y="16002"/>
                      <a:pt x="11381142" y="0"/>
                      <a:pt x="11349265" y="14986"/>
                    </a:cubicBezTo>
                    <a:cubicBezTo>
                      <a:pt x="11317261" y="29972"/>
                      <a:pt x="11251348" y="6223"/>
                      <a:pt x="11251348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11316118" y="1784635"/>
                    </a:lnTo>
                    <a:lnTo>
                      <a:pt x="11559069" y="1785270"/>
                    </a:lnTo>
                    <a:lnTo>
                      <a:pt x="11795924" y="1775618"/>
                    </a:lnTo>
                    <a:lnTo>
                      <a:pt x="11982233" y="1786413"/>
                    </a:lnTo>
                    <a:lnTo>
                      <a:pt x="12059703" y="1786667"/>
                    </a:lnTo>
                    <a:lnTo>
                      <a:pt x="12060084" y="1638712"/>
                    </a:lnTo>
                    <a:lnTo>
                      <a:pt x="12060338" y="1525047"/>
                    </a:lnTo>
                    <a:lnTo>
                      <a:pt x="12052464" y="1319561"/>
                    </a:lnTo>
                    <a:lnTo>
                      <a:pt x="12061354" y="1151413"/>
                    </a:lnTo>
                    <a:lnTo>
                      <a:pt x="12063132" y="671576"/>
                    </a:lnTo>
                    <a:lnTo>
                      <a:pt x="12072276" y="424561"/>
                    </a:lnTo>
                    <a:cubicBezTo>
                      <a:pt x="12072276" y="424561"/>
                      <a:pt x="12056274" y="247015"/>
                      <a:pt x="12055893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57568" y="229421"/>
              <a:ext cx="8864097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Pil sayısı</a:t>
              </a:r>
            </a:p>
          </p:txBody>
        </p:sp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236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9286">
        <p159:morph option="byObject"/>
      </p:transition>
    </mc:Choice>
    <mc:Fallback xmlns="">
      <p:transition advTm="2928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3618" y="1225843"/>
            <a:ext cx="7811176" cy="5248134"/>
          </a:xfrm>
          <a:custGeom>
            <a:avLst/>
            <a:gdLst/>
            <a:ahLst/>
            <a:cxnLst/>
            <a:rect l="l" t="t" r="r" b="b"/>
            <a:pathLst>
              <a:path w="7811176" h="5248134">
                <a:moveTo>
                  <a:pt x="0" y="0"/>
                </a:moveTo>
                <a:lnTo>
                  <a:pt x="7811176" y="0"/>
                </a:lnTo>
                <a:lnTo>
                  <a:pt x="7811176" y="5248134"/>
                </a:lnTo>
                <a:lnTo>
                  <a:pt x="0" y="5248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144000" y="1225843"/>
            <a:ext cx="7646041" cy="5292129"/>
          </a:xfrm>
          <a:custGeom>
            <a:avLst/>
            <a:gdLst/>
            <a:ahLst/>
            <a:cxnLst/>
            <a:rect l="l" t="t" r="r" b="b"/>
            <a:pathLst>
              <a:path w="7646041" h="5292129">
                <a:moveTo>
                  <a:pt x="0" y="0"/>
                </a:moveTo>
                <a:lnTo>
                  <a:pt x="7646041" y="0"/>
                </a:lnTo>
                <a:lnTo>
                  <a:pt x="7646041" y="5292129"/>
                </a:lnTo>
                <a:lnTo>
                  <a:pt x="0" y="5292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184425" cy="1065504"/>
            <a:chOff x="0" y="0"/>
            <a:chExt cx="9579233" cy="142067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579233" cy="1420671"/>
              <a:chOff x="0" y="0"/>
              <a:chExt cx="12061608" cy="17888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0795" y="-1905"/>
                <a:ext cx="12072276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12072276" h="1790604">
                    <a:moveTo>
                      <a:pt x="12056147" y="186309"/>
                    </a:moveTo>
                    <a:cubicBezTo>
                      <a:pt x="12055766" y="125349"/>
                      <a:pt x="12065164" y="8509"/>
                      <a:pt x="12065164" y="8509"/>
                    </a:cubicBezTo>
                    <a:lnTo>
                      <a:pt x="11920257" y="6223"/>
                    </a:lnTo>
                    <a:lnTo>
                      <a:pt x="11714771" y="16002"/>
                    </a:lnTo>
                    <a:cubicBezTo>
                      <a:pt x="11714771" y="16002"/>
                      <a:pt x="11381142" y="0"/>
                      <a:pt x="11349265" y="14986"/>
                    </a:cubicBezTo>
                    <a:cubicBezTo>
                      <a:pt x="11317261" y="29972"/>
                      <a:pt x="11251348" y="6223"/>
                      <a:pt x="11251348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11316118" y="1784635"/>
                    </a:lnTo>
                    <a:lnTo>
                      <a:pt x="11559069" y="1785270"/>
                    </a:lnTo>
                    <a:lnTo>
                      <a:pt x="11795924" y="1775618"/>
                    </a:lnTo>
                    <a:lnTo>
                      <a:pt x="11982233" y="1786413"/>
                    </a:lnTo>
                    <a:lnTo>
                      <a:pt x="12059703" y="1786667"/>
                    </a:lnTo>
                    <a:lnTo>
                      <a:pt x="12060084" y="1638712"/>
                    </a:lnTo>
                    <a:lnTo>
                      <a:pt x="12060338" y="1525047"/>
                    </a:lnTo>
                    <a:lnTo>
                      <a:pt x="12052464" y="1319561"/>
                    </a:lnTo>
                    <a:lnTo>
                      <a:pt x="12061354" y="1151413"/>
                    </a:lnTo>
                    <a:lnTo>
                      <a:pt x="12063132" y="671576"/>
                    </a:lnTo>
                    <a:lnTo>
                      <a:pt x="12072276" y="424561"/>
                    </a:lnTo>
                    <a:cubicBezTo>
                      <a:pt x="12072276" y="424561"/>
                      <a:pt x="12056274" y="247015"/>
                      <a:pt x="12055893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357568" y="229421"/>
              <a:ext cx="8864097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Ampul sayısı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947437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3750">
        <p159:morph option="byObject"/>
      </p:transition>
    </mc:Choice>
    <mc:Fallback xmlns="">
      <p:transition advTm="4375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353FF23-E85A-EC24-5708-E7F3928F6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"/>
            <a:ext cx="15392400" cy="8382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5EADAD7-FA84-22A4-55A5-AFD5E1F642A7}"/>
              </a:ext>
            </a:extLst>
          </p:cNvPr>
          <p:cNvSpPr txBox="1"/>
          <p:nvPr/>
        </p:nvSpPr>
        <p:spPr>
          <a:xfrm>
            <a:off x="3581400" y="8757161"/>
            <a:ext cx="1257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hlinkClick r:id="rId3"/>
              </a:rPr>
              <a:t>https://phet.colorado.edu/tr/simulations/circuit-construction-kit-dc</a:t>
            </a:r>
            <a:endParaRPr lang="tr-TR" sz="32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1357042-9713-E0CA-45DD-C73406624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9474379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9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1859770"/>
            <a:ext cx="18288000" cy="328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0"/>
              </a:lnSpc>
              <a:spcBef>
                <a:spcPct val="0"/>
              </a:spcBef>
            </a:pPr>
            <a:r>
              <a:rPr lang="en-US" sz="853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Maddelerin elektrik enerjisinin iletimine karşı gösterdikleri zorluğa </a:t>
            </a:r>
            <a:r>
              <a:rPr lang="en-US" sz="8530" b="1">
                <a:solidFill>
                  <a:srgbClr val="F95959"/>
                </a:solidFill>
                <a:latin typeface="Bogart Bold"/>
                <a:ea typeface="Bogart Bold"/>
                <a:cs typeface="Bogart Bold"/>
                <a:sym typeface="Bogart Bold"/>
              </a:rPr>
              <a:t>direnç</a:t>
            </a:r>
            <a:r>
              <a:rPr lang="en-US" sz="8530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 denir.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6079" y="6039278"/>
            <a:ext cx="17455842" cy="1579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6138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Direnç “R” sembolü ile gösterilir. </a:t>
            </a:r>
          </a:p>
          <a:p>
            <a:pPr algn="ctr">
              <a:lnSpc>
                <a:spcPts val="6138"/>
              </a:lnSpc>
              <a:spcBef>
                <a:spcPct val="0"/>
              </a:spcBef>
            </a:pPr>
            <a:r>
              <a:rPr lang="en-US" sz="6138">
                <a:solidFill>
                  <a:srgbClr val="000000"/>
                </a:solidFill>
                <a:latin typeface="Bogart"/>
                <a:ea typeface="Bogart"/>
                <a:cs typeface="Bogart"/>
                <a:sym typeface="Bogart"/>
              </a:rPr>
              <a:t>Direnç birimi Ohm (om) ve “Ω” ile gösterilir.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36" y="941070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57184">
        <p159:morph option="byObject"/>
      </p:transition>
    </mc:Choice>
    <mc:Fallback xmlns="">
      <p:transition advTm="571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9793" y="976161"/>
            <a:ext cx="17214101" cy="6347700"/>
          </a:xfrm>
          <a:custGeom>
            <a:avLst/>
            <a:gdLst/>
            <a:ahLst/>
            <a:cxnLst/>
            <a:rect l="l" t="t" r="r" b="b"/>
            <a:pathLst>
              <a:path w="17214101" h="6347700">
                <a:moveTo>
                  <a:pt x="0" y="0"/>
                </a:moveTo>
                <a:lnTo>
                  <a:pt x="17214101" y="0"/>
                </a:lnTo>
                <a:lnTo>
                  <a:pt x="17214101" y="6347700"/>
                </a:lnTo>
                <a:lnTo>
                  <a:pt x="0" y="634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711989" cy="1065504"/>
            <a:chOff x="0" y="0"/>
            <a:chExt cx="15615986" cy="14206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15986" cy="1420671"/>
              <a:chOff x="0" y="0"/>
              <a:chExt cx="19662733" cy="178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0795" y="-1905"/>
                <a:ext cx="19673401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19673401" h="1790604">
                    <a:moveTo>
                      <a:pt x="19657272" y="186309"/>
                    </a:moveTo>
                    <a:cubicBezTo>
                      <a:pt x="19656892" y="125349"/>
                      <a:pt x="19666290" y="8509"/>
                      <a:pt x="19666290" y="8509"/>
                    </a:cubicBezTo>
                    <a:lnTo>
                      <a:pt x="19521382" y="6223"/>
                    </a:lnTo>
                    <a:lnTo>
                      <a:pt x="19315896" y="16002"/>
                    </a:lnTo>
                    <a:cubicBezTo>
                      <a:pt x="19315896" y="16002"/>
                      <a:pt x="18982266" y="0"/>
                      <a:pt x="18950389" y="14986"/>
                    </a:cubicBezTo>
                    <a:cubicBezTo>
                      <a:pt x="18918387" y="29972"/>
                      <a:pt x="18852473" y="6223"/>
                      <a:pt x="18852473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18917243" y="1784635"/>
                    </a:lnTo>
                    <a:lnTo>
                      <a:pt x="19160194" y="1785270"/>
                    </a:lnTo>
                    <a:lnTo>
                      <a:pt x="19397049" y="1775618"/>
                    </a:lnTo>
                    <a:lnTo>
                      <a:pt x="19583358" y="1786413"/>
                    </a:lnTo>
                    <a:lnTo>
                      <a:pt x="19660828" y="1786667"/>
                    </a:lnTo>
                    <a:lnTo>
                      <a:pt x="19661210" y="1638712"/>
                    </a:lnTo>
                    <a:lnTo>
                      <a:pt x="19661464" y="1525047"/>
                    </a:lnTo>
                    <a:lnTo>
                      <a:pt x="19653590" y="1319561"/>
                    </a:lnTo>
                    <a:lnTo>
                      <a:pt x="19662479" y="1151413"/>
                    </a:lnTo>
                    <a:lnTo>
                      <a:pt x="19664257" y="671576"/>
                    </a:lnTo>
                    <a:lnTo>
                      <a:pt x="19673401" y="424561"/>
                    </a:lnTo>
                    <a:cubicBezTo>
                      <a:pt x="19673401" y="424561"/>
                      <a:pt x="19657399" y="247015"/>
                      <a:pt x="19657018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82905" y="229421"/>
              <a:ext cx="14450177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İletken telin uzunluğu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08976">
        <p159:morph option="byObject"/>
      </p:transition>
    </mc:Choice>
    <mc:Fallback xmlns="">
      <p:transition advTm="10897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1659" y="1028700"/>
            <a:ext cx="17244682" cy="6078750"/>
          </a:xfrm>
          <a:custGeom>
            <a:avLst/>
            <a:gdLst/>
            <a:ahLst/>
            <a:cxnLst/>
            <a:rect l="l" t="t" r="r" b="b"/>
            <a:pathLst>
              <a:path w="17244682" h="6078750">
                <a:moveTo>
                  <a:pt x="0" y="0"/>
                </a:moveTo>
                <a:lnTo>
                  <a:pt x="17244682" y="0"/>
                </a:lnTo>
                <a:lnTo>
                  <a:pt x="17244682" y="6078750"/>
                </a:lnTo>
                <a:lnTo>
                  <a:pt x="0" y="607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6331953" cy="1065504"/>
            <a:chOff x="0" y="0"/>
            <a:chExt cx="21775938" cy="14206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775938" cy="1420671"/>
              <a:chOff x="0" y="0"/>
              <a:chExt cx="27418983" cy="178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0795" y="-1905"/>
                <a:ext cx="27429652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27429652" h="1790604">
                    <a:moveTo>
                      <a:pt x="27413522" y="186309"/>
                    </a:moveTo>
                    <a:cubicBezTo>
                      <a:pt x="27413141" y="125349"/>
                      <a:pt x="27422539" y="8509"/>
                      <a:pt x="27422539" y="8509"/>
                    </a:cubicBezTo>
                    <a:lnTo>
                      <a:pt x="27277633" y="6223"/>
                    </a:lnTo>
                    <a:lnTo>
                      <a:pt x="27072145" y="16002"/>
                    </a:lnTo>
                    <a:cubicBezTo>
                      <a:pt x="27072145" y="16002"/>
                      <a:pt x="26738519" y="0"/>
                      <a:pt x="26706641" y="14986"/>
                    </a:cubicBezTo>
                    <a:cubicBezTo>
                      <a:pt x="26674637" y="29972"/>
                      <a:pt x="26608722" y="6223"/>
                      <a:pt x="26608722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26673493" y="1784635"/>
                    </a:lnTo>
                    <a:lnTo>
                      <a:pt x="26916443" y="1785270"/>
                    </a:lnTo>
                    <a:lnTo>
                      <a:pt x="27153299" y="1775618"/>
                    </a:lnTo>
                    <a:lnTo>
                      <a:pt x="27339607" y="1786413"/>
                    </a:lnTo>
                    <a:lnTo>
                      <a:pt x="27417079" y="1786667"/>
                    </a:lnTo>
                    <a:lnTo>
                      <a:pt x="27417460" y="1638712"/>
                    </a:lnTo>
                    <a:lnTo>
                      <a:pt x="27417714" y="1525047"/>
                    </a:lnTo>
                    <a:lnTo>
                      <a:pt x="27409839" y="1319561"/>
                    </a:lnTo>
                    <a:lnTo>
                      <a:pt x="27418728" y="1151413"/>
                    </a:lnTo>
                    <a:lnTo>
                      <a:pt x="27420508" y="671576"/>
                    </a:lnTo>
                    <a:lnTo>
                      <a:pt x="27429652" y="424561"/>
                    </a:lnTo>
                    <a:cubicBezTo>
                      <a:pt x="27429652" y="424561"/>
                      <a:pt x="27413649" y="247015"/>
                      <a:pt x="27413268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812840" y="229421"/>
              <a:ext cx="20150258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İletken telin kesit alanı (kalınlığı)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71C1289-6B1D-0120-C3EF-3042D731D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94864">
        <p159:morph option="byObject"/>
      </p:transition>
    </mc:Choice>
    <mc:Fallback xmlns="">
      <p:transition advTm="9486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3867" y="1459897"/>
            <a:ext cx="16780267" cy="5956995"/>
          </a:xfrm>
          <a:custGeom>
            <a:avLst/>
            <a:gdLst/>
            <a:ahLst/>
            <a:cxnLst/>
            <a:rect l="l" t="t" r="r" b="b"/>
            <a:pathLst>
              <a:path w="16780267" h="5956995">
                <a:moveTo>
                  <a:pt x="0" y="0"/>
                </a:moveTo>
                <a:lnTo>
                  <a:pt x="16780266" y="0"/>
                </a:lnTo>
                <a:lnTo>
                  <a:pt x="16780266" y="5956994"/>
                </a:lnTo>
                <a:lnTo>
                  <a:pt x="0" y="5956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711989" cy="1065504"/>
            <a:chOff x="0" y="0"/>
            <a:chExt cx="15615986" cy="142067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615986" cy="1420671"/>
              <a:chOff x="0" y="0"/>
              <a:chExt cx="19662733" cy="178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0795" y="-1905"/>
                <a:ext cx="19673401" cy="1790604"/>
              </a:xfrm>
              <a:custGeom>
                <a:avLst/>
                <a:gdLst/>
                <a:ahLst/>
                <a:cxnLst/>
                <a:rect l="l" t="t" r="r" b="b"/>
                <a:pathLst>
                  <a:path w="19673401" h="1790604">
                    <a:moveTo>
                      <a:pt x="19657272" y="186309"/>
                    </a:moveTo>
                    <a:cubicBezTo>
                      <a:pt x="19656892" y="125349"/>
                      <a:pt x="19666290" y="8509"/>
                      <a:pt x="19666290" y="8509"/>
                    </a:cubicBezTo>
                    <a:lnTo>
                      <a:pt x="19521382" y="6223"/>
                    </a:lnTo>
                    <a:lnTo>
                      <a:pt x="19315896" y="16002"/>
                    </a:lnTo>
                    <a:cubicBezTo>
                      <a:pt x="19315896" y="16002"/>
                      <a:pt x="18982266" y="0"/>
                      <a:pt x="18950389" y="14986"/>
                    </a:cubicBezTo>
                    <a:cubicBezTo>
                      <a:pt x="18918387" y="29972"/>
                      <a:pt x="18852473" y="6223"/>
                      <a:pt x="18852473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144936"/>
                    </a:lnTo>
                    <a:lnTo>
                      <a:pt x="25019" y="1323752"/>
                    </a:lnTo>
                    <a:cubicBezTo>
                      <a:pt x="25019" y="1323752"/>
                      <a:pt x="0" y="1364900"/>
                      <a:pt x="16002" y="1524920"/>
                    </a:cubicBezTo>
                    <a:cubicBezTo>
                      <a:pt x="32004" y="1684940"/>
                      <a:pt x="49276" y="1780190"/>
                      <a:pt x="49276" y="1780190"/>
                    </a:cubicBezTo>
                    <a:lnTo>
                      <a:pt x="132842" y="1780444"/>
                    </a:lnTo>
                    <a:lnTo>
                      <a:pt x="305562" y="1763934"/>
                    </a:lnTo>
                    <a:lnTo>
                      <a:pt x="532511" y="1781460"/>
                    </a:lnTo>
                    <a:lnTo>
                      <a:pt x="771144" y="1790604"/>
                    </a:lnTo>
                    <a:lnTo>
                      <a:pt x="906526" y="1765458"/>
                    </a:lnTo>
                    <a:lnTo>
                      <a:pt x="1008761" y="1782730"/>
                    </a:lnTo>
                    <a:lnTo>
                      <a:pt x="18917243" y="1784635"/>
                    </a:lnTo>
                    <a:lnTo>
                      <a:pt x="19160194" y="1785270"/>
                    </a:lnTo>
                    <a:lnTo>
                      <a:pt x="19397049" y="1775618"/>
                    </a:lnTo>
                    <a:lnTo>
                      <a:pt x="19583358" y="1786413"/>
                    </a:lnTo>
                    <a:lnTo>
                      <a:pt x="19660828" y="1786667"/>
                    </a:lnTo>
                    <a:lnTo>
                      <a:pt x="19661210" y="1638712"/>
                    </a:lnTo>
                    <a:lnTo>
                      <a:pt x="19661464" y="1525047"/>
                    </a:lnTo>
                    <a:lnTo>
                      <a:pt x="19653590" y="1319561"/>
                    </a:lnTo>
                    <a:lnTo>
                      <a:pt x="19662479" y="1151413"/>
                    </a:lnTo>
                    <a:lnTo>
                      <a:pt x="19664257" y="671576"/>
                    </a:lnTo>
                    <a:lnTo>
                      <a:pt x="19673401" y="424561"/>
                    </a:lnTo>
                    <a:cubicBezTo>
                      <a:pt x="19673401" y="424561"/>
                      <a:pt x="19657399" y="247015"/>
                      <a:pt x="19657018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82905" y="229421"/>
              <a:ext cx="14450177" cy="1118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6031"/>
                </a:lnSpc>
                <a:spcBef>
                  <a:spcPct val="0"/>
                </a:spcBef>
              </a:pPr>
              <a:r>
                <a:rPr lang="en-US" sz="6031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İletken telin cinsi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5507893-E673-0A72-DD8C-80B0B49B3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44725">
        <p159:morph option="byObject"/>
      </p:transition>
    </mc:Choice>
    <mc:Fallback xmlns="">
      <p:transition advTm="4472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1638" y="5143500"/>
            <a:ext cx="2581062" cy="4858469"/>
          </a:xfrm>
          <a:custGeom>
            <a:avLst/>
            <a:gdLst/>
            <a:ahLst/>
            <a:cxnLst/>
            <a:rect l="l" t="t" r="r" b="b"/>
            <a:pathLst>
              <a:path w="2581062" h="4858469">
                <a:moveTo>
                  <a:pt x="0" y="0"/>
                </a:moveTo>
                <a:lnTo>
                  <a:pt x="2581062" y="0"/>
                </a:lnTo>
                <a:lnTo>
                  <a:pt x="2581062" y="4858469"/>
                </a:lnTo>
                <a:lnTo>
                  <a:pt x="0" y="48584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864293"/>
            <a:ext cx="16230600" cy="385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1"/>
              </a:lnSpc>
              <a:spcBef>
                <a:spcPct val="0"/>
              </a:spcBef>
            </a:pPr>
            <a:r>
              <a:rPr lang="en-US" sz="6031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Fırın, elektrik sobası, ütü gibi elektrikli ev aletlerinde ise büyük dirençli teller kullanılır.</a:t>
            </a:r>
          </a:p>
          <a:p>
            <a:pPr algn="ctr">
              <a:lnSpc>
                <a:spcPts val="6031"/>
              </a:lnSpc>
              <a:spcBef>
                <a:spcPct val="0"/>
              </a:spcBef>
            </a:pPr>
            <a:r>
              <a:rPr lang="en-US" sz="6031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Bunun için uzun ve ince teller tercih edilir.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38780F-C269-86C2-B74B-DDBACD43F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36" y="931083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02111">
        <p159:morph option="byObject"/>
      </p:transition>
    </mc:Choice>
    <mc:Fallback xmlns="">
      <p:transition advTm="102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113</Words>
  <Application>Microsoft Office PowerPoint</Application>
  <PresentationFormat>Özel</PresentationFormat>
  <Paragraphs>19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Calibri</vt:lpstr>
      <vt:lpstr>Bogart</vt:lpstr>
      <vt:lpstr>Arial</vt:lpstr>
      <vt:lpstr>Bogart Bold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Devreler</dc:title>
  <cp:lastModifiedBy>Nisa Nur Oran</cp:lastModifiedBy>
  <cp:revision>6</cp:revision>
  <dcterms:created xsi:type="dcterms:W3CDTF">2006-08-16T00:00:00Z</dcterms:created>
  <dcterms:modified xsi:type="dcterms:W3CDTF">2025-09-19T21:32:13Z</dcterms:modified>
  <dc:identifier>DAGnQfUp3bA</dc:identifier>
</cp:coreProperties>
</file>