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Ahkio" panose="020B0604020202020204" charset="-9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hyperlink" Target="https://www.youtube.com/@mervehocail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svg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16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svg"/><Relationship Id="rId7" Type="http://schemas.openxmlformats.org/officeDocument/2006/relationships/image" Target="../media/image8.svg"/><Relationship Id="rId12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2.svg"/><Relationship Id="rId10" Type="http://schemas.openxmlformats.org/officeDocument/2006/relationships/image" Target="../media/image44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08189" y="4642864"/>
            <a:ext cx="3533669" cy="2146704"/>
          </a:xfrm>
          <a:custGeom>
            <a:avLst/>
            <a:gdLst/>
            <a:ahLst/>
            <a:cxnLst/>
            <a:rect l="l" t="t" r="r" b="b"/>
            <a:pathLst>
              <a:path w="3533669" h="2146704">
                <a:moveTo>
                  <a:pt x="0" y="0"/>
                </a:moveTo>
                <a:lnTo>
                  <a:pt x="3533669" y="0"/>
                </a:lnTo>
                <a:lnTo>
                  <a:pt x="3533669" y="2146704"/>
                </a:lnTo>
                <a:lnTo>
                  <a:pt x="0" y="21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8509285" y="2619375"/>
            <a:ext cx="3533669" cy="2146704"/>
          </a:xfrm>
          <a:custGeom>
            <a:avLst/>
            <a:gdLst/>
            <a:ahLst/>
            <a:cxnLst/>
            <a:rect l="l" t="t" r="r" b="b"/>
            <a:pathLst>
              <a:path w="3533669" h="2146704">
                <a:moveTo>
                  <a:pt x="0" y="0"/>
                </a:moveTo>
                <a:lnTo>
                  <a:pt x="3533669" y="0"/>
                </a:lnTo>
                <a:lnTo>
                  <a:pt x="3533669" y="2146704"/>
                </a:lnTo>
                <a:lnTo>
                  <a:pt x="0" y="21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5492465" y="2051055"/>
            <a:ext cx="3533669" cy="2146704"/>
          </a:xfrm>
          <a:custGeom>
            <a:avLst/>
            <a:gdLst/>
            <a:ahLst/>
            <a:cxnLst/>
            <a:rect l="l" t="t" r="r" b="b"/>
            <a:pathLst>
              <a:path w="3533669" h="2146704">
                <a:moveTo>
                  <a:pt x="0" y="0"/>
                </a:moveTo>
                <a:lnTo>
                  <a:pt x="3533670" y="0"/>
                </a:lnTo>
                <a:lnTo>
                  <a:pt x="3533670" y="2146704"/>
                </a:lnTo>
                <a:lnTo>
                  <a:pt x="0" y="21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4968" y="5204229"/>
            <a:ext cx="23183672" cy="9779908"/>
          </a:xfrm>
          <a:custGeom>
            <a:avLst/>
            <a:gdLst/>
            <a:ahLst/>
            <a:cxnLst/>
            <a:rect l="l" t="t" r="r" b="b"/>
            <a:pathLst>
              <a:path w="23183672" h="9779908">
                <a:moveTo>
                  <a:pt x="0" y="0"/>
                </a:moveTo>
                <a:lnTo>
                  <a:pt x="23183672" y="0"/>
                </a:lnTo>
                <a:lnTo>
                  <a:pt x="23183672" y="9779908"/>
                </a:lnTo>
                <a:lnTo>
                  <a:pt x="0" y="977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519956" y="352697"/>
            <a:ext cx="3533669" cy="2146704"/>
          </a:xfrm>
          <a:custGeom>
            <a:avLst/>
            <a:gdLst/>
            <a:ahLst/>
            <a:cxnLst/>
            <a:rect l="l" t="t" r="r" b="b"/>
            <a:pathLst>
              <a:path w="3533669" h="2146704">
                <a:moveTo>
                  <a:pt x="0" y="0"/>
                </a:moveTo>
                <a:lnTo>
                  <a:pt x="3533670" y="0"/>
                </a:lnTo>
                <a:lnTo>
                  <a:pt x="3533670" y="2146705"/>
                </a:lnTo>
                <a:lnTo>
                  <a:pt x="0" y="2146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-1064804" y="1943100"/>
            <a:ext cx="3169522" cy="6484954"/>
          </a:xfrm>
          <a:custGeom>
            <a:avLst/>
            <a:gdLst/>
            <a:ahLst/>
            <a:cxnLst/>
            <a:rect l="l" t="t" r="r" b="b"/>
            <a:pathLst>
              <a:path w="3169522" h="6484954">
                <a:moveTo>
                  <a:pt x="0" y="0"/>
                </a:moveTo>
                <a:lnTo>
                  <a:pt x="3169521" y="0"/>
                </a:lnTo>
                <a:lnTo>
                  <a:pt x="3169521" y="6484954"/>
                </a:lnTo>
                <a:lnTo>
                  <a:pt x="0" y="648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2683330" y="3174889"/>
            <a:ext cx="12809136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  <a:spcBef>
                <a:spcPct val="0"/>
              </a:spcBef>
            </a:pPr>
            <a:r>
              <a:rPr lang="en-US" sz="12000" spc="504">
                <a:solidFill>
                  <a:srgbClr val="7A5634"/>
                </a:solidFill>
                <a:latin typeface="Ahkio"/>
                <a:ea typeface="Ahkio"/>
                <a:cs typeface="Ahkio"/>
                <a:sym typeface="Ahkio"/>
              </a:rPr>
              <a:t>FOTOSENTEZ</a:t>
            </a:r>
          </a:p>
        </p:txBody>
      </p:sp>
      <p:sp>
        <p:nvSpPr>
          <p:cNvPr id="9" name="Freeform 9"/>
          <p:cNvSpPr/>
          <p:nvPr/>
        </p:nvSpPr>
        <p:spPr>
          <a:xfrm>
            <a:off x="14452466" y="-2793500"/>
            <a:ext cx="6834456" cy="6723396"/>
          </a:xfrm>
          <a:custGeom>
            <a:avLst/>
            <a:gdLst/>
            <a:ahLst/>
            <a:cxnLst/>
            <a:rect l="l" t="t" r="r" b="b"/>
            <a:pathLst>
              <a:path w="6834456" h="6723396">
                <a:moveTo>
                  <a:pt x="0" y="0"/>
                </a:moveTo>
                <a:lnTo>
                  <a:pt x="6834456" y="0"/>
                </a:lnTo>
                <a:lnTo>
                  <a:pt x="6834456" y="6723396"/>
                </a:lnTo>
                <a:lnTo>
                  <a:pt x="0" y="6723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-565589" y="7638266"/>
            <a:ext cx="5340613" cy="3010164"/>
          </a:xfrm>
          <a:custGeom>
            <a:avLst/>
            <a:gdLst/>
            <a:ahLst/>
            <a:cxnLst/>
            <a:rect l="l" t="t" r="r" b="b"/>
            <a:pathLst>
              <a:path w="5340613" h="3010164">
                <a:moveTo>
                  <a:pt x="0" y="0"/>
                </a:moveTo>
                <a:lnTo>
                  <a:pt x="5340613" y="0"/>
                </a:lnTo>
                <a:lnTo>
                  <a:pt x="5340613" y="3010163"/>
                </a:lnTo>
                <a:lnTo>
                  <a:pt x="0" y="3010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5989350" y="-1073352"/>
            <a:ext cx="3533669" cy="2146704"/>
          </a:xfrm>
          <a:custGeom>
            <a:avLst/>
            <a:gdLst/>
            <a:ahLst/>
            <a:cxnLst/>
            <a:rect l="l" t="t" r="r" b="b"/>
            <a:pathLst>
              <a:path w="3533669" h="2146704">
                <a:moveTo>
                  <a:pt x="0" y="0"/>
                </a:moveTo>
                <a:lnTo>
                  <a:pt x="3533669" y="0"/>
                </a:lnTo>
                <a:lnTo>
                  <a:pt x="3533669" y="2146704"/>
                </a:lnTo>
                <a:lnTo>
                  <a:pt x="0" y="21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9486515" y="8036706"/>
            <a:ext cx="1795767" cy="1106641"/>
          </a:xfrm>
          <a:custGeom>
            <a:avLst/>
            <a:gdLst/>
            <a:ahLst/>
            <a:cxnLst/>
            <a:rect l="l" t="t" r="r" b="b"/>
            <a:pathLst>
              <a:path w="1795767" h="1106641">
                <a:moveTo>
                  <a:pt x="0" y="0"/>
                </a:moveTo>
                <a:lnTo>
                  <a:pt x="1795767" y="0"/>
                </a:lnTo>
                <a:lnTo>
                  <a:pt x="1795767" y="1106642"/>
                </a:lnTo>
                <a:lnTo>
                  <a:pt x="0" y="1106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5078292" y="4737841"/>
            <a:ext cx="7440599" cy="474338"/>
          </a:xfrm>
          <a:custGeom>
            <a:avLst/>
            <a:gdLst/>
            <a:ahLst/>
            <a:cxnLst/>
            <a:rect l="l" t="t" r="r" b="b"/>
            <a:pathLst>
              <a:path w="7440599" h="474338">
                <a:moveTo>
                  <a:pt x="0" y="0"/>
                </a:moveTo>
                <a:lnTo>
                  <a:pt x="7440599" y="0"/>
                </a:lnTo>
                <a:lnTo>
                  <a:pt x="7440599" y="474338"/>
                </a:lnTo>
                <a:lnTo>
                  <a:pt x="0" y="4743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5873248" y="7638266"/>
            <a:ext cx="1795767" cy="1106641"/>
          </a:xfrm>
          <a:custGeom>
            <a:avLst/>
            <a:gdLst/>
            <a:ahLst/>
            <a:cxnLst/>
            <a:rect l="l" t="t" r="r" b="b"/>
            <a:pathLst>
              <a:path w="1795767" h="1106641">
                <a:moveTo>
                  <a:pt x="0" y="0"/>
                </a:moveTo>
                <a:lnTo>
                  <a:pt x="1795767" y="0"/>
                </a:lnTo>
                <a:lnTo>
                  <a:pt x="1795767" y="1106641"/>
                </a:lnTo>
                <a:lnTo>
                  <a:pt x="0" y="1106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2276727" y="5716216"/>
            <a:ext cx="1795767" cy="1106641"/>
          </a:xfrm>
          <a:custGeom>
            <a:avLst/>
            <a:gdLst/>
            <a:ahLst/>
            <a:cxnLst/>
            <a:rect l="l" t="t" r="r" b="b"/>
            <a:pathLst>
              <a:path w="1795767" h="1106641">
                <a:moveTo>
                  <a:pt x="0" y="0"/>
                </a:moveTo>
                <a:lnTo>
                  <a:pt x="1795767" y="0"/>
                </a:lnTo>
                <a:lnTo>
                  <a:pt x="1795767" y="1106642"/>
                </a:lnTo>
                <a:lnTo>
                  <a:pt x="0" y="1106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6291772" y="7843889"/>
            <a:ext cx="3992457" cy="2250294"/>
          </a:xfrm>
          <a:custGeom>
            <a:avLst/>
            <a:gdLst/>
            <a:ahLst/>
            <a:cxnLst/>
            <a:rect l="l" t="t" r="r" b="b"/>
            <a:pathLst>
              <a:path w="3992457" h="2250294">
                <a:moveTo>
                  <a:pt x="0" y="0"/>
                </a:moveTo>
                <a:lnTo>
                  <a:pt x="3992456" y="0"/>
                </a:lnTo>
                <a:lnTo>
                  <a:pt x="3992456" y="2250294"/>
                </a:lnTo>
                <a:lnTo>
                  <a:pt x="0" y="2250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1DF059CB-1009-FC76-D97B-932649451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05124" y="4771803"/>
            <a:ext cx="5882876" cy="5515197"/>
          </a:xfrm>
          <a:custGeom>
            <a:avLst/>
            <a:gdLst/>
            <a:ahLst/>
            <a:cxnLst/>
            <a:rect l="l" t="t" r="r" b="b"/>
            <a:pathLst>
              <a:path w="5882876" h="5515197">
                <a:moveTo>
                  <a:pt x="0" y="0"/>
                </a:moveTo>
                <a:lnTo>
                  <a:pt x="5882876" y="0"/>
                </a:lnTo>
                <a:lnTo>
                  <a:pt x="5882876" y="5515197"/>
                </a:lnTo>
                <a:lnTo>
                  <a:pt x="0" y="5515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53034" y="3866250"/>
            <a:ext cx="16806266" cy="475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86358" lvl="1" indent="-993179" algn="l">
              <a:lnSpc>
                <a:spcPts val="9200"/>
              </a:lnSpc>
              <a:buFont typeface="Arial"/>
              <a:buChar char="•"/>
            </a:pPr>
            <a:r>
              <a:rPr lang="en-US" sz="9200" spc="386">
                <a:solidFill>
                  <a:srgbClr val="789B45"/>
                </a:solidFill>
                <a:latin typeface="Ahkio"/>
                <a:ea typeface="Ahkio"/>
                <a:cs typeface="Ahkio"/>
                <a:sym typeface="Ahkio"/>
              </a:rPr>
              <a:t>IŞIK ŞIDDETI</a:t>
            </a:r>
          </a:p>
          <a:p>
            <a:pPr marL="1986358" lvl="1" indent="-993179" algn="l">
              <a:lnSpc>
                <a:spcPts val="9200"/>
              </a:lnSpc>
              <a:buFont typeface="Arial"/>
              <a:buChar char="•"/>
            </a:pPr>
            <a:r>
              <a:rPr lang="en-US" sz="9200" spc="386">
                <a:solidFill>
                  <a:srgbClr val="789B45"/>
                </a:solidFill>
                <a:latin typeface="Ahkio"/>
                <a:ea typeface="Ahkio"/>
                <a:cs typeface="Ahkio"/>
                <a:sym typeface="Ahkio"/>
              </a:rPr>
              <a:t>IŞIĞIN RENGI</a:t>
            </a:r>
          </a:p>
          <a:p>
            <a:pPr marL="1986358" lvl="1" indent="-993179" algn="l">
              <a:lnSpc>
                <a:spcPts val="9200"/>
              </a:lnSpc>
              <a:buFont typeface="Arial"/>
              <a:buChar char="•"/>
            </a:pPr>
            <a:r>
              <a:rPr lang="en-US" sz="9200" spc="386">
                <a:solidFill>
                  <a:srgbClr val="789B45"/>
                </a:solidFill>
                <a:latin typeface="Ahkio"/>
                <a:ea typeface="Ahkio"/>
                <a:cs typeface="Ahkio"/>
                <a:sym typeface="Ahkio"/>
              </a:rPr>
              <a:t>SICAKLIK</a:t>
            </a:r>
          </a:p>
          <a:p>
            <a:pPr marL="1986358" lvl="1" indent="-993179" algn="l">
              <a:lnSpc>
                <a:spcPts val="9200"/>
              </a:lnSpc>
              <a:buFont typeface="Arial"/>
              <a:buChar char="•"/>
            </a:pPr>
            <a:r>
              <a:rPr lang="en-US" sz="9200" spc="386">
                <a:solidFill>
                  <a:srgbClr val="789B45"/>
                </a:solidFill>
                <a:latin typeface="Ahkio"/>
                <a:ea typeface="Ahkio"/>
                <a:cs typeface="Ahkio"/>
                <a:sym typeface="Ahkio"/>
              </a:rPr>
              <a:t>KARBONDIOKSIT VE SU MIKTARI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767782"/>
            <a:ext cx="16230600" cy="216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  <a:spcBef>
                <a:spcPct val="0"/>
              </a:spcBef>
            </a:pPr>
            <a:r>
              <a:rPr lang="en-US" sz="8200" spc="344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FOTOSENTEZ HIZINI ETKILEYEN FAKTÖRLER</a:t>
            </a:r>
          </a:p>
        </p:txBody>
      </p:sp>
      <p:sp>
        <p:nvSpPr>
          <p:cNvPr id="5" name="Freeform 5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F0D1F37-82F5-16AF-8218-B94D8AEB4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61777" y="2247552"/>
            <a:ext cx="13679508" cy="7010748"/>
          </a:xfrm>
          <a:custGeom>
            <a:avLst/>
            <a:gdLst/>
            <a:ahLst/>
            <a:cxnLst/>
            <a:rect l="l" t="t" r="r" b="b"/>
            <a:pathLst>
              <a:path w="13679508" h="7010748">
                <a:moveTo>
                  <a:pt x="0" y="0"/>
                </a:moveTo>
                <a:lnTo>
                  <a:pt x="13679508" y="0"/>
                </a:lnTo>
                <a:lnTo>
                  <a:pt x="13679508" y="7010748"/>
                </a:lnTo>
                <a:lnTo>
                  <a:pt x="0" y="7010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6225877" y="464181"/>
            <a:ext cx="5836246" cy="12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IŞIK ŞİDDETİ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5A11EF2-4740-2C27-6BEA-55680BFDD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8490" y="1726569"/>
            <a:ext cx="14111019" cy="8113836"/>
          </a:xfrm>
          <a:custGeom>
            <a:avLst/>
            <a:gdLst/>
            <a:ahLst/>
            <a:cxnLst/>
            <a:rect l="l" t="t" r="r" b="b"/>
            <a:pathLst>
              <a:path w="14111019" h="8113836">
                <a:moveTo>
                  <a:pt x="0" y="0"/>
                </a:moveTo>
                <a:lnTo>
                  <a:pt x="14111018" y="0"/>
                </a:lnTo>
                <a:lnTo>
                  <a:pt x="14111018" y="8113836"/>
                </a:lnTo>
                <a:lnTo>
                  <a:pt x="0" y="8113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6158706" y="464181"/>
            <a:ext cx="5970588" cy="12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IŞIĞIN RENGI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DB72ECF-C1AF-ED09-F95B-19AEF5176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1059" y="1960954"/>
            <a:ext cx="13305882" cy="7060944"/>
          </a:xfrm>
          <a:custGeom>
            <a:avLst/>
            <a:gdLst/>
            <a:ahLst/>
            <a:cxnLst/>
            <a:rect l="l" t="t" r="r" b="b"/>
            <a:pathLst>
              <a:path w="13305882" h="7060944">
                <a:moveTo>
                  <a:pt x="0" y="0"/>
                </a:moveTo>
                <a:lnTo>
                  <a:pt x="13305882" y="0"/>
                </a:lnTo>
                <a:lnTo>
                  <a:pt x="13305882" y="7060944"/>
                </a:lnTo>
                <a:lnTo>
                  <a:pt x="0" y="7060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6981825" y="464181"/>
            <a:ext cx="4324350" cy="12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SICAKLIK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891FD1B-699A-F2EA-9CE8-887073B9B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8800" y="2095500"/>
            <a:ext cx="13953044" cy="7552085"/>
          </a:xfrm>
          <a:custGeom>
            <a:avLst/>
            <a:gdLst/>
            <a:ahLst/>
            <a:cxnLst/>
            <a:rect l="l" t="t" r="r" b="b"/>
            <a:pathLst>
              <a:path w="13953044" h="7552085">
                <a:moveTo>
                  <a:pt x="0" y="0"/>
                </a:moveTo>
                <a:lnTo>
                  <a:pt x="13953044" y="0"/>
                </a:lnTo>
                <a:lnTo>
                  <a:pt x="13953044" y="7552085"/>
                </a:lnTo>
                <a:lnTo>
                  <a:pt x="0" y="75520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495028" y="464181"/>
            <a:ext cx="15297944" cy="12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KARBONDIOKSIT VE IŞIK ŞIDDETI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4F2255B-A59A-21DF-474C-7233CF333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3918420" y="1726569"/>
            <a:ext cx="8955512" cy="7364561"/>
          </a:xfrm>
          <a:custGeom>
            <a:avLst/>
            <a:gdLst/>
            <a:ahLst/>
            <a:cxnLst/>
            <a:rect l="l" t="t" r="r" b="b"/>
            <a:pathLst>
              <a:path w="8955512" h="7364561">
                <a:moveTo>
                  <a:pt x="0" y="0"/>
                </a:moveTo>
                <a:lnTo>
                  <a:pt x="8955512" y="0"/>
                </a:lnTo>
                <a:lnTo>
                  <a:pt x="8955512" y="7364561"/>
                </a:lnTo>
                <a:lnTo>
                  <a:pt x="0" y="7364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6464846" y="464181"/>
            <a:ext cx="5358309" cy="12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SU MIKTARI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2742246-A410-37E3-EDBC-174D68E0B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91386" y="2157766"/>
            <a:ext cx="10781236" cy="7293189"/>
          </a:xfrm>
          <a:custGeom>
            <a:avLst/>
            <a:gdLst/>
            <a:ahLst/>
            <a:cxnLst/>
            <a:rect l="l" t="t" r="r" b="b"/>
            <a:pathLst>
              <a:path w="10781236" h="7293189">
                <a:moveTo>
                  <a:pt x="0" y="0"/>
                </a:moveTo>
                <a:lnTo>
                  <a:pt x="10781236" y="0"/>
                </a:lnTo>
                <a:lnTo>
                  <a:pt x="10781236" y="7293189"/>
                </a:lnTo>
                <a:lnTo>
                  <a:pt x="0" y="7293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644120" y="464181"/>
            <a:ext cx="14075768" cy="12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FOTOSENTEZ DENEYLERI- IŞIK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84496D6-6DF6-8A71-0AAC-E86CEBC2E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632333"/>
            <a:ext cx="15798714" cy="6418227"/>
          </a:xfrm>
          <a:custGeom>
            <a:avLst/>
            <a:gdLst/>
            <a:ahLst/>
            <a:cxnLst/>
            <a:rect l="l" t="t" r="r" b="b"/>
            <a:pathLst>
              <a:path w="15798714" h="6418227">
                <a:moveTo>
                  <a:pt x="0" y="0"/>
                </a:moveTo>
                <a:lnTo>
                  <a:pt x="15798714" y="0"/>
                </a:lnTo>
                <a:lnTo>
                  <a:pt x="15798714" y="6418228"/>
                </a:lnTo>
                <a:lnTo>
                  <a:pt x="0" y="6418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753906" y="464181"/>
            <a:ext cx="13856196" cy="12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FOTOSENTEZ DENEYLERI-IŞIK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F41CA93-E5EC-B9A5-DFA6-41B17A371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5988" y="1852440"/>
            <a:ext cx="16823312" cy="6582121"/>
          </a:xfrm>
          <a:custGeom>
            <a:avLst/>
            <a:gdLst/>
            <a:ahLst/>
            <a:cxnLst/>
            <a:rect l="l" t="t" r="r" b="b"/>
            <a:pathLst>
              <a:path w="16823312" h="6582121">
                <a:moveTo>
                  <a:pt x="0" y="0"/>
                </a:moveTo>
                <a:lnTo>
                  <a:pt x="16823312" y="0"/>
                </a:lnTo>
                <a:lnTo>
                  <a:pt x="16823312" y="6582120"/>
                </a:lnTo>
                <a:lnTo>
                  <a:pt x="0" y="658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061236" y="464181"/>
            <a:ext cx="1508376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 dirty="0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FOTOSENTEZ DENEYLERI-SU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19CF906-7702-46E3-3C53-E3EC30225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7941" y="2096166"/>
            <a:ext cx="17192118" cy="6790887"/>
          </a:xfrm>
          <a:custGeom>
            <a:avLst/>
            <a:gdLst/>
            <a:ahLst/>
            <a:cxnLst/>
            <a:rect l="l" t="t" r="r" b="b"/>
            <a:pathLst>
              <a:path w="17192118" h="6790887">
                <a:moveTo>
                  <a:pt x="0" y="0"/>
                </a:moveTo>
                <a:lnTo>
                  <a:pt x="17192118" y="0"/>
                </a:lnTo>
                <a:lnTo>
                  <a:pt x="17192118" y="6790887"/>
                </a:lnTo>
                <a:lnTo>
                  <a:pt x="0" y="67908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0" y="445131"/>
            <a:ext cx="17740059" cy="107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3"/>
              </a:lnSpc>
              <a:spcBef>
                <a:spcPct val="0"/>
              </a:spcBef>
            </a:pPr>
            <a:r>
              <a:rPr lang="en-US" sz="7833" spc="328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FOTOSENTEZ DENEYLERI-KARBONDIOKSIT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BE99A18-8A63-0510-72B8-2AF72FFFF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5180" y="485231"/>
            <a:ext cx="3533669" cy="2146704"/>
          </a:xfrm>
          <a:custGeom>
            <a:avLst/>
            <a:gdLst/>
            <a:ahLst/>
            <a:cxnLst/>
            <a:rect l="l" t="t" r="r" b="b"/>
            <a:pathLst>
              <a:path w="3533669" h="2146704">
                <a:moveTo>
                  <a:pt x="0" y="0"/>
                </a:moveTo>
                <a:lnTo>
                  <a:pt x="3533669" y="0"/>
                </a:lnTo>
                <a:lnTo>
                  <a:pt x="3533669" y="2146704"/>
                </a:lnTo>
                <a:lnTo>
                  <a:pt x="0" y="21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3640370" y="2225877"/>
            <a:ext cx="9963025" cy="112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8200" spc="344">
                <a:solidFill>
                  <a:srgbClr val="7A5634"/>
                </a:solidFill>
                <a:latin typeface="Ahkio"/>
                <a:ea typeface="Ahkio"/>
                <a:cs typeface="Ahkio"/>
                <a:sym typeface="Ahkio"/>
              </a:rPr>
              <a:t>NEDİR?</a:t>
            </a:r>
          </a:p>
        </p:txBody>
      </p:sp>
      <p:sp>
        <p:nvSpPr>
          <p:cNvPr id="4" name="Freeform 4"/>
          <p:cNvSpPr/>
          <p:nvPr/>
        </p:nvSpPr>
        <p:spPr>
          <a:xfrm>
            <a:off x="9283321" y="6927665"/>
            <a:ext cx="3533669" cy="2146704"/>
          </a:xfrm>
          <a:custGeom>
            <a:avLst/>
            <a:gdLst/>
            <a:ahLst/>
            <a:cxnLst/>
            <a:rect l="l" t="t" r="r" b="b"/>
            <a:pathLst>
              <a:path w="3533669" h="2146704">
                <a:moveTo>
                  <a:pt x="0" y="0"/>
                </a:moveTo>
                <a:lnTo>
                  <a:pt x="3533669" y="0"/>
                </a:lnTo>
                <a:lnTo>
                  <a:pt x="3533669" y="2146704"/>
                </a:lnTo>
                <a:lnTo>
                  <a:pt x="0" y="21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4644459" y="-44652"/>
            <a:ext cx="3533669" cy="2146704"/>
          </a:xfrm>
          <a:custGeom>
            <a:avLst/>
            <a:gdLst/>
            <a:ahLst/>
            <a:cxnLst/>
            <a:rect l="l" t="t" r="r" b="b"/>
            <a:pathLst>
              <a:path w="3533669" h="2146704">
                <a:moveTo>
                  <a:pt x="0" y="0"/>
                </a:moveTo>
                <a:lnTo>
                  <a:pt x="3533669" y="0"/>
                </a:lnTo>
                <a:lnTo>
                  <a:pt x="3533669" y="2146704"/>
                </a:lnTo>
                <a:lnTo>
                  <a:pt x="0" y="21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2253551" y="6150095"/>
            <a:ext cx="1126879" cy="1073352"/>
          </a:xfrm>
          <a:custGeom>
            <a:avLst/>
            <a:gdLst/>
            <a:ahLst/>
            <a:cxnLst/>
            <a:rect l="l" t="t" r="r" b="b"/>
            <a:pathLst>
              <a:path w="1126879" h="1073352">
                <a:moveTo>
                  <a:pt x="0" y="0"/>
                </a:moveTo>
                <a:lnTo>
                  <a:pt x="1126879" y="0"/>
                </a:lnTo>
                <a:lnTo>
                  <a:pt x="1126879" y="1073352"/>
                </a:lnTo>
                <a:lnTo>
                  <a:pt x="0" y="10733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3487786" y="7741099"/>
            <a:ext cx="1719325" cy="1590375"/>
          </a:xfrm>
          <a:custGeom>
            <a:avLst/>
            <a:gdLst/>
            <a:ahLst/>
            <a:cxnLst/>
            <a:rect l="l" t="t" r="r" b="b"/>
            <a:pathLst>
              <a:path w="1719325" h="1590375">
                <a:moveTo>
                  <a:pt x="0" y="0"/>
                </a:moveTo>
                <a:lnTo>
                  <a:pt x="1719325" y="0"/>
                </a:lnTo>
                <a:lnTo>
                  <a:pt x="1719325" y="1590376"/>
                </a:lnTo>
                <a:lnTo>
                  <a:pt x="0" y="1590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6226286" y="7907091"/>
            <a:ext cx="1381393" cy="1167277"/>
          </a:xfrm>
          <a:custGeom>
            <a:avLst/>
            <a:gdLst/>
            <a:ahLst/>
            <a:cxnLst/>
            <a:rect l="l" t="t" r="r" b="b"/>
            <a:pathLst>
              <a:path w="1381393" h="1167277">
                <a:moveTo>
                  <a:pt x="0" y="0"/>
                </a:moveTo>
                <a:lnTo>
                  <a:pt x="1381393" y="0"/>
                </a:lnTo>
                <a:lnTo>
                  <a:pt x="1381393" y="1167278"/>
                </a:lnTo>
                <a:lnTo>
                  <a:pt x="0" y="1167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7982291" y="7989982"/>
            <a:ext cx="1161709" cy="865473"/>
          </a:xfrm>
          <a:custGeom>
            <a:avLst/>
            <a:gdLst/>
            <a:ahLst/>
            <a:cxnLst/>
            <a:rect l="l" t="t" r="r" b="b"/>
            <a:pathLst>
              <a:path w="1161709" h="865473">
                <a:moveTo>
                  <a:pt x="0" y="0"/>
                </a:moveTo>
                <a:lnTo>
                  <a:pt x="1161709" y="0"/>
                </a:lnTo>
                <a:lnTo>
                  <a:pt x="1161709" y="865473"/>
                </a:lnTo>
                <a:lnTo>
                  <a:pt x="0" y="865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1050156" y="7741099"/>
            <a:ext cx="1261320" cy="1454352"/>
          </a:xfrm>
          <a:custGeom>
            <a:avLst/>
            <a:gdLst/>
            <a:ahLst/>
            <a:cxnLst/>
            <a:rect l="l" t="t" r="r" b="b"/>
            <a:pathLst>
              <a:path w="1261320" h="1454352">
                <a:moveTo>
                  <a:pt x="0" y="0"/>
                </a:moveTo>
                <a:lnTo>
                  <a:pt x="1261320" y="0"/>
                </a:lnTo>
                <a:lnTo>
                  <a:pt x="1261320" y="1454352"/>
                </a:lnTo>
                <a:lnTo>
                  <a:pt x="0" y="14543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-700757" y="93594"/>
            <a:ext cx="8913523" cy="9692114"/>
          </a:xfrm>
          <a:custGeom>
            <a:avLst/>
            <a:gdLst/>
            <a:ahLst/>
            <a:cxnLst/>
            <a:rect l="l" t="t" r="r" b="b"/>
            <a:pathLst>
              <a:path w="8913523" h="9692114">
                <a:moveTo>
                  <a:pt x="0" y="0"/>
                </a:moveTo>
                <a:lnTo>
                  <a:pt x="8913523" y="0"/>
                </a:lnTo>
                <a:lnTo>
                  <a:pt x="8913523" y="9692113"/>
                </a:lnTo>
                <a:lnTo>
                  <a:pt x="0" y="9692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1368308" y="1152525"/>
            <a:ext cx="6552300" cy="108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 spc="336" dirty="0">
                <a:solidFill>
                  <a:srgbClr val="7A5634"/>
                </a:solidFill>
                <a:latin typeface="Ahkio"/>
                <a:ea typeface="Ahkio"/>
                <a:cs typeface="Ahkio"/>
                <a:sym typeface="Ahkio"/>
              </a:rPr>
              <a:t>FOTOSENTEZ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49619" y="3793954"/>
            <a:ext cx="10342650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8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Işık enerjisi sayesinde karbondioksit ve su kullanılarak, organik besin ve oksijen üretimi </a:t>
            </a:r>
            <a:r>
              <a:rPr lang="en-US" sz="4800" u="none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ol</a:t>
            </a:r>
            <a:r>
              <a:rPr lang="en-US" sz="48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ayına fotosentez denir.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49619" y="7003865"/>
            <a:ext cx="13053029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5399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Karbondioksit + Su -----&gt; Besin + Oksijen</a:t>
            </a:r>
          </a:p>
        </p:txBody>
      </p:sp>
      <p:sp>
        <p:nvSpPr>
          <p:cNvPr id="15" name="Freeform 15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33C44994-08D1-82D6-B98C-280B77B840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8497" y="2157766"/>
            <a:ext cx="17331005" cy="6802420"/>
          </a:xfrm>
          <a:custGeom>
            <a:avLst/>
            <a:gdLst/>
            <a:ahLst/>
            <a:cxnLst/>
            <a:rect l="l" t="t" r="r" b="b"/>
            <a:pathLst>
              <a:path w="17331005" h="6802420">
                <a:moveTo>
                  <a:pt x="0" y="0"/>
                </a:moveTo>
                <a:lnTo>
                  <a:pt x="17331006" y="0"/>
                </a:lnTo>
                <a:lnTo>
                  <a:pt x="17331006" y="6802419"/>
                </a:lnTo>
                <a:lnTo>
                  <a:pt x="0" y="6802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02273" y="464181"/>
            <a:ext cx="16959461" cy="12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FOTOSENTEZ DENEYLERI-IŞIK RENGI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D61F893-4CD9-2BC7-332B-DAEC58AD7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7158" y="1757845"/>
            <a:ext cx="12589690" cy="7810794"/>
          </a:xfrm>
          <a:custGeom>
            <a:avLst/>
            <a:gdLst/>
            <a:ahLst/>
            <a:cxnLst/>
            <a:rect l="l" t="t" r="r" b="b"/>
            <a:pathLst>
              <a:path w="12589690" h="7810794">
                <a:moveTo>
                  <a:pt x="0" y="0"/>
                </a:moveTo>
                <a:lnTo>
                  <a:pt x="12589690" y="0"/>
                </a:lnTo>
                <a:lnTo>
                  <a:pt x="12589690" y="7810794"/>
                </a:lnTo>
                <a:lnTo>
                  <a:pt x="0" y="781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443" b="-1044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02273" y="464181"/>
            <a:ext cx="16959461" cy="12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FOTOSENTEZ DENEYLERI-IŞIK RENGI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3ECC2B6-1654-B0AC-F2B7-4A5869C8B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6594" y="2012398"/>
            <a:ext cx="16900063" cy="7245902"/>
          </a:xfrm>
          <a:custGeom>
            <a:avLst/>
            <a:gdLst/>
            <a:ahLst/>
            <a:cxnLst/>
            <a:rect l="l" t="t" r="r" b="b"/>
            <a:pathLst>
              <a:path w="16900063" h="7245902">
                <a:moveTo>
                  <a:pt x="0" y="0"/>
                </a:moveTo>
                <a:lnTo>
                  <a:pt x="16900062" y="0"/>
                </a:lnTo>
                <a:lnTo>
                  <a:pt x="16900062" y="7245902"/>
                </a:lnTo>
                <a:lnTo>
                  <a:pt x="0" y="7245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522998" y="464181"/>
            <a:ext cx="16318012" cy="12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FOTOSENTEZ DENEYLERI-SICAKLIK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9F4A55B-8BEF-5461-EC53-F79067A63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787" y="1911368"/>
            <a:ext cx="17278426" cy="7019361"/>
          </a:xfrm>
          <a:custGeom>
            <a:avLst/>
            <a:gdLst/>
            <a:ahLst/>
            <a:cxnLst/>
            <a:rect l="l" t="t" r="r" b="b"/>
            <a:pathLst>
              <a:path w="17278426" h="7019361">
                <a:moveTo>
                  <a:pt x="0" y="0"/>
                </a:moveTo>
                <a:lnTo>
                  <a:pt x="17278426" y="0"/>
                </a:lnTo>
                <a:lnTo>
                  <a:pt x="17278426" y="7019360"/>
                </a:lnTo>
                <a:lnTo>
                  <a:pt x="0" y="7019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36293" y="464181"/>
            <a:ext cx="17091422" cy="12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FOTOSENTEZ DENEYLERI-YAPAY IŞIK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0CAC580-E7C2-A3C6-F7B5-348B9A6BA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42755" y="1853769"/>
            <a:ext cx="10857421" cy="7404531"/>
          </a:xfrm>
          <a:custGeom>
            <a:avLst/>
            <a:gdLst/>
            <a:ahLst/>
            <a:cxnLst/>
            <a:rect l="l" t="t" r="r" b="b"/>
            <a:pathLst>
              <a:path w="10857421" h="7404531">
                <a:moveTo>
                  <a:pt x="0" y="0"/>
                </a:moveTo>
                <a:lnTo>
                  <a:pt x="10857421" y="0"/>
                </a:lnTo>
                <a:lnTo>
                  <a:pt x="10857421" y="7404531"/>
                </a:lnTo>
                <a:lnTo>
                  <a:pt x="0" y="7404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31197" y="104775"/>
            <a:ext cx="17016294" cy="1017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0"/>
              </a:lnSpc>
              <a:spcBef>
                <a:spcPct val="0"/>
              </a:spcBef>
            </a:pPr>
            <a:r>
              <a:rPr lang="en-US" sz="7400" spc="310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FOTOSENTEZ DENEYLERI-KARBONDIOKSIT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384FEC1-5784-D86D-ED8F-AAADF4740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42755" y="1853769"/>
            <a:ext cx="10857421" cy="7404531"/>
          </a:xfrm>
          <a:custGeom>
            <a:avLst/>
            <a:gdLst/>
            <a:ahLst/>
            <a:cxnLst/>
            <a:rect l="l" t="t" r="r" b="b"/>
            <a:pathLst>
              <a:path w="10857421" h="7404531">
                <a:moveTo>
                  <a:pt x="0" y="0"/>
                </a:moveTo>
                <a:lnTo>
                  <a:pt x="10857421" y="0"/>
                </a:lnTo>
                <a:lnTo>
                  <a:pt x="10857421" y="7404531"/>
                </a:lnTo>
                <a:lnTo>
                  <a:pt x="0" y="7404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144000" y="498920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0" y="0"/>
                </a:moveTo>
                <a:lnTo>
                  <a:pt x="2366010" y="0"/>
                </a:lnTo>
                <a:lnTo>
                  <a:pt x="2366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853680" y="95250"/>
            <a:ext cx="16580639" cy="99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  <a:spcBef>
                <a:spcPct val="0"/>
              </a:spcBef>
            </a:pPr>
            <a:r>
              <a:rPr lang="en-US" sz="6418" spc="269">
                <a:solidFill>
                  <a:srgbClr val="2B971E"/>
                </a:solidFill>
                <a:latin typeface="Ahkio"/>
                <a:ea typeface="Ahkio"/>
                <a:cs typeface="Ahkio"/>
                <a:sym typeface="Ahkio"/>
              </a:rPr>
              <a:t>FOTOSENTEZDE O2 ÜRETILDIĞININ KANITLANMASI</a:t>
            </a:r>
          </a:p>
        </p:txBody>
      </p:sp>
      <p:sp>
        <p:nvSpPr>
          <p:cNvPr id="5" name="Freeform 5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B4B0988-5D80-2F7B-2C77-40814BE49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4799" y="2146419"/>
            <a:ext cx="8346735" cy="5953180"/>
          </a:xfrm>
          <a:custGeom>
            <a:avLst/>
            <a:gdLst/>
            <a:ahLst/>
            <a:cxnLst/>
            <a:rect l="l" t="t" r="r" b="b"/>
            <a:pathLst>
              <a:path w="8346735" h="5953180">
                <a:moveTo>
                  <a:pt x="0" y="0"/>
                </a:moveTo>
                <a:lnTo>
                  <a:pt x="8346734" y="0"/>
                </a:lnTo>
                <a:lnTo>
                  <a:pt x="8346734" y="5953180"/>
                </a:lnTo>
                <a:lnTo>
                  <a:pt x="0" y="5953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54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1916066" y="1886586"/>
            <a:ext cx="6371934" cy="7269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  <a:spcBef>
                <a:spcPct val="0"/>
              </a:spcBef>
            </a:pPr>
            <a:r>
              <a:rPr lang="en-US" sz="5700" spc="239">
                <a:solidFill>
                  <a:srgbClr val="789B45"/>
                </a:solidFill>
                <a:latin typeface="Ahkio"/>
                <a:ea typeface="Ahkio"/>
                <a:cs typeface="Ahkio"/>
                <a:sym typeface="Ahkio"/>
              </a:rPr>
              <a:t>Yaprağa nişasta ayıracı olan lugol (iyot) damlatıldığında ışık gören kısmının maviye boyandığı, siyah kağıt altında kalan kısmında ise renk değişimi olmadığı görülüyor.</a:t>
            </a:r>
          </a:p>
        </p:txBody>
      </p:sp>
      <p:sp>
        <p:nvSpPr>
          <p:cNvPr id="4" name="Freeform 4"/>
          <p:cNvSpPr/>
          <p:nvPr/>
        </p:nvSpPr>
        <p:spPr>
          <a:xfrm>
            <a:off x="8531533" y="2166910"/>
            <a:ext cx="3384533" cy="5953180"/>
          </a:xfrm>
          <a:custGeom>
            <a:avLst/>
            <a:gdLst/>
            <a:ahLst/>
            <a:cxnLst/>
            <a:rect l="l" t="t" r="r" b="b"/>
            <a:pathLst>
              <a:path w="3384533" h="5953180">
                <a:moveTo>
                  <a:pt x="0" y="0"/>
                </a:moveTo>
                <a:lnTo>
                  <a:pt x="3384533" y="0"/>
                </a:lnTo>
                <a:lnTo>
                  <a:pt x="3384533" y="5953180"/>
                </a:lnTo>
                <a:lnTo>
                  <a:pt x="0" y="5953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661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8889143" y="3634312"/>
            <a:ext cx="2669312" cy="3480373"/>
          </a:xfrm>
          <a:custGeom>
            <a:avLst/>
            <a:gdLst/>
            <a:ahLst/>
            <a:cxnLst/>
            <a:rect l="l" t="t" r="r" b="b"/>
            <a:pathLst>
              <a:path w="2669312" h="3480373">
                <a:moveTo>
                  <a:pt x="0" y="0"/>
                </a:moveTo>
                <a:lnTo>
                  <a:pt x="2669313" y="0"/>
                </a:lnTo>
                <a:lnTo>
                  <a:pt x="2669313" y="3480373"/>
                </a:lnTo>
                <a:lnTo>
                  <a:pt x="0" y="3480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684" t="-11547" r="-1258" b="-2715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4C3E0EE-A9D9-03D2-8C57-BF837C5CA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497150"/>
            <a:ext cx="10843849" cy="7761150"/>
          </a:xfrm>
          <a:custGeom>
            <a:avLst/>
            <a:gdLst/>
            <a:ahLst/>
            <a:cxnLst/>
            <a:rect l="l" t="t" r="r" b="b"/>
            <a:pathLst>
              <a:path w="10843849" h="7761150">
                <a:moveTo>
                  <a:pt x="0" y="0"/>
                </a:moveTo>
                <a:lnTo>
                  <a:pt x="10843849" y="0"/>
                </a:lnTo>
                <a:lnTo>
                  <a:pt x="10843849" y="7761150"/>
                </a:lnTo>
                <a:lnTo>
                  <a:pt x="0" y="7761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1872549" y="3707200"/>
            <a:ext cx="6371934" cy="294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  <a:spcBef>
                <a:spcPct val="0"/>
              </a:spcBef>
            </a:pPr>
            <a:r>
              <a:rPr lang="en-US" sz="5700" spc="239">
                <a:solidFill>
                  <a:srgbClr val="789B45"/>
                </a:solidFill>
                <a:latin typeface="Ahkio"/>
                <a:ea typeface="Ahkio"/>
                <a:cs typeface="Ahkio"/>
                <a:sym typeface="Ahkio"/>
              </a:rPr>
              <a:t>Fotosentez sonucu oluşan besin (glikoz) kütle artışına sebep olur.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28DD0B3-5F14-FE0D-16BA-8F7E68DC0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0702" y="2133868"/>
            <a:ext cx="14439368" cy="5486960"/>
          </a:xfrm>
          <a:custGeom>
            <a:avLst/>
            <a:gdLst/>
            <a:ahLst/>
            <a:cxnLst/>
            <a:rect l="l" t="t" r="r" b="b"/>
            <a:pathLst>
              <a:path w="14439368" h="5486960">
                <a:moveTo>
                  <a:pt x="0" y="0"/>
                </a:moveTo>
                <a:lnTo>
                  <a:pt x="14439368" y="0"/>
                </a:lnTo>
                <a:lnTo>
                  <a:pt x="14439368" y="5486959"/>
                </a:lnTo>
                <a:lnTo>
                  <a:pt x="0" y="5486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344" y="-472313"/>
            <a:ext cx="9738360" cy="300202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1384584" y="0"/>
            <a:ext cx="6903416" cy="1718183"/>
          </a:xfrm>
          <a:custGeom>
            <a:avLst/>
            <a:gdLst/>
            <a:ahLst/>
            <a:cxnLst/>
            <a:rect l="l" t="t" r="r" b="b"/>
            <a:pathLst>
              <a:path w="6903416" h="1718183">
                <a:moveTo>
                  <a:pt x="0" y="0"/>
                </a:moveTo>
                <a:lnTo>
                  <a:pt x="6903416" y="0"/>
                </a:lnTo>
                <a:lnTo>
                  <a:pt x="6903416" y="1718183"/>
                </a:lnTo>
                <a:lnTo>
                  <a:pt x="0" y="1718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303F22D-79B4-9F22-0519-4182E8B6C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718183"/>
            <a:ext cx="14973300" cy="7243874"/>
          </a:xfrm>
          <a:custGeom>
            <a:avLst/>
            <a:gdLst/>
            <a:ahLst/>
            <a:cxnLst/>
            <a:rect l="l" t="t" r="r" b="b"/>
            <a:pathLst>
              <a:path w="13633707" h="8129098">
                <a:moveTo>
                  <a:pt x="0" y="0"/>
                </a:moveTo>
                <a:lnTo>
                  <a:pt x="13633707" y="0"/>
                </a:lnTo>
                <a:lnTo>
                  <a:pt x="13633707" y="8129098"/>
                </a:lnTo>
                <a:lnTo>
                  <a:pt x="0" y="81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344" y="-472313"/>
            <a:ext cx="9738360" cy="300202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1384584" y="0"/>
            <a:ext cx="6903416" cy="1718183"/>
          </a:xfrm>
          <a:custGeom>
            <a:avLst/>
            <a:gdLst/>
            <a:ahLst/>
            <a:cxnLst/>
            <a:rect l="l" t="t" r="r" b="b"/>
            <a:pathLst>
              <a:path w="6903416" h="1718183">
                <a:moveTo>
                  <a:pt x="0" y="0"/>
                </a:moveTo>
                <a:lnTo>
                  <a:pt x="6903416" y="0"/>
                </a:lnTo>
                <a:lnTo>
                  <a:pt x="6903416" y="1718183"/>
                </a:lnTo>
                <a:lnTo>
                  <a:pt x="0" y="1718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45CDD20-C83C-4287-4051-2E2E96696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490752" cy="1053972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EFE29FB-3135-4852-1B1E-D29E2A20D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31" y="2523742"/>
            <a:ext cx="14375458" cy="4079036"/>
          </a:xfrm>
          <a:custGeom>
            <a:avLst/>
            <a:gdLst/>
            <a:ahLst/>
            <a:cxnLst/>
            <a:rect l="l" t="t" r="r" b="b"/>
            <a:pathLst>
              <a:path w="14375458" h="4079036">
                <a:moveTo>
                  <a:pt x="0" y="0"/>
                </a:moveTo>
                <a:lnTo>
                  <a:pt x="14375458" y="0"/>
                </a:lnTo>
                <a:lnTo>
                  <a:pt x="14375458" y="4079036"/>
                </a:lnTo>
                <a:lnTo>
                  <a:pt x="0" y="4079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30" y="-433219"/>
            <a:ext cx="9744732" cy="292383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4FF2991-5E35-C9FD-79C0-EB73BDCF3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30" y="-599646"/>
            <a:ext cx="9744732" cy="325669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59357" y="2070183"/>
            <a:ext cx="10708787" cy="7054414"/>
          </a:xfrm>
          <a:custGeom>
            <a:avLst/>
            <a:gdLst/>
            <a:ahLst/>
            <a:cxnLst/>
            <a:rect l="l" t="t" r="r" b="b"/>
            <a:pathLst>
              <a:path w="10708787" h="7054414">
                <a:moveTo>
                  <a:pt x="0" y="0"/>
                </a:moveTo>
                <a:lnTo>
                  <a:pt x="10708787" y="0"/>
                </a:lnTo>
                <a:lnTo>
                  <a:pt x="10708787" y="7054414"/>
                </a:lnTo>
                <a:lnTo>
                  <a:pt x="0" y="705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384584" y="0"/>
            <a:ext cx="6903416" cy="1718183"/>
          </a:xfrm>
          <a:custGeom>
            <a:avLst/>
            <a:gdLst/>
            <a:ahLst/>
            <a:cxnLst/>
            <a:rect l="l" t="t" r="r" b="b"/>
            <a:pathLst>
              <a:path w="6903416" h="1718183">
                <a:moveTo>
                  <a:pt x="0" y="0"/>
                </a:moveTo>
                <a:lnTo>
                  <a:pt x="6903416" y="0"/>
                </a:lnTo>
                <a:lnTo>
                  <a:pt x="6903416" y="1718183"/>
                </a:lnTo>
                <a:lnTo>
                  <a:pt x="0" y="1718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3546426-9A1D-5C15-BB18-DFA2E8B46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594433" cy="1059882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F85C93A-DE9F-5130-F78A-47F492280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403705">
            <a:off x="10126368" y="316705"/>
            <a:ext cx="10459176" cy="7883604"/>
          </a:xfrm>
          <a:custGeom>
            <a:avLst/>
            <a:gdLst/>
            <a:ahLst/>
            <a:cxnLst/>
            <a:rect l="l" t="t" r="r" b="b"/>
            <a:pathLst>
              <a:path w="10459176" h="7883604">
                <a:moveTo>
                  <a:pt x="0" y="0"/>
                </a:moveTo>
                <a:lnTo>
                  <a:pt x="10459176" y="0"/>
                </a:lnTo>
                <a:lnTo>
                  <a:pt x="10459176" y="7883605"/>
                </a:lnTo>
                <a:lnTo>
                  <a:pt x="0" y="788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11519" y="7613777"/>
            <a:ext cx="7822261" cy="498669"/>
          </a:xfrm>
          <a:custGeom>
            <a:avLst/>
            <a:gdLst/>
            <a:ahLst/>
            <a:cxnLst/>
            <a:rect l="l" t="t" r="r" b="b"/>
            <a:pathLst>
              <a:path w="7822261" h="498669">
                <a:moveTo>
                  <a:pt x="0" y="0"/>
                </a:moveTo>
                <a:lnTo>
                  <a:pt x="7822261" y="0"/>
                </a:lnTo>
                <a:lnTo>
                  <a:pt x="7822261" y="498670"/>
                </a:lnTo>
                <a:lnTo>
                  <a:pt x="0" y="498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2344321"/>
            <a:ext cx="7822261" cy="498669"/>
          </a:xfrm>
          <a:custGeom>
            <a:avLst/>
            <a:gdLst/>
            <a:ahLst/>
            <a:cxnLst/>
            <a:rect l="l" t="t" r="r" b="b"/>
            <a:pathLst>
              <a:path w="7822261" h="498669">
                <a:moveTo>
                  <a:pt x="0" y="0"/>
                </a:moveTo>
                <a:lnTo>
                  <a:pt x="7822261" y="0"/>
                </a:lnTo>
                <a:lnTo>
                  <a:pt x="7822261" y="498669"/>
                </a:lnTo>
                <a:lnTo>
                  <a:pt x="0" y="4986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801914" y="210876"/>
            <a:ext cx="5108085" cy="9865247"/>
            <a:chOff x="0" y="0"/>
            <a:chExt cx="3290570" cy="6355080"/>
          </a:xfrm>
        </p:grpSpPr>
        <p:sp>
          <p:nvSpPr>
            <p:cNvPr id="6" name="Freeform 6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ECEE97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6"/>
              <a:stretch>
                <a:fillRect l="-38061" r="-38061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7"/>
              <a:stretch>
                <a:fillRect l="-38942" r="-38942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Freeform 9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6D492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422221" y="210876"/>
            <a:ext cx="5102495" cy="9854452"/>
            <a:chOff x="0" y="0"/>
            <a:chExt cx="3290570" cy="6355080"/>
          </a:xfrm>
        </p:grpSpPr>
        <p:sp>
          <p:nvSpPr>
            <p:cNvPr id="11" name="Freeform 11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ECEE97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8"/>
              <a:stretch>
                <a:fillRect l="-35257" r="-35257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9"/>
              <a:stretch>
                <a:fillRect l="-25623" r="-25623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728738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11519" y="3733482"/>
            <a:ext cx="8711963" cy="288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dirty="0" err="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Üretici</a:t>
            </a: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canlıların</a:t>
            </a: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tamamı</a:t>
            </a: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fotosentez</a:t>
            </a: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yapabilir</a:t>
            </a: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. </a:t>
            </a:r>
          </a:p>
          <a:p>
            <a:pPr algn="l">
              <a:lnSpc>
                <a:spcPts val="5600"/>
              </a:lnSpc>
            </a:pP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Mavi </a:t>
            </a:r>
            <a:r>
              <a:rPr lang="en-US" sz="5600" dirty="0" err="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yeşil</a:t>
            </a: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algler</a:t>
            </a: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bitkiler</a:t>
            </a: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planktonlar</a:t>
            </a: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Siyano</a:t>
            </a: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bakteri</a:t>
            </a:r>
            <a:r>
              <a:rPr lang="en-US" sz="5600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BD087488-5B9B-4DBF-3576-46BD5CD739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5531" y="3271804"/>
            <a:ext cx="9316132" cy="5787647"/>
          </a:xfrm>
          <a:custGeom>
            <a:avLst/>
            <a:gdLst/>
            <a:ahLst/>
            <a:cxnLst/>
            <a:rect l="l" t="t" r="r" b="b"/>
            <a:pathLst>
              <a:path w="9316132" h="5787647">
                <a:moveTo>
                  <a:pt x="0" y="0"/>
                </a:moveTo>
                <a:lnTo>
                  <a:pt x="9316132" y="0"/>
                </a:lnTo>
                <a:lnTo>
                  <a:pt x="9316132" y="5787647"/>
                </a:lnTo>
                <a:lnTo>
                  <a:pt x="0" y="5787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523130" y="3085973"/>
            <a:ext cx="3318327" cy="6159308"/>
          </a:xfrm>
          <a:custGeom>
            <a:avLst/>
            <a:gdLst/>
            <a:ahLst/>
            <a:cxnLst/>
            <a:rect l="l" t="t" r="r" b="b"/>
            <a:pathLst>
              <a:path w="3318327" h="6159308">
                <a:moveTo>
                  <a:pt x="0" y="0"/>
                </a:moveTo>
                <a:lnTo>
                  <a:pt x="3318327" y="0"/>
                </a:lnTo>
                <a:lnTo>
                  <a:pt x="3318327" y="6159308"/>
                </a:lnTo>
                <a:lnTo>
                  <a:pt x="0" y="6159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5400000">
            <a:off x="13346677" y="4714311"/>
            <a:ext cx="2895394" cy="1451316"/>
          </a:xfrm>
          <a:custGeom>
            <a:avLst/>
            <a:gdLst/>
            <a:ahLst/>
            <a:cxnLst/>
            <a:rect l="l" t="t" r="r" b="b"/>
            <a:pathLst>
              <a:path w="2895394" h="1451316">
                <a:moveTo>
                  <a:pt x="0" y="0"/>
                </a:moveTo>
                <a:lnTo>
                  <a:pt x="2895394" y="0"/>
                </a:lnTo>
                <a:lnTo>
                  <a:pt x="2895394" y="1451316"/>
                </a:lnTo>
                <a:lnTo>
                  <a:pt x="0" y="1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3332178" y="536818"/>
            <a:ext cx="14552177" cy="21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56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Fotosentez olayı gelişmiş yapıya sahip üreticilerde; </a:t>
            </a:r>
            <a:r>
              <a:rPr lang="en-US" sz="5600">
                <a:solidFill>
                  <a:srgbClr val="91BC5E"/>
                </a:solidFill>
                <a:latin typeface="Ahkio"/>
                <a:ea typeface="Ahkio"/>
                <a:cs typeface="Ahkio"/>
                <a:sym typeface="Ahkio"/>
              </a:rPr>
              <a:t>Kloroplast</a:t>
            </a:r>
            <a:r>
              <a:rPr lang="en-US" sz="56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 organelinde gerçekleşirken, ilkel üreticilerde sitoplazmadaki  </a:t>
            </a:r>
            <a:r>
              <a:rPr lang="en-US" sz="5600">
                <a:solidFill>
                  <a:srgbClr val="91BC5E"/>
                </a:solidFill>
                <a:latin typeface="Ahkio"/>
                <a:ea typeface="Ahkio"/>
                <a:cs typeface="Ahkio"/>
                <a:sym typeface="Ahkio"/>
              </a:rPr>
              <a:t>klorofil</a:t>
            </a:r>
            <a:r>
              <a:rPr lang="en-US" sz="560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 yapıları ile  gerçekleşir.</a:t>
            </a:r>
          </a:p>
        </p:txBody>
      </p:sp>
      <p:sp>
        <p:nvSpPr>
          <p:cNvPr id="6" name="Freeform 6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F4F201D-76C1-C867-7CE0-E5CA6998C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8261" y="5972175"/>
            <a:ext cx="19304522" cy="9546964"/>
          </a:xfrm>
          <a:custGeom>
            <a:avLst/>
            <a:gdLst/>
            <a:ahLst/>
            <a:cxnLst/>
            <a:rect l="l" t="t" r="r" b="b"/>
            <a:pathLst>
              <a:path w="19304522" h="9546964">
                <a:moveTo>
                  <a:pt x="0" y="0"/>
                </a:moveTo>
                <a:lnTo>
                  <a:pt x="19304522" y="0"/>
                </a:lnTo>
                <a:lnTo>
                  <a:pt x="19304522" y="9546964"/>
                </a:lnTo>
                <a:lnTo>
                  <a:pt x="0" y="954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8286812" y="5866845"/>
            <a:ext cx="4001155" cy="2430702"/>
          </a:xfrm>
          <a:custGeom>
            <a:avLst/>
            <a:gdLst/>
            <a:ahLst/>
            <a:cxnLst/>
            <a:rect l="l" t="t" r="r" b="b"/>
            <a:pathLst>
              <a:path w="4001155" h="2430702">
                <a:moveTo>
                  <a:pt x="0" y="0"/>
                </a:moveTo>
                <a:lnTo>
                  <a:pt x="4001155" y="0"/>
                </a:lnTo>
                <a:lnTo>
                  <a:pt x="4001155" y="2430702"/>
                </a:lnTo>
                <a:lnTo>
                  <a:pt x="0" y="2430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4737302" y="-2222314"/>
            <a:ext cx="5983053" cy="5885828"/>
          </a:xfrm>
          <a:custGeom>
            <a:avLst/>
            <a:gdLst/>
            <a:ahLst/>
            <a:cxnLst/>
            <a:rect l="l" t="t" r="r" b="b"/>
            <a:pathLst>
              <a:path w="5983053" h="5885828">
                <a:moveTo>
                  <a:pt x="0" y="0"/>
                </a:moveTo>
                <a:lnTo>
                  <a:pt x="5983053" y="0"/>
                </a:lnTo>
                <a:lnTo>
                  <a:pt x="5983053" y="5885828"/>
                </a:lnTo>
                <a:lnTo>
                  <a:pt x="0" y="5885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1719989" y="720600"/>
            <a:ext cx="4844303" cy="2942914"/>
          </a:xfrm>
          <a:custGeom>
            <a:avLst/>
            <a:gdLst/>
            <a:ahLst/>
            <a:cxnLst/>
            <a:rect l="l" t="t" r="r" b="b"/>
            <a:pathLst>
              <a:path w="4844303" h="2942914">
                <a:moveTo>
                  <a:pt x="0" y="0"/>
                </a:moveTo>
                <a:lnTo>
                  <a:pt x="4844303" y="0"/>
                </a:lnTo>
                <a:lnTo>
                  <a:pt x="4844303" y="2942914"/>
                </a:lnTo>
                <a:lnTo>
                  <a:pt x="0" y="2942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8286812" y="-596807"/>
            <a:ext cx="4337142" cy="2634814"/>
          </a:xfrm>
          <a:custGeom>
            <a:avLst/>
            <a:gdLst/>
            <a:ahLst/>
            <a:cxnLst/>
            <a:rect l="l" t="t" r="r" b="b"/>
            <a:pathLst>
              <a:path w="4337142" h="2634814">
                <a:moveTo>
                  <a:pt x="0" y="0"/>
                </a:moveTo>
                <a:lnTo>
                  <a:pt x="4337142" y="0"/>
                </a:lnTo>
                <a:lnTo>
                  <a:pt x="4337142" y="2634814"/>
                </a:lnTo>
                <a:lnTo>
                  <a:pt x="0" y="2634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702162" y="2038007"/>
            <a:ext cx="3592106" cy="7349577"/>
          </a:xfrm>
          <a:custGeom>
            <a:avLst/>
            <a:gdLst/>
            <a:ahLst/>
            <a:cxnLst/>
            <a:rect l="l" t="t" r="r" b="b"/>
            <a:pathLst>
              <a:path w="3592106" h="7349577">
                <a:moveTo>
                  <a:pt x="0" y="0"/>
                </a:moveTo>
                <a:lnTo>
                  <a:pt x="3592106" y="0"/>
                </a:lnTo>
                <a:lnTo>
                  <a:pt x="3592106" y="7349577"/>
                </a:lnTo>
                <a:lnTo>
                  <a:pt x="0" y="7349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5728251" y="4005674"/>
            <a:ext cx="4001155" cy="2430702"/>
          </a:xfrm>
          <a:custGeom>
            <a:avLst/>
            <a:gdLst/>
            <a:ahLst/>
            <a:cxnLst/>
            <a:rect l="l" t="t" r="r" b="b"/>
            <a:pathLst>
              <a:path w="4001155" h="2430702">
                <a:moveTo>
                  <a:pt x="0" y="0"/>
                </a:moveTo>
                <a:lnTo>
                  <a:pt x="4001155" y="0"/>
                </a:lnTo>
                <a:lnTo>
                  <a:pt x="4001155" y="2430702"/>
                </a:lnTo>
                <a:lnTo>
                  <a:pt x="0" y="2430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552641" y="3125415"/>
            <a:ext cx="15182718" cy="2846760"/>
          </a:xfrm>
          <a:custGeom>
            <a:avLst/>
            <a:gdLst/>
            <a:ahLst/>
            <a:cxnLst/>
            <a:rect l="l" t="t" r="r" b="b"/>
            <a:pathLst>
              <a:path w="15182718" h="2846760">
                <a:moveTo>
                  <a:pt x="0" y="0"/>
                </a:moveTo>
                <a:lnTo>
                  <a:pt x="15182718" y="0"/>
                </a:lnTo>
                <a:lnTo>
                  <a:pt x="15182718" y="2846760"/>
                </a:lnTo>
                <a:lnTo>
                  <a:pt x="0" y="28467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9CD3BB6-92B3-06D5-F002-AF0CEB6662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585337"/>
            <a:ext cx="18288000" cy="474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FOTOSENTEZ SIRASINDA BITKILER </a:t>
            </a:r>
            <a:r>
              <a:rPr lang="en-US" sz="9200" spc="386" dirty="0">
                <a:solidFill>
                  <a:srgbClr val="FFD773"/>
                </a:solidFill>
                <a:latin typeface="Ahkio"/>
                <a:ea typeface="Ahkio"/>
                <a:cs typeface="Ahkio"/>
                <a:sym typeface="Ahkio"/>
              </a:rPr>
              <a:t>GÜNEŞ ENERJISINI</a:t>
            </a:r>
            <a:r>
              <a:rPr lang="en-US" sz="9200" spc="386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</a:p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 dirty="0">
                <a:solidFill>
                  <a:srgbClr val="F95959"/>
                </a:solidFill>
                <a:latin typeface="Ahkio"/>
                <a:ea typeface="Ahkio"/>
                <a:cs typeface="Ahkio"/>
                <a:sym typeface="Ahkio"/>
              </a:rPr>
              <a:t>KIMYASAL ENERJIYE</a:t>
            </a:r>
          </a:p>
          <a:p>
            <a:pPr algn="ctr">
              <a:lnSpc>
                <a:spcPts val="9200"/>
              </a:lnSpc>
              <a:spcBef>
                <a:spcPct val="0"/>
              </a:spcBef>
            </a:pPr>
            <a:r>
              <a:rPr lang="en-US" sz="9200" spc="386" dirty="0">
                <a:solidFill>
                  <a:srgbClr val="000000"/>
                </a:solidFill>
                <a:latin typeface="Ahkio"/>
                <a:ea typeface="Ahkio"/>
                <a:cs typeface="Ahkio"/>
                <a:sym typeface="Ahkio"/>
              </a:rPr>
              <a:t> DÖNÜŞTÜRÜRLER.</a:t>
            </a:r>
          </a:p>
        </p:txBody>
      </p:sp>
      <p:sp>
        <p:nvSpPr>
          <p:cNvPr id="3" name="Freeform 3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A400AC5-2936-9829-139E-F71BDD71E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266314" y="0"/>
            <a:ext cx="25598293" cy="107512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152525"/>
            <a:ext cx="18288000" cy="3199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  <a:spcBef>
                <a:spcPct val="0"/>
              </a:spcBef>
            </a:pPr>
            <a:r>
              <a:rPr lang="en-US" sz="8200" spc="344">
                <a:solidFill>
                  <a:srgbClr val="F6F3EE"/>
                </a:solidFill>
                <a:latin typeface="Ahkio"/>
                <a:ea typeface="Ahkio"/>
                <a:cs typeface="Ahkio"/>
                <a:sym typeface="Ahkio"/>
              </a:rPr>
              <a:t>FOTOSENTEZ SADECE GÜNEŞ IŞIĞINDA GERÇEKLEŞMEZ. YAPAY IŞIK KAYNAKLARINDA DA FOTOSENTEZ OLUR.</a:t>
            </a:r>
          </a:p>
        </p:txBody>
      </p:sp>
      <p:sp>
        <p:nvSpPr>
          <p:cNvPr id="4" name="Freeform 4"/>
          <p:cNvSpPr/>
          <p:nvPr/>
        </p:nvSpPr>
        <p:spPr>
          <a:xfrm>
            <a:off x="-74968" y="8537733"/>
            <a:ext cx="1749267" cy="1749267"/>
          </a:xfrm>
          <a:custGeom>
            <a:avLst/>
            <a:gdLst/>
            <a:ahLst/>
            <a:cxnLst/>
            <a:rect l="l" t="t" r="r" b="b"/>
            <a:pathLst>
              <a:path w="1749267" h="1749267">
                <a:moveTo>
                  <a:pt x="0" y="0"/>
                </a:moveTo>
                <a:lnTo>
                  <a:pt x="1749267" y="0"/>
                </a:lnTo>
                <a:lnTo>
                  <a:pt x="1749267" y="1749267"/>
                </a:lnTo>
                <a:lnTo>
                  <a:pt x="0" y="1749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8C6F507-93B7-37BD-B386-1AA7E73DF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491" y="9353028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192</Words>
  <Application>Microsoft Office PowerPoint</Application>
  <PresentationFormat>Özel</PresentationFormat>
  <Paragraphs>37</Paragraphs>
  <Slides>32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7" baseType="lpstr">
      <vt:lpstr>Calibri</vt:lpstr>
      <vt:lpstr>Arial</vt:lpstr>
      <vt:lpstr>Ahkio</vt:lpstr>
      <vt:lpstr>Arimo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FOTOSENTEZ</dc:title>
  <cp:lastModifiedBy>Nisa Nur Oran</cp:lastModifiedBy>
  <cp:revision>4</cp:revision>
  <dcterms:created xsi:type="dcterms:W3CDTF">2006-08-16T00:00:00Z</dcterms:created>
  <dcterms:modified xsi:type="dcterms:W3CDTF">2025-09-19T23:23:00Z</dcterms:modified>
  <dc:identifier>DAGlmEH_w5E</dc:identifier>
</cp:coreProperties>
</file>