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9" r:id="rId3"/>
    <p:sldId id="260" r:id="rId4"/>
    <p:sldId id="261" r:id="rId5"/>
    <p:sldId id="262" r:id="rId6"/>
    <p:sldId id="269" r:id="rId7"/>
    <p:sldId id="263" r:id="rId8"/>
    <p:sldId id="264" r:id="rId9"/>
    <p:sldId id="265" r:id="rId10"/>
    <p:sldId id="266" r:id="rId11"/>
    <p:sldId id="267" r:id="rId12"/>
    <p:sldId id="270" r:id="rId13"/>
    <p:sldId id="268" r:id="rId14"/>
    <p:sldId id="273" r:id="rId15"/>
    <p:sldId id="271" r:id="rId16"/>
  </p:sldIdLst>
  <p:sldSz cx="18288000" cy="10287000"/>
  <p:notesSz cx="6858000" cy="9144000"/>
  <p:embeddedFontLst>
    <p:embeddedFont>
      <p:font typeface="Abril Fatface" panose="02000503000000020003" pitchFamily="2" charset="-94"/>
      <p:regular r:id="rId17"/>
    </p:embeddedFont>
    <p:embeddedFont>
      <p:font typeface="Agrandir" panose="020B0604020202020204" charset="-94"/>
      <p:regular r:id="rId18"/>
    </p:embeddedFont>
    <p:embeddedFont>
      <p:font typeface="Agrandir Medium" panose="020B0604020202020204" charset="-94"/>
      <p:regular r:id="rId19"/>
    </p:embeddedFont>
    <p:embeddedFont>
      <p:font typeface="Arimo Bold" panose="020B0604020202020204" charset="0"/>
      <p:regular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4" d="100"/>
          <a:sy n="44" d="100"/>
        </p:scale>
        <p:origin x="660" y="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21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arthspacelab.com/app/eclipse/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astro.unl.edu/classaction/animations/lunarcycles/eclipsetable.html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29.gif"/><Relationship Id="rId2" Type="http://schemas.openxmlformats.org/officeDocument/2006/relationships/hyperlink" Target="https://www.instagram.com/mervehocaile/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hyperlink" Target="https://www.youtube.com/@mervehocaile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5.png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14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arthspacelab.com/app/eclipse/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710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387740" y="0"/>
            <a:ext cx="11293114" cy="10287000"/>
            <a:chOff x="0" y="0"/>
            <a:chExt cx="15057485" cy="13716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5057485" cy="13716000"/>
            </a:xfrm>
            <a:custGeom>
              <a:avLst/>
              <a:gdLst/>
              <a:ahLst/>
              <a:cxnLst/>
              <a:rect l="l" t="t" r="r" b="b"/>
              <a:pathLst>
                <a:path w="15057485" h="13716000">
                  <a:moveTo>
                    <a:pt x="0" y="0"/>
                  </a:moveTo>
                  <a:lnTo>
                    <a:pt x="15057485" y="0"/>
                  </a:lnTo>
                  <a:lnTo>
                    <a:pt x="15057485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4" name="Freeform 4"/>
            <p:cNvSpPr/>
            <p:nvPr/>
          </p:nvSpPr>
          <p:spPr>
            <a:xfrm rot="-10800000">
              <a:off x="0" y="1558853"/>
              <a:ext cx="10598294" cy="10598294"/>
            </a:xfrm>
            <a:custGeom>
              <a:avLst/>
              <a:gdLst/>
              <a:ahLst/>
              <a:cxnLst/>
              <a:rect l="l" t="t" r="r" b="b"/>
              <a:pathLst>
                <a:path w="10598294" h="10598294">
                  <a:moveTo>
                    <a:pt x="0" y="0"/>
                  </a:moveTo>
                  <a:lnTo>
                    <a:pt x="10598294" y="0"/>
                  </a:lnTo>
                  <a:lnTo>
                    <a:pt x="10598294" y="10598294"/>
                  </a:lnTo>
                  <a:lnTo>
                    <a:pt x="0" y="1059829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10201334" y="1845853"/>
            <a:ext cx="8086666" cy="37144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3172"/>
              </a:lnSpc>
            </a:pPr>
            <a:r>
              <a:rPr lang="en-US" sz="11975" b="1">
                <a:solidFill>
                  <a:srgbClr val="C0C9F8"/>
                </a:solidFill>
                <a:latin typeface="Agrandir Medium"/>
                <a:ea typeface="Agrandir Medium"/>
                <a:cs typeface="Agrandir Medium"/>
                <a:sym typeface="Agrandir Medium"/>
              </a:rPr>
              <a:t>Güneş </a:t>
            </a:r>
            <a:r>
              <a:rPr lang="en-US" sz="11975" b="1">
                <a:solidFill>
                  <a:srgbClr val="FFCE00"/>
                </a:solidFill>
                <a:latin typeface="Agrandir Medium"/>
                <a:ea typeface="Agrandir Medium"/>
                <a:cs typeface="Agrandir Medium"/>
                <a:sym typeface="Agrandir Medium"/>
              </a:rPr>
              <a:t>Tutulması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49A35506-95E3-3790-10DF-149E7E98264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55704" y="9494996"/>
            <a:ext cx="6220693" cy="543001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C215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2412864" y="467640"/>
            <a:ext cx="5440703" cy="5422070"/>
          </a:xfrm>
          <a:custGeom>
            <a:avLst/>
            <a:gdLst/>
            <a:ahLst/>
            <a:cxnLst/>
            <a:rect l="l" t="t" r="r" b="b"/>
            <a:pathLst>
              <a:path w="5440703" h="5422070">
                <a:moveTo>
                  <a:pt x="0" y="0"/>
                </a:moveTo>
                <a:lnTo>
                  <a:pt x="5440702" y="0"/>
                </a:lnTo>
                <a:lnTo>
                  <a:pt x="5440702" y="5422070"/>
                </a:lnTo>
                <a:lnTo>
                  <a:pt x="0" y="542207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3" name="Freeform 3"/>
          <p:cNvSpPr/>
          <p:nvPr/>
        </p:nvSpPr>
        <p:spPr>
          <a:xfrm>
            <a:off x="8420242" y="467640"/>
            <a:ext cx="5440703" cy="5422070"/>
          </a:xfrm>
          <a:custGeom>
            <a:avLst/>
            <a:gdLst/>
            <a:ahLst/>
            <a:cxnLst/>
            <a:rect l="l" t="t" r="r" b="b"/>
            <a:pathLst>
              <a:path w="5440703" h="5422070">
                <a:moveTo>
                  <a:pt x="0" y="0"/>
                </a:moveTo>
                <a:lnTo>
                  <a:pt x="5440702" y="0"/>
                </a:lnTo>
                <a:lnTo>
                  <a:pt x="5440702" y="5422070"/>
                </a:lnTo>
                <a:lnTo>
                  <a:pt x="0" y="542207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4" name="Freeform 4"/>
          <p:cNvSpPr/>
          <p:nvPr/>
        </p:nvSpPr>
        <p:spPr>
          <a:xfrm>
            <a:off x="4427620" y="467640"/>
            <a:ext cx="5440703" cy="5422070"/>
          </a:xfrm>
          <a:custGeom>
            <a:avLst/>
            <a:gdLst/>
            <a:ahLst/>
            <a:cxnLst/>
            <a:rect l="l" t="t" r="r" b="b"/>
            <a:pathLst>
              <a:path w="5440703" h="5422070">
                <a:moveTo>
                  <a:pt x="0" y="0"/>
                </a:moveTo>
                <a:lnTo>
                  <a:pt x="5440703" y="0"/>
                </a:lnTo>
                <a:lnTo>
                  <a:pt x="5440703" y="5422070"/>
                </a:lnTo>
                <a:lnTo>
                  <a:pt x="0" y="542207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5" name="Freeform 5"/>
          <p:cNvSpPr/>
          <p:nvPr/>
        </p:nvSpPr>
        <p:spPr>
          <a:xfrm>
            <a:off x="434434" y="467640"/>
            <a:ext cx="5440703" cy="5422070"/>
          </a:xfrm>
          <a:custGeom>
            <a:avLst/>
            <a:gdLst/>
            <a:ahLst/>
            <a:cxnLst/>
            <a:rect l="l" t="t" r="r" b="b"/>
            <a:pathLst>
              <a:path w="5440703" h="5422070">
                <a:moveTo>
                  <a:pt x="0" y="0"/>
                </a:moveTo>
                <a:lnTo>
                  <a:pt x="5440702" y="0"/>
                </a:lnTo>
                <a:lnTo>
                  <a:pt x="5440702" y="5422070"/>
                </a:lnTo>
                <a:lnTo>
                  <a:pt x="0" y="542207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grpSp>
        <p:nvGrpSpPr>
          <p:cNvPr id="6" name="Group 6"/>
          <p:cNvGrpSpPr/>
          <p:nvPr/>
        </p:nvGrpSpPr>
        <p:grpSpPr>
          <a:xfrm>
            <a:off x="1263249" y="1287139"/>
            <a:ext cx="3783072" cy="3783072"/>
            <a:chOff x="0" y="0"/>
            <a:chExt cx="812800" cy="8128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8093F1"/>
            </a:solidFill>
          </p:spPr>
          <p:txBody>
            <a:bodyPr/>
            <a:lstStyle/>
            <a:p>
              <a:endParaRPr lang="tr-TR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76200" y="9525"/>
              <a:ext cx="660400" cy="7270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60"/>
                </a:lnSpc>
              </a:pPr>
              <a:r>
                <a:rPr lang="en-US" sz="2800">
                  <a:solidFill>
                    <a:srgbClr val="071040"/>
                  </a:solidFill>
                  <a:latin typeface="Agrandir"/>
                  <a:ea typeface="Agrandir"/>
                  <a:cs typeface="Agrandir"/>
                  <a:sym typeface="Agrandir"/>
                </a:rPr>
                <a:t>Ay tutulması  Ay'ın dolunay evresinde gerçekleşir. </a:t>
              </a:r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9249057" y="1287139"/>
            <a:ext cx="3783072" cy="3783072"/>
            <a:chOff x="0" y="0"/>
            <a:chExt cx="812800" cy="8128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C0C9F8"/>
            </a:solidFill>
          </p:spPr>
          <p:txBody>
            <a:bodyPr/>
            <a:lstStyle/>
            <a:p>
              <a:endParaRPr lang="tr-TR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76200" y="9525"/>
              <a:ext cx="660400" cy="7270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60"/>
                </a:lnSpc>
              </a:pPr>
              <a:r>
                <a:rPr lang="en-US" sz="2800" b="1">
                  <a:solidFill>
                    <a:srgbClr val="071040"/>
                  </a:solidFill>
                  <a:latin typeface="Agrandir Medium"/>
                  <a:ea typeface="Agrandir Medium"/>
                  <a:cs typeface="Agrandir Medium"/>
                  <a:sym typeface="Agrandir Medium"/>
                </a:rPr>
                <a:t>Her dolunay evresinde ay tutulması gerçekleşmez.</a:t>
              </a:r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5256435" y="1287139"/>
            <a:ext cx="3783072" cy="3783072"/>
            <a:chOff x="0" y="0"/>
            <a:chExt cx="812800" cy="8128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6861"/>
            </a:solidFill>
          </p:spPr>
          <p:txBody>
            <a:bodyPr/>
            <a:lstStyle/>
            <a:p>
              <a:endParaRPr lang="tr-TR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76200" y="9525"/>
              <a:ext cx="660400" cy="7270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60"/>
                </a:lnSpc>
              </a:pPr>
              <a:r>
                <a:rPr lang="en-US" sz="2800">
                  <a:solidFill>
                    <a:srgbClr val="071040"/>
                  </a:solidFill>
                  <a:latin typeface="Agrandir"/>
                  <a:ea typeface="Agrandir"/>
                  <a:cs typeface="Agrandir"/>
                  <a:sym typeface="Agrandir"/>
                </a:rPr>
                <a:t>Ay tutulması olayı ışığın doğrusal yayıldığını gösterir</a:t>
              </a:r>
            </a:p>
            <a:p>
              <a:pPr algn="ctr">
                <a:lnSpc>
                  <a:spcPts val="3360"/>
                </a:lnSpc>
              </a:pPr>
              <a:endParaRPr lang="en-US" sz="2800">
                <a:solidFill>
                  <a:srgbClr val="071040"/>
                </a:solidFill>
                <a:latin typeface="Agrandir"/>
                <a:ea typeface="Agrandir"/>
                <a:cs typeface="Agrandir"/>
                <a:sym typeface="Agrandir"/>
              </a:endParaRPr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13241679" y="1287139"/>
            <a:ext cx="3783072" cy="3783072"/>
            <a:chOff x="0" y="0"/>
            <a:chExt cx="812800" cy="81280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CE00"/>
            </a:solidFill>
          </p:spPr>
          <p:txBody>
            <a:bodyPr/>
            <a:lstStyle/>
            <a:p>
              <a:endParaRPr lang="tr-TR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76200" y="9525"/>
              <a:ext cx="660400" cy="7270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60"/>
                </a:lnSpc>
              </a:pPr>
              <a:r>
                <a:rPr lang="tr-TR" sz="2800" b="1" dirty="0">
                  <a:solidFill>
                    <a:srgbClr val="071040"/>
                  </a:solidFill>
                  <a:latin typeface="Agrandir Medium"/>
                  <a:ea typeface="Agrandir Medium"/>
                  <a:cs typeface="Agrandir Medium"/>
                  <a:sym typeface="Agrandir Medium"/>
                </a:rPr>
                <a:t>Ay</a:t>
              </a:r>
              <a:r>
                <a:rPr lang="en-US" sz="2800" b="1" dirty="0">
                  <a:solidFill>
                    <a:srgbClr val="071040"/>
                  </a:solidFill>
                  <a:latin typeface="Agrandir Medium"/>
                  <a:ea typeface="Agrandir Medium"/>
                  <a:cs typeface="Agrandir Medium"/>
                  <a:sym typeface="Agrandir Medium"/>
                </a:rPr>
                <a:t> </a:t>
              </a:r>
              <a:r>
                <a:rPr lang="en-US" sz="2800" b="1" dirty="0" err="1">
                  <a:solidFill>
                    <a:srgbClr val="071040"/>
                  </a:solidFill>
                  <a:latin typeface="Agrandir Medium"/>
                  <a:ea typeface="Agrandir Medium"/>
                  <a:cs typeface="Agrandir Medium"/>
                  <a:sym typeface="Agrandir Medium"/>
                </a:rPr>
                <a:t>tutulması</a:t>
              </a:r>
              <a:r>
                <a:rPr lang="en-US" sz="2800" b="1" dirty="0">
                  <a:solidFill>
                    <a:srgbClr val="071040"/>
                  </a:solidFill>
                  <a:latin typeface="Agrandir Medium"/>
                  <a:ea typeface="Agrandir Medium"/>
                  <a:cs typeface="Agrandir Medium"/>
                  <a:sym typeface="Agrandir Medium"/>
                </a:rPr>
                <a:t> </a:t>
              </a:r>
              <a:r>
                <a:rPr lang="en-US" sz="2800" b="1" dirty="0" err="1">
                  <a:solidFill>
                    <a:srgbClr val="071040"/>
                  </a:solidFill>
                  <a:latin typeface="Agrandir Medium"/>
                  <a:ea typeface="Agrandir Medium"/>
                  <a:cs typeface="Agrandir Medium"/>
                  <a:sym typeface="Agrandir Medium"/>
                </a:rPr>
                <a:t>gece</a:t>
              </a:r>
              <a:r>
                <a:rPr lang="en-US" sz="2800" b="1" dirty="0">
                  <a:solidFill>
                    <a:srgbClr val="071040"/>
                  </a:solidFill>
                  <a:latin typeface="Agrandir Medium"/>
                  <a:ea typeface="Agrandir Medium"/>
                  <a:cs typeface="Agrandir Medium"/>
                  <a:sym typeface="Agrandir Medium"/>
                </a:rPr>
                <a:t> </a:t>
              </a:r>
              <a:r>
                <a:rPr lang="en-US" sz="2800" b="1" dirty="0" err="1">
                  <a:solidFill>
                    <a:srgbClr val="071040"/>
                  </a:solidFill>
                  <a:latin typeface="Agrandir Medium"/>
                  <a:ea typeface="Agrandir Medium"/>
                  <a:cs typeface="Agrandir Medium"/>
                  <a:sym typeface="Agrandir Medium"/>
                </a:rPr>
                <a:t>gözlemlenir</a:t>
              </a:r>
              <a:r>
                <a:rPr lang="en-US" sz="2800" b="1" dirty="0">
                  <a:solidFill>
                    <a:srgbClr val="071040"/>
                  </a:solidFill>
                  <a:latin typeface="Agrandir Medium"/>
                  <a:ea typeface="Agrandir Medium"/>
                  <a:cs typeface="Agrandir Medium"/>
                  <a:sym typeface="Agrandir Medium"/>
                </a:rPr>
                <a:t>.</a:t>
              </a:r>
            </a:p>
          </p:txBody>
        </p:sp>
      </p:grpSp>
      <p:sp>
        <p:nvSpPr>
          <p:cNvPr id="18" name="Freeform 18"/>
          <p:cNvSpPr/>
          <p:nvPr/>
        </p:nvSpPr>
        <p:spPr>
          <a:xfrm>
            <a:off x="5486400" y="6382720"/>
            <a:ext cx="7315200" cy="3456432"/>
          </a:xfrm>
          <a:custGeom>
            <a:avLst/>
            <a:gdLst/>
            <a:ahLst/>
            <a:cxnLst/>
            <a:rect l="l" t="t" r="r" b="b"/>
            <a:pathLst>
              <a:path w="7315200" h="3456432">
                <a:moveTo>
                  <a:pt x="0" y="0"/>
                </a:moveTo>
                <a:lnTo>
                  <a:pt x="7315200" y="0"/>
                </a:lnTo>
                <a:lnTo>
                  <a:pt x="7315200" y="3456432"/>
                </a:lnTo>
                <a:lnTo>
                  <a:pt x="0" y="345643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pic>
        <p:nvPicPr>
          <p:cNvPr id="19" name="Resim 18">
            <a:extLst>
              <a:ext uri="{FF2B5EF4-FFF2-40B4-BE49-F238E27FC236}">
                <a16:creationId xmlns:a16="http://schemas.microsoft.com/office/drawing/2014/main" id="{1D844A4F-E3EA-2923-1EAB-AAF8AC3C778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55704" y="9494996"/>
            <a:ext cx="6220693" cy="543001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C215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080985" y="664868"/>
            <a:ext cx="11719373" cy="7808032"/>
          </a:xfrm>
          <a:custGeom>
            <a:avLst/>
            <a:gdLst/>
            <a:ahLst/>
            <a:cxnLst/>
            <a:rect l="l" t="t" r="r" b="b"/>
            <a:pathLst>
              <a:path w="11719373" h="7808032">
                <a:moveTo>
                  <a:pt x="0" y="0"/>
                </a:moveTo>
                <a:lnTo>
                  <a:pt x="11719373" y="0"/>
                </a:lnTo>
                <a:lnTo>
                  <a:pt x="11719373" y="7808032"/>
                </a:lnTo>
                <a:lnTo>
                  <a:pt x="0" y="780803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3" name="TextBox 3"/>
          <p:cNvSpPr txBox="1"/>
          <p:nvPr/>
        </p:nvSpPr>
        <p:spPr>
          <a:xfrm>
            <a:off x="4066206" y="8620125"/>
            <a:ext cx="10868994" cy="5386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500" b="1" dirty="0">
                <a:solidFill>
                  <a:srgbClr val="FFFFFF"/>
                </a:solidFill>
                <a:latin typeface="Agrandir Medium"/>
                <a:ea typeface="Agrandir Medium"/>
                <a:cs typeface="Agrandir Medium"/>
                <a:sym typeface="Agrandir Medium"/>
              </a:rPr>
              <a:t>Ay </a:t>
            </a:r>
            <a:r>
              <a:rPr lang="en-US" sz="3500" b="1" dirty="0" err="1">
                <a:solidFill>
                  <a:srgbClr val="FFFFFF"/>
                </a:solidFill>
                <a:latin typeface="Agrandir Medium"/>
                <a:ea typeface="Agrandir Medium"/>
                <a:cs typeface="Agrandir Medium"/>
                <a:sym typeface="Agrandir Medium"/>
              </a:rPr>
              <a:t>tutulması</a:t>
            </a:r>
            <a:r>
              <a:rPr lang="en-US" sz="3500" b="1" dirty="0">
                <a:solidFill>
                  <a:srgbClr val="FFFFFF"/>
                </a:solidFill>
                <a:latin typeface="Agrandir Medium"/>
                <a:ea typeface="Agrandir Medium"/>
                <a:cs typeface="Agrandir Medium"/>
                <a:sym typeface="Agrandir Medium"/>
              </a:rPr>
              <a:t> </a:t>
            </a:r>
            <a:r>
              <a:rPr lang="en-US" sz="3500" b="1" dirty="0" err="1">
                <a:solidFill>
                  <a:srgbClr val="FFFFFF"/>
                </a:solidFill>
                <a:latin typeface="Agrandir Medium"/>
                <a:ea typeface="Agrandir Medium"/>
                <a:cs typeface="Agrandir Medium"/>
                <a:sym typeface="Agrandir Medium"/>
              </a:rPr>
              <a:t>olayına</a:t>
            </a:r>
            <a:r>
              <a:rPr lang="en-US" sz="3500" b="1" dirty="0">
                <a:solidFill>
                  <a:srgbClr val="FFFFFF"/>
                </a:solidFill>
                <a:latin typeface="Agrandir Medium"/>
                <a:ea typeface="Agrandir Medium"/>
                <a:cs typeface="Agrandir Medium"/>
                <a:sym typeface="Agrandir Medium"/>
              </a:rPr>
              <a:t> </a:t>
            </a:r>
            <a:r>
              <a:rPr lang="en-US" sz="3500" b="1" dirty="0" err="1">
                <a:solidFill>
                  <a:srgbClr val="FFFFFF"/>
                </a:solidFill>
                <a:latin typeface="Agrandir Medium"/>
                <a:ea typeface="Agrandir Medium"/>
                <a:cs typeface="Agrandir Medium"/>
                <a:sym typeface="Agrandir Medium"/>
              </a:rPr>
              <a:t>çıplak</a:t>
            </a:r>
            <a:r>
              <a:rPr lang="en-US" sz="3500" b="1" dirty="0">
                <a:solidFill>
                  <a:srgbClr val="FFFFFF"/>
                </a:solidFill>
                <a:latin typeface="Agrandir Medium"/>
                <a:ea typeface="Agrandir Medium"/>
                <a:cs typeface="Agrandir Medium"/>
                <a:sym typeface="Agrandir Medium"/>
              </a:rPr>
              <a:t> </a:t>
            </a:r>
            <a:r>
              <a:rPr lang="en-US" sz="3500" b="1" dirty="0" err="1">
                <a:solidFill>
                  <a:srgbClr val="FFFFFF"/>
                </a:solidFill>
                <a:latin typeface="Agrandir Medium"/>
                <a:ea typeface="Agrandir Medium"/>
                <a:cs typeface="Agrandir Medium"/>
                <a:sym typeface="Agrandir Medium"/>
              </a:rPr>
              <a:t>gözle</a:t>
            </a:r>
            <a:r>
              <a:rPr lang="en-US" sz="3500" b="1" dirty="0">
                <a:solidFill>
                  <a:srgbClr val="FFFFFF"/>
                </a:solidFill>
                <a:latin typeface="Agrandir Medium"/>
                <a:ea typeface="Agrandir Medium"/>
                <a:cs typeface="Agrandir Medium"/>
                <a:sym typeface="Agrandir Medium"/>
              </a:rPr>
              <a:t> </a:t>
            </a:r>
            <a:r>
              <a:rPr lang="en-US" sz="3500" b="1" dirty="0" err="1">
                <a:solidFill>
                  <a:srgbClr val="FFFFFF"/>
                </a:solidFill>
                <a:latin typeface="Agrandir Medium"/>
                <a:ea typeface="Agrandir Medium"/>
                <a:cs typeface="Agrandir Medium"/>
                <a:sym typeface="Agrandir Medium"/>
              </a:rPr>
              <a:t>bakılabilir</a:t>
            </a:r>
            <a:r>
              <a:rPr lang="en-US" sz="3500" b="1" dirty="0">
                <a:solidFill>
                  <a:srgbClr val="FFFFFF"/>
                </a:solidFill>
                <a:latin typeface="Agrandir Medium"/>
                <a:ea typeface="Agrandir Medium"/>
                <a:cs typeface="Agrandir Medium"/>
                <a:sym typeface="Agrandir Medium"/>
              </a:rPr>
              <a:t>.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784F178C-B1E0-A048-5566-CC74C83133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5704" y="9494996"/>
            <a:ext cx="6220693" cy="543001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2226C6BC-6EB8-1972-E92E-09C541F84B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8288000" cy="11392309"/>
          </a:xfrm>
          <a:prstGeom prst="rect">
            <a:avLst/>
          </a:prstGeom>
        </p:spPr>
      </p:pic>
      <p:sp>
        <p:nvSpPr>
          <p:cNvPr id="4" name="Metin kutusu 3">
            <a:extLst>
              <a:ext uri="{FF2B5EF4-FFF2-40B4-BE49-F238E27FC236}">
                <a16:creationId xmlns:a16="http://schemas.microsoft.com/office/drawing/2014/main" id="{772D65F2-C1F1-DB38-5C03-5C373600D011}"/>
              </a:ext>
            </a:extLst>
          </p:cNvPr>
          <p:cNvSpPr txBox="1"/>
          <p:nvPr/>
        </p:nvSpPr>
        <p:spPr>
          <a:xfrm>
            <a:off x="2209800" y="8496300"/>
            <a:ext cx="1264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b="1" dirty="0">
                <a:hlinkClick r:id="rId3"/>
              </a:rPr>
              <a:t>https://www.earthspacelab.com/app/eclipse/</a:t>
            </a:r>
            <a:endParaRPr lang="tr-TR" sz="3600" b="1" dirty="0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41E5E260-138F-C520-8A1B-AC06930952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5704" y="9494996"/>
            <a:ext cx="6220693" cy="543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2733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C215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28700" y="922411"/>
            <a:ext cx="16003518" cy="8335889"/>
          </a:xfrm>
          <a:custGeom>
            <a:avLst/>
            <a:gdLst/>
            <a:ahLst/>
            <a:cxnLst/>
            <a:rect l="l" t="t" r="r" b="b"/>
            <a:pathLst>
              <a:path w="16003518" h="8335889">
                <a:moveTo>
                  <a:pt x="0" y="0"/>
                </a:moveTo>
                <a:lnTo>
                  <a:pt x="16003518" y="0"/>
                </a:lnTo>
                <a:lnTo>
                  <a:pt x="16003518" y="8335889"/>
                </a:lnTo>
                <a:lnTo>
                  <a:pt x="0" y="833588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b="-8288"/>
            </a:stretch>
          </a:blipFill>
        </p:spPr>
        <p:txBody>
          <a:bodyPr/>
          <a:lstStyle/>
          <a:p>
            <a:endParaRPr lang="tr-TR"/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2CF61446-FCCB-735D-7DAD-FBB48B8A5E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5704" y="9494996"/>
            <a:ext cx="6220693" cy="543001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C215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91D2E97-7742-AB4F-22F2-24664E952F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BB93C5EB-759E-AB78-FE0D-5503CE3859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5704" y="9494996"/>
            <a:ext cx="6220693" cy="543001"/>
          </a:xfrm>
          <a:prstGeom prst="rect">
            <a:avLst/>
          </a:prstGeom>
        </p:spPr>
      </p:pic>
      <p:pic>
        <p:nvPicPr>
          <p:cNvPr id="4" name="Resim 3">
            <a:extLst>
              <a:ext uri="{FF2B5EF4-FFF2-40B4-BE49-F238E27FC236}">
                <a16:creationId xmlns:a16="http://schemas.microsoft.com/office/drawing/2014/main" id="{17B06F34-7F96-29BC-D61B-A270987E9FB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2360"/>
          <a:stretch>
            <a:fillRect/>
          </a:stretch>
        </p:blipFill>
        <p:spPr>
          <a:xfrm>
            <a:off x="4419600" y="464319"/>
            <a:ext cx="9682855" cy="7783011"/>
          </a:xfrm>
          <a:prstGeom prst="rect">
            <a:avLst/>
          </a:prstGeom>
        </p:spPr>
      </p:pic>
      <p:sp>
        <p:nvSpPr>
          <p:cNvPr id="5" name="Metin kutusu 4">
            <a:extLst>
              <a:ext uri="{FF2B5EF4-FFF2-40B4-BE49-F238E27FC236}">
                <a16:creationId xmlns:a16="http://schemas.microsoft.com/office/drawing/2014/main" id="{3DD1DEE8-155E-2C22-5E6F-04A40C0E6276}"/>
              </a:ext>
            </a:extLst>
          </p:cNvPr>
          <p:cNvSpPr txBox="1"/>
          <p:nvPr/>
        </p:nvSpPr>
        <p:spPr>
          <a:xfrm>
            <a:off x="5257800" y="8686497"/>
            <a:ext cx="9144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b="1" dirty="0">
                <a:highlight>
                  <a:srgbClr val="FFFF00"/>
                </a:highlight>
                <a:hlinkClick r:id="rId4"/>
              </a:rPr>
              <a:t>https://astro.unl.edu/classaction/animations/lunarcycles/eclipsetable.html</a:t>
            </a:r>
            <a:endParaRPr lang="tr-TR" b="1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40744939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4763" y="27702"/>
            <a:ext cx="18288000" cy="10231596"/>
            <a:chOff x="0" y="0"/>
            <a:chExt cx="4816593" cy="269474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2694742"/>
            </a:xfrm>
            <a:custGeom>
              <a:avLst/>
              <a:gdLst/>
              <a:ahLst/>
              <a:cxnLst/>
              <a:rect l="l" t="t" r="r" b="b"/>
              <a:pathLst>
                <a:path w="4816592" h="2694742">
                  <a:moveTo>
                    <a:pt x="0" y="0"/>
                  </a:moveTo>
                  <a:lnTo>
                    <a:pt x="4816592" y="0"/>
                  </a:lnTo>
                  <a:lnTo>
                    <a:pt x="4816592" y="2694742"/>
                  </a:lnTo>
                  <a:lnTo>
                    <a:pt x="0" y="2694742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61950" cap="sq">
              <a:solidFill>
                <a:srgbClr val="5271FF"/>
              </a:solidFill>
              <a:prstDash val="solid"/>
              <a:miter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4816593" cy="272331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Freeform 5">
            <a:hlinkClick r:id="rId2"/>
          </p:cNvPr>
          <p:cNvSpPr/>
          <p:nvPr/>
        </p:nvSpPr>
        <p:spPr>
          <a:xfrm>
            <a:off x="6202915" y="262578"/>
            <a:ext cx="5985581" cy="6148300"/>
          </a:xfrm>
          <a:custGeom>
            <a:avLst/>
            <a:gdLst/>
            <a:ahLst/>
            <a:cxnLst/>
            <a:rect l="l" t="t" r="r" b="b"/>
            <a:pathLst>
              <a:path w="5985581" h="6148300">
                <a:moveTo>
                  <a:pt x="0" y="0"/>
                </a:moveTo>
                <a:lnTo>
                  <a:pt x="5985581" y="0"/>
                </a:lnTo>
                <a:lnTo>
                  <a:pt x="5985581" y="6148299"/>
                </a:lnTo>
                <a:lnTo>
                  <a:pt x="0" y="614829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2686" t="-11909" r="-9514" b="-7057"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6" name="Freeform 6">
            <a:hlinkClick r:id="rId4"/>
          </p:cNvPr>
          <p:cNvSpPr/>
          <p:nvPr/>
        </p:nvSpPr>
        <p:spPr>
          <a:xfrm>
            <a:off x="1879980" y="6501266"/>
            <a:ext cx="2410067" cy="1012228"/>
          </a:xfrm>
          <a:custGeom>
            <a:avLst/>
            <a:gdLst/>
            <a:ahLst/>
            <a:cxnLst/>
            <a:rect l="l" t="t" r="r" b="b"/>
            <a:pathLst>
              <a:path w="2410067" h="1012228">
                <a:moveTo>
                  <a:pt x="0" y="0"/>
                </a:moveTo>
                <a:lnTo>
                  <a:pt x="2410067" y="0"/>
                </a:lnTo>
                <a:lnTo>
                  <a:pt x="2410067" y="1012228"/>
                </a:lnTo>
                <a:lnTo>
                  <a:pt x="0" y="101222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7" name="Freeform 7">
            <a:hlinkClick r:id="rId2"/>
          </p:cNvPr>
          <p:cNvSpPr/>
          <p:nvPr/>
        </p:nvSpPr>
        <p:spPr>
          <a:xfrm>
            <a:off x="10641578" y="6332698"/>
            <a:ext cx="1323106" cy="1323106"/>
          </a:xfrm>
          <a:custGeom>
            <a:avLst/>
            <a:gdLst/>
            <a:ahLst/>
            <a:cxnLst/>
            <a:rect l="l" t="t" r="r" b="b"/>
            <a:pathLst>
              <a:path w="1323106" h="1323106">
                <a:moveTo>
                  <a:pt x="0" y="0"/>
                </a:moveTo>
                <a:lnTo>
                  <a:pt x="1323107" y="0"/>
                </a:lnTo>
                <a:lnTo>
                  <a:pt x="1323107" y="1323106"/>
                </a:lnTo>
                <a:lnTo>
                  <a:pt x="0" y="1323106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11303131" y="3256653"/>
            <a:ext cx="2452490" cy="2695044"/>
          </a:xfrm>
          <a:prstGeom prst="rect">
            <a:avLst/>
          </a:prstGeom>
        </p:spPr>
      </p:pic>
      <p:sp>
        <p:nvSpPr>
          <p:cNvPr id="9" name="TextBox 9">
            <a:hlinkClick r:id="rId4"/>
          </p:cNvPr>
          <p:cNvSpPr txBox="1"/>
          <p:nvPr/>
        </p:nvSpPr>
        <p:spPr>
          <a:xfrm>
            <a:off x="4239888" y="6500701"/>
            <a:ext cx="5294615" cy="10005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922"/>
              </a:lnSpc>
            </a:pPr>
            <a:r>
              <a:rPr lang="en-US" sz="5658" b="1" dirty="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@mervehocaile</a:t>
            </a:r>
          </a:p>
        </p:txBody>
      </p:sp>
      <p:sp>
        <p:nvSpPr>
          <p:cNvPr id="10" name="TextBox 10">
            <a:hlinkClick r:id="rId2"/>
          </p:cNvPr>
          <p:cNvSpPr txBox="1"/>
          <p:nvPr/>
        </p:nvSpPr>
        <p:spPr>
          <a:xfrm>
            <a:off x="11964685" y="6500701"/>
            <a:ext cx="5294615" cy="10005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922"/>
              </a:lnSpc>
            </a:pPr>
            <a:r>
              <a:rPr lang="en-US" sz="5658" b="1" dirty="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@mervehocaile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9139238" y="4639627"/>
            <a:ext cx="9525" cy="8966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endParaRPr/>
          </a:p>
        </p:txBody>
      </p:sp>
      <p:sp>
        <p:nvSpPr>
          <p:cNvPr id="12" name="TextBox 12"/>
          <p:cNvSpPr txBox="1"/>
          <p:nvPr/>
        </p:nvSpPr>
        <p:spPr>
          <a:xfrm>
            <a:off x="509588" y="7741529"/>
            <a:ext cx="17259300" cy="20661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192"/>
              </a:lnSpc>
            </a:pPr>
            <a:r>
              <a:rPr lang="en-US" sz="5851" b="1" dirty="0" err="1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Konu</a:t>
            </a:r>
            <a:r>
              <a:rPr lang="en-US" sz="5851" b="1" dirty="0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5851" b="1" dirty="0" err="1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anlatım</a:t>
            </a:r>
            <a:r>
              <a:rPr lang="en-US" sz="5851" b="1" dirty="0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5851" b="1" dirty="0" err="1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videoları</a:t>
            </a:r>
            <a:r>
              <a:rPr lang="en-US" sz="5851" b="1" dirty="0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, </a:t>
            </a:r>
            <a:r>
              <a:rPr lang="en-US" sz="5851" b="1" dirty="0" err="1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ders</a:t>
            </a:r>
            <a:r>
              <a:rPr lang="en-US" sz="5851" b="1" dirty="0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5851" b="1" dirty="0" err="1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ve</a:t>
            </a:r>
            <a:r>
              <a:rPr lang="en-US" sz="5851" b="1" dirty="0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5851" b="1" dirty="0" err="1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içerik</a:t>
            </a:r>
            <a:r>
              <a:rPr lang="en-US" sz="5851" b="1" dirty="0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5851" b="1" dirty="0" err="1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dosyaları</a:t>
            </a:r>
            <a:r>
              <a:rPr lang="en-US" sz="5851" b="1" dirty="0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5851" b="1" dirty="0" err="1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için</a:t>
            </a:r>
            <a:r>
              <a:rPr lang="en-US" sz="5851" b="1" dirty="0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5851" b="1" dirty="0" err="1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takip</a:t>
            </a:r>
            <a:r>
              <a:rPr lang="en-US" sz="5851" b="1" dirty="0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5851" b="1" dirty="0" err="1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etmeyi</a:t>
            </a:r>
            <a:r>
              <a:rPr lang="en-US" sz="5851" b="1" dirty="0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5851" b="1" dirty="0" err="1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unutma</a:t>
            </a:r>
            <a:r>
              <a:rPr lang="tr-TR" sz="5851" b="1" dirty="0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!</a:t>
            </a:r>
            <a:endParaRPr lang="en-US" sz="5851" b="1" dirty="0">
              <a:solidFill>
                <a:srgbClr val="FF5757"/>
              </a:solidFill>
              <a:latin typeface="Arimo Bold"/>
              <a:ea typeface="Arimo Bold"/>
              <a:cs typeface="Arimo Bold"/>
              <a:sym typeface="Arimo Bold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710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342864" y="1637742"/>
            <a:ext cx="12482151" cy="5560231"/>
          </a:xfrm>
          <a:custGeom>
            <a:avLst/>
            <a:gdLst/>
            <a:ahLst/>
            <a:cxnLst/>
            <a:rect l="l" t="t" r="r" b="b"/>
            <a:pathLst>
              <a:path w="12482151" h="5560231">
                <a:moveTo>
                  <a:pt x="0" y="0"/>
                </a:moveTo>
                <a:lnTo>
                  <a:pt x="12482151" y="0"/>
                </a:lnTo>
                <a:lnTo>
                  <a:pt x="12482151" y="5560230"/>
                </a:lnTo>
                <a:lnTo>
                  <a:pt x="0" y="556023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3" name="Freeform 3"/>
          <p:cNvSpPr/>
          <p:nvPr/>
        </p:nvSpPr>
        <p:spPr>
          <a:xfrm rot="-5400000">
            <a:off x="12657187" y="3751770"/>
            <a:ext cx="2664348" cy="1332174"/>
          </a:xfrm>
          <a:custGeom>
            <a:avLst/>
            <a:gdLst/>
            <a:ahLst/>
            <a:cxnLst/>
            <a:rect l="l" t="t" r="r" b="b"/>
            <a:pathLst>
              <a:path w="2664348" h="1332174">
                <a:moveTo>
                  <a:pt x="0" y="0"/>
                </a:moveTo>
                <a:lnTo>
                  <a:pt x="2664347" y="0"/>
                </a:lnTo>
                <a:lnTo>
                  <a:pt x="2664347" y="1332174"/>
                </a:lnTo>
                <a:lnTo>
                  <a:pt x="0" y="133217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40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grpSp>
        <p:nvGrpSpPr>
          <p:cNvPr id="4" name="Group 4"/>
          <p:cNvGrpSpPr/>
          <p:nvPr/>
        </p:nvGrpSpPr>
        <p:grpSpPr>
          <a:xfrm>
            <a:off x="11970109" y="4334823"/>
            <a:ext cx="226088" cy="226088"/>
            <a:chOff x="0" y="0"/>
            <a:chExt cx="812800" cy="8128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tr-TR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76200" y="0"/>
              <a:ext cx="660400" cy="7366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00"/>
                </a:lnSpc>
              </a:pPr>
              <a:endParaRPr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4394635" y="464731"/>
            <a:ext cx="9909368" cy="1543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900"/>
              </a:lnSpc>
            </a:pPr>
            <a:r>
              <a:rPr lang="en-US" sz="9000" b="1">
                <a:solidFill>
                  <a:srgbClr val="FFCE00"/>
                </a:solidFill>
                <a:latin typeface="Agrandir Medium"/>
                <a:ea typeface="Agrandir Medium"/>
                <a:cs typeface="Agrandir Medium"/>
                <a:sym typeface="Agrandir Medium"/>
              </a:rPr>
              <a:t>Güneş Tutulması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4194169" y="7707795"/>
            <a:ext cx="1901831" cy="58991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C0C9F8"/>
                </a:solidFill>
                <a:latin typeface="Abril Fatface"/>
                <a:ea typeface="Abril Fatface"/>
                <a:cs typeface="Abril Fatface"/>
                <a:sym typeface="Abril Fatface"/>
              </a:rPr>
              <a:t>GÜNEŞ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0536033" y="7707795"/>
            <a:ext cx="576461" cy="5899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C0C9F8"/>
                </a:solidFill>
                <a:latin typeface="Abril Fatface"/>
                <a:ea typeface="Abril Fatface"/>
                <a:cs typeface="Abril Fatface"/>
                <a:sym typeface="Abril Fatface"/>
              </a:rPr>
              <a:t>AY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2822361" y="7707795"/>
            <a:ext cx="1486495" cy="5899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C0C9F8"/>
                </a:solidFill>
                <a:latin typeface="Abril Fatface"/>
                <a:ea typeface="Abril Fatface"/>
                <a:cs typeface="Abril Fatface"/>
                <a:sym typeface="Abril Fatface"/>
              </a:rPr>
              <a:t>DÜNYA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7638653" y="8773061"/>
            <a:ext cx="3010694" cy="5899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 dirty="0">
                <a:solidFill>
                  <a:srgbClr val="C0C9F8"/>
                </a:solidFill>
                <a:latin typeface="Abril Fatface"/>
                <a:ea typeface="Abril Fatface"/>
                <a:cs typeface="Abril Fatface"/>
                <a:sym typeface="Abril Fatface"/>
              </a:rPr>
              <a:t>(GÜN   AY   DIN)</a:t>
            </a:r>
          </a:p>
        </p:txBody>
      </p:sp>
      <p:pic>
        <p:nvPicPr>
          <p:cNvPr id="12" name="Resim 11">
            <a:extLst>
              <a:ext uri="{FF2B5EF4-FFF2-40B4-BE49-F238E27FC236}">
                <a16:creationId xmlns:a16="http://schemas.microsoft.com/office/drawing/2014/main" id="{F203C6D7-8CCB-475E-0DFA-755C0F6274F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55704" y="9494996"/>
            <a:ext cx="6220693" cy="543001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710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7828484"/>
            <a:ext cx="2458516" cy="2458516"/>
          </a:xfrm>
          <a:custGeom>
            <a:avLst/>
            <a:gdLst/>
            <a:ahLst/>
            <a:cxnLst/>
            <a:rect l="l" t="t" r="r" b="b"/>
            <a:pathLst>
              <a:path w="2458516" h="2458516">
                <a:moveTo>
                  <a:pt x="0" y="0"/>
                </a:moveTo>
                <a:lnTo>
                  <a:pt x="2458516" y="0"/>
                </a:lnTo>
                <a:lnTo>
                  <a:pt x="2458516" y="2458516"/>
                </a:lnTo>
                <a:lnTo>
                  <a:pt x="0" y="245851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pic>
        <p:nvPicPr>
          <p:cNvPr id="3" name="Picture 3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rcRect/>
          <a:stretch>
            <a:fillRect/>
          </a:stretch>
        </p:blipFill>
        <p:spPr>
          <a:xfrm>
            <a:off x="0" y="0"/>
            <a:ext cx="18227842" cy="10287000"/>
          </a:xfrm>
          <a:prstGeom prst="rect">
            <a:avLst/>
          </a:prstGeom>
        </p:spPr>
      </p:pic>
      <p:pic>
        <p:nvPicPr>
          <p:cNvPr id="4" name="Resim 3">
            <a:extLst>
              <a:ext uri="{FF2B5EF4-FFF2-40B4-BE49-F238E27FC236}">
                <a16:creationId xmlns:a16="http://schemas.microsoft.com/office/drawing/2014/main" id="{5403CD29-AC4A-A502-4BD2-858E106B0D4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55704" y="9494996"/>
            <a:ext cx="6220693" cy="5430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03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10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C215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2412864" y="467640"/>
            <a:ext cx="5440703" cy="5422070"/>
          </a:xfrm>
          <a:custGeom>
            <a:avLst/>
            <a:gdLst/>
            <a:ahLst/>
            <a:cxnLst/>
            <a:rect l="l" t="t" r="r" b="b"/>
            <a:pathLst>
              <a:path w="5440703" h="5422070">
                <a:moveTo>
                  <a:pt x="0" y="0"/>
                </a:moveTo>
                <a:lnTo>
                  <a:pt x="5440702" y="0"/>
                </a:lnTo>
                <a:lnTo>
                  <a:pt x="5440702" y="5422070"/>
                </a:lnTo>
                <a:lnTo>
                  <a:pt x="0" y="542207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3" name="Freeform 3"/>
          <p:cNvSpPr/>
          <p:nvPr/>
        </p:nvSpPr>
        <p:spPr>
          <a:xfrm>
            <a:off x="8420242" y="467640"/>
            <a:ext cx="5440703" cy="5422070"/>
          </a:xfrm>
          <a:custGeom>
            <a:avLst/>
            <a:gdLst/>
            <a:ahLst/>
            <a:cxnLst/>
            <a:rect l="l" t="t" r="r" b="b"/>
            <a:pathLst>
              <a:path w="5440703" h="5422070">
                <a:moveTo>
                  <a:pt x="0" y="0"/>
                </a:moveTo>
                <a:lnTo>
                  <a:pt x="5440702" y="0"/>
                </a:lnTo>
                <a:lnTo>
                  <a:pt x="5440702" y="5422070"/>
                </a:lnTo>
                <a:lnTo>
                  <a:pt x="0" y="542207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4" name="Freeform 4"/>
          <p:cNvSpPr/>
          <p:nvPr/>
        </p:nvSpPr>
        <p:spPr>
          <a:xfrm>
            <a:off x="4427620" y="467640"/>
            <a:ext cx="5440703" cy="5422070"/>
          </a:xfrm>
          <a:custGeom>
            <a:avLst/>
            <a:gdLst/>
            <a:ahLst/>
            <a:cxnLst/>
            <a:rect l="l" t="t" r="r" b="b"/>
            <a:pathLst>
              <a:path w="5440703" h="5422070">
                <a:moveTo>
                  <a:pt x="0" y="0"/>
                </a:moveTo>
                <a:lnTo>
                  <a:pt x="5440703" y="0"/>
                </a:lnTo>
                <a:lnTo>
                  <a:pt x="5440703" y="5422070"/>
                </a:lnTo>
                <a:lnTo>
                  <a:pt x="0" y="542207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5" name="Freeform 5"/>
          <p:cNvSpPr/>
          <p:nvPr/>
        </p:nvSpPr>
        <p:spPr>
          <a:xfrm>
            <a:off x="434434" y="467640"/>
            <a:ext cx="5440703" cy="5422070"/>
          </a:xfrm>
          <a:custGeom>
            <a:avLst/>
            <a:gdLst/>
            <a:ahLst/>
            <a:cxnLst/>
            <a:rect l="l" t="t" r="r" b="b"/>
            <a:pathLst>
              <a:path w="5440703" h="5422070">
                <a:moveTo>
                  <a:pt x="0" y="0"/>
                </a:moveTo>
                <a:lnTo>
                  <a:pt x="5440702" y="0"/>
                </a:lnTo>
                <a:lnTo>
                  <a:pt x="5440702" y="5422070"/>
                </a:lnTo>
                <a:lnTo>
                  <a:pt x="0" y="542207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grpSp>
        <p:nvGrpSpPr>
          <p:cNvPr id="6" name="Group 6"/>
          <p:cNvGrpSpPr/>
          <p:nvPr/>
        </p:nvGrpSpPr>
        <p:grpSpPr>
          <a:xfrm>
            <a:off x="1263249" y="1287139"/>
            <a:ext cx="3783072" cy="3856361"/>
            <a:chOff x="0" y="0"/>
            <a:chExt cx="812800" cy="828546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12800" cy="828546"/>
            </a:xfrm>
            <a:custGeom>
              <a:avLst/>
              <a:gdLst/>
              <a:ahLst/>
              <a:cxnLst/>
              <a:rect l="l" t="t" r="r" b="b"/>
              <a:pathLst>
                <a:path w="812800" h="828546">
                  <a:moveTo>
                    <a:pt x="406400" y="0"/>
                  </a:moveTo>
                  <a:cubicBezTo>
                    <a:pt x="181951" y="0"/>
                    <a:pt x="0" y="185476"/>
                    <a:pt x="0" y="414273"/>
                  </a:cubicBezTo>
                  <a:cubicBezTo>
                    <a:pt x="0" y="643070"/>
                    <a:pt x="181951" y="828546"/>
                    <a:pt x="406400" y="828546"/>
                  </a:cubicBezTo>
                  <a:cubicBezTo>
                    <a:pt x="630849" y="828546"/>
                    <a:pt x="812800" y="643070"/>
                    <a:pt x="812800" y="414273"/>
                  </a:cubicBezTo>
                  <a:cubicBezTo>
                    <a:pt x="812800" y="185476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8093F1"/>
            </a:solidFill>
          </p:spPr>
          <p:txBody>
            <a:bodyPr/>
            <a:lstStyle/>
            <a:p>
              <a:endParaRPr lang="tr-TR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76200" y="11001"/>
              <a:ext cx="660400" cy="73986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60"/>
                </a:lnSpc>
              </a:pPr>
              <a:endParaRPr dirty="0"/>
            </a:p>
            <a:p>
              <a:pPr algn="ctr">
                <a:lnSpc>
                  <a:spcPts val="3360"/>
                </a:lnSpc>
              </a:pPr>
              <a:r>
                <a:rPr lang="en-US" sz="2800" b="1" dirty="0" err="1">
                  <a:solidFill>
                    <a:srgbClr val="071040"/>
                  </a:solidFill>
                  <a:latin typeface="Agrandir Medium"/>
                  <a:ea typeface="Agrandir Medium"/>
                  <a:cs typeface="Agrandir Medium"/>
                  <a:sym typeface="Agrandir Medium"/>
                </a:rPr>
                <a:t>Güneş</a:t>
              </a:r>
              <a:r>
                <a:rPr lang="en-US" sz="2800" b="1" dirty="0">
                  <a:solidFill>
                    <a:srgbClr val="071040"/>
                  </a:solidFill>
                  <a:latin typeface="Agrandir Medium"/>
                  <a:ea typeface="Agrandir Medium"/>
                  <a:cs typeface="Agrandir Medium"/>
                  <a:sym typeface="Agrandir Medium"/>
                </a:rPr>
                <a:t> </a:t>
              </a:r>
              <a:r>
                <a:rPr lang="en-US" sz="2800" b="1" dirty="0" err="1">
                  <a:solidFill>
                    <a:srgbClr val="071040"/>
                  </a:solidFill>
                  <a:latin typeface="Agrandir Medium"/>
                  <a:ea typeface="Agrandir Medium"/>
                  <a:cs typeface="Agrandir Medium"/>
                  <a:sym typeface="Agrandir Medium"/>
                </a:rPr>
                <a:t>tutulması</a:t>
              </a:r>
              <a:r>
                <a:rPr lang="en-US" sz="2800" b="1" dirty="0">
                  <a:solidFill>
                    <a:srgbClr val="071040"/>
                  </a:solidFill>
                  <a:latin typeface="Agrandir Medium"/>
                  <a:ea typeface="Agrandir Medium"/>
                  <a:cs typeface="Agrandir Medium"/>
                  <a:sym typeface="Agrandir Medium"/>
                </a:rPr>
                <a:t>  </a:t>
              </a:r>
              <a:r>
                <a:rPr lang="en-US" sz="2800" b="1" dirty="0" err="1">
                  <a:solidFill>
                    <a:srgbClr val="071040"/>
                  </a:solidFill>
                  <a:latin typeface="Agrandir Medium"/>
                  <a:ea typeface="Agrandir Medium"/>
                  <a:cs typeface="Agrandir Medium"/>
                  <a:sym typeface="Agrandir Medium"/>
                </a:rPr>
                <a:t>Ay'ın</a:t>
              </a:r>
              <a:r>
                <a:rPr lang="en-US" sz="2800" b="1" dirty="0">
                  <a:solidFill>
                    <a:srgbClr val="071040"/>
                  </a:solidFill>
                  <a:latin typeface="Agrandir Medium"/>
                  <a:ea typeface="Agrandir Medium"/>
                  <a:cs typeface="Agrandir Medium"/>
                  <a:sym typeface="Agrandir Medium"/>
                </a:rPr>
                <a:t> yeni ay </a:t>
              </a:r>
              <a:r>
                <a:rPr lang="en-US" sz="2800" b="1" dirty="0" err="1">
                  <a:solidFill>
                    <a:srgbClr val="071040"/>
                  </a:solidFill>
                  <a:latin typeface="Agrandir Medium"/>
                  <a:ea typeface="Agrandir Medium"/>
                  <a:cs typeface="Agrandir Medium"/>
                  <a:sym typeface="Agrandir Medium"/>
                </a:rPr>
                <a:t>evresinde</a:t>
              </a:r>
              <a:r>
                <a:rPr lang="en-US" sz="2800" b="1" dirty="0">
                  <a:solidFill>
                    <a:srgbClr val="071040"/>
                  </a:solidFill>
                  <a:latin typeface="Agrandir Medium"/>
                  <a:ea typeface="Agrandir Medium"/>
                  <a:cs typeface="Agrandir Medium"/>
                  <a:sym typeface="Agrandir Medium"/>
                </a:rPr>
                <a:t> </a:t>
              </a:r>
              <a:r>
                <a:rPr lang="en-US" sz="2800" b="1" dirty="0" err="1">
                  <a:solidFill>
                    <a:srgbClr val="071040"/>
                  </a:solidFill>
                  <a:latin typeface="Agrandir Medium"/>
                  <a:ea typeface="Agrandir Medium"/>
                  <a:cs typeface="Agrandir Medium"/>
                  <a:sym typeface="Agrandir Medium"/>
                </a:rPr>
                <a:t>gerçekleşir</a:t>
              </a:r>
              <a:r>
                <a:rPr lang="en-US" sz="2800" b="1" dirty="0">
                  <a:solidFill>
                    <a:srgbClr val="071040"/>
                  </a:solidFill>
                  <a:latin typeface="Agrandir Medium"/>
                  <a:ea typeface="Agrandir Medium"/>
                  <a:cs typeface="Agrandir Medium"/>
                  <a:sym typeface="Agrandir Medium"/>
                </a:rPr>
                <a:t>.</a:t>
              </a:r>
            </a:p>
            <a:p>
              <a:pPr algn="ctr">
                <a:lnSpc>
                  <a:spcPts val="3360"/>
                </a:lnSpc>
              </a:pPr>
              <a:endParaRPr lang="en-US" sz="2800" b="1" dirty="0">
                <a:solidFill>
                  <a:srgbClr val="071040"/>
                </a:solidFill>
                <a:latin typeface="Agrandir Medium"/>
                <a:ea typeface="Agrandir Medium"/>
                <a:cs typeface="Agrandir Medium"/>
                <a:sym typeface="Agrandir Medium"/>
              </a:endParaRPr>
            </a:p>
            <a:p>
              <a:pPr algn="ctr">
                <a:lnSpc>
                  <a:spcPts val="3360"/>
                </a:lnSpc>
              </a:pPr>
              <a:endParaRPr lang="en-US" sz="2800" b="1" dirty="0">
                <a:solidFill>
                  <a:srgbClr val="071040"/>
                </a:solidFill>
                <a:latin typeface="Agrandir Medium"/>
                <a:ea typeface="Agrandir Medium"/>
                <a:cs typeface="Agrandir Medium"/>
                <a:sym typeface="Agrandir Medium"/>
              </a:endParaRPr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9249057" y="1287139"/>
            <a:ext cx="3783072" cy="3783072"/>
            <a:chOff x="0" y="0"/>
            <a:chExt cx="812800" cy="8128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C0C9F8"/>
            </a:solidFill>
          </p:spPr>
          <p:txBody>
            <a:bodyPr/>
            <a:lstStyle/>
            <a:p>
              <a:endParaRPr lang="tr-TR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76200" y="9525"/>
              <a:ext cx="660400" cy="7270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60"/>
                </a:lnSpc>
              </a:pPr>
              <a:r>
                <a:rPr lang="en-US" sz="2800" b="1">
                  <a:solidFill>
                    <a:srgbClr val="071040"/>
                  </a:solidFill>
                  <a:latin typeface="Agrandir Medium"/>
                  <a:ea typeface="Agrandir Medium"/>
                  <a:cs typeface="Agrandir Medium"/>
                  <a:sym typeface="Agrandir Medium"/>
                </a:rPr>
                <a:t>Güneş tutulması her ay gerçekleşmez.</a:t>
              </a:r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5256435" y="1287139"/>
            <a:ext cx="3783072" cy="3856361"/>
            <a:chOff x="0" y="0"/>
            <a:chExt cx="812800" cy="828546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812800" cy="828546"/>
            </a:xfrm>
            <a:custGeom>
              <a:avLst/>
              <a:gdLst/>
              <a:ahLst/>
              <a:cxnLst/>
              <a:rect l="l" t="t" r="r" b="b"/>
              <a:pathLst>
                <a:path w="812800" h="828546">
                  <a:moveTo>
                    <a:pt x="406400" y="0"/>
                  </a:moveTo>
                  <a:cubicBezTo>
                    <a:pt x="181951" y="0"/>
                    <a:pt x="0" y="185476"/>
                    <a:pt x="0" y="414273"/>
                  </a:cubicBezTo>
                  <a:cubicBezTo>
                    <a:pt x="0" y="643070"/>
                    <a:pt x="181951" y="828546"/>
                    <a:pt x="406400" y="828546"/>
                  </a:cubicBezTo>
                  <a:cubicBezTo>
                    <a:pt x="630849" y="828546"/>
                    <a:pt x="812800" y="643070"/>
                    <a:pt x="812800" y="414273"/>
                  </a:cubicBezTo>
                  <a:cubicBezTo>
                    <a:pt x="812800" y="185476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6861"/>
            </a:solidFill>
          </p:spPr>
          <p:txBody>
            <a:bodyPr/>
            <a:lstStyle/>
            <a:p>
              <a:endParaRPr lang="tr-TR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76200" y="11001"/>
              <a:ext cx="660400" cy="73986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60"/>
                </a:lnSpc>
              </a:pPr>
              <a:endParaRPr/>
            </a:p>
            <a:p>
              <a:pPr algn="ctr">
                <a:lnSpc>
                  <a:spcPts val="3360"/>
                </a:lnSpc>
              </a:pPr>
              <a:r>
                <a:rPr lang="en-US" sz="2800" b="1">
                  <a:solidFill>
                    <a:srgbClr val="071040"/>
                  </a:solidFill>
                  <a:latin typeface="Agrandir Medium"/>
                  <a:ea typeface="Agrandir Medium"/>
                  <a:cs typeface="Agrandir Medium"/>
                  <a:sym typeface="Agrandir Medium"/>
                </a:rPr>
                <a:t>Güneş tutulması olayı ışığın doğrusal yayıldığını gösterir</a:t>
              </a:r>
            </a:p>
            <a:p>
              <a:pPr algn="ctr">
                <a:lnSpc>
                  <a:spcPts val="3360"/>
                </a:lnSpc>
              </a:pPr>
              <a:endParaRPr lang="en-US" sz="2800" b="1">
                <a:solidFill>
                  <a:srgbClr val="071040"/>
                </a:solidFill>
                <a:latin typeface="Agrandir Medium"/>
                <a:ea typeface="Agrandir Medium"/>
                <a:cs typeface="Agrandir Medium"/>
                <a:sym typeface="Agrandir Medium"/>
              </a:endParaRPr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13241679" y="1287139"/>
            <a:ext cx="3783072" cy="3783072"/>
            <a:chOff x="0" y="0"/>
            <a:chExt cx="812800" cy="81280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CE00"/>
            </a:solidFill>
          </p:spPr>
          <p:txBody>
            <a:bodyPr/>
            <a:lstStyle/>
            <a:p>
              <a:endParaRPr lang="tr-TR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76200" y="9525"/>
              <a:ext cx="660400" cy="7270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60"/>
                </a:lnSpc>
              </a:pPr>
              <a:r>
                <a:rPr lang="en-US" sz="2800" b="1">
                  <a:solidFill>
                    <a:srgbClr val="071040"/>
                  </a:solidFill>
                  <a:latin typeface="Agrandir Medium"/>
                  <a:ea typeface="Agrandir Medium"/>
                  <a:cs typeface="Agrandir Medium"/>
                  <a:sym typeface="Agrandir Medium"/>
                </a:rPr>
                <a:t>Güneş tutulması gündüz gözlemlenir.</a:t>
              </a:r>
            </a:p>
          </p:txBody>
        </p:sp>
      </p:grpSp>
      <p:sp>
        <p:nvSpPr>
          <p:cNvPr id="18" name="Freeform 18"/>
          <p:cNvSpPr/>
          <p:nvPr/>
        </p:nvSpPr>
        <p:spPr>
          <a:xfrm>
            <a:off x="5716929" y="6333682"/>
            <a:ext cx="7315200" cy="3328416"/>
          </a:xfrm>
          <a:custGeom>
            <a:avLst/>
            <a:gdLst/>
            <a:ahLst/>
            <a:cxnLst/>
            <a:rect l="l" t="t" r="r" b="b"/>
            <a:pathLst>
              <a:path w="7315200" h="3328416">
                <a:moveTo>
                  <a:pt x="0" y="0"/>
                </a:moveTo>
                <a:lnTo>
                  <a:pt x="7315200" y="0"/>
                </a:lnTo>
                <a:lnTo>
                  <a:pt x="7315200" y="3328416"/>
                </a:lnTo>
                <a:lnTo>
                  <a:pt x="0" y="332841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pic>
        <p:nvPicPr>
          <p:cNvPr id="19" name="Resim 18">
            <a:extLst>
              <a:ext uri="{FF2B5EF4-FFF2-40B4-BE49-F238E27FC236}">
                <a16:creationId xmlns:a16="http://schemas.microsoft.com/office/drawing/2014/main" id="{76D4CFE6-52B0-6481-BF49-E21D429C606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55704" y="9494996"/>
            <a:ext cx="6220693" cy="543001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C215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124200" y="249003"/>
            <a:ext cx="11372318" cy="7251348"/>
          </a:xfrm>
          <a:custGeom>
            <a:avLst/>
            <a:gdLst/>
            <a:ahLst/>
            <a:cxnLst/>
            <a:rect l="l" t="t" r="r" b="b"/>
            <a:pathLst>
              <a:path w="12352120" h="8229600">
                <a:moveTo>
                  <a:pt x="0" y="0"/>
                </a:moveTo>
                <a:lnTo>
                  <a:pt x="12352120" y="0"/>
                </a:lnTo>
                <a:lnTo>
                  <a:pt x="12352120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3" name="TextBox 3"/>
          <p:cNvSpPr txBox="1"/>
          <p:nvPr/>
        </p:nvSpPr>
        <p:spPr>
          <a:xfrm>
            <a:off x="2188178" y="7879169"/>
            <a:ext cx="14344118" cy="161582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500" b="1" dirty="0">
                <a:solidFill>
                  <a:srgbClr val="FFFFFF"/>
                </a:solidFill>
                <a:latin typeface="Agrandir Medium"/>
                <a:ea typeface="Agrandir Medium"/>
                <a:cs typeface="Agrandir Medium"/>
                <a:sym typeface="Agrandir Medium"/>
              </a:rPr>
              <a:t>•</a:t>
            </a:r>
            <a:r>
              <a:rPr lang="en-US" sz="3500" b="1" dirty="0" err="1">
                <a:solidFill>
                  <a:srgbClr val="FFFFFF"/>
                </a:solidFill>
                <a:latin typeface="Agrandir Medium"/>
                <a:ea typeface="Agrandir Medium"/>
                <a:cs typeface="Agrandir Medium"/>
                <a:sym typeface="Agrandir Medium"/>
              </a:rPr>
              <a:t>Güneş</a:t>
            </a:r>
            <a:r>
              <a:rPr lang="en-US" sz="3500" b="1" dirty="0">
                <a:solidFill>
                  <a:srgbClr val="FFFFFF"/>
                </a:solidFill>
                <a:latin typeface="Agrandir Medium"/>
                <a:ea typeface="Agrandir Medium"/>
                <a:cs typeface="Agrandir Medium"/>
                <a:sym typeface="Agrandir Medium"/>
              </a:rPr>
              <a:t> </a:t>
            </a:r>
            <a:r>
              <a:rPr lang="en-US" sz="3500" b="1" dirty="0" err="1">
                <a:solidFill>
                  <a:srgbClr val="FFFFFF"/>
                </a:solidFill>
                <a:latin typeface="Agrandir Medium"/>
                <a:ea typeface="Agrandir Medium"/>
                <a:cs typeface="Agrandir Medium"/>
                <a:sym typeface="Agrandir Medium"/>
              </a:rPr>
              <a:t>tutulması</a:t>
            </a:r>
            <a:r>
              <a:rPr lang="en-US" sz="3500" b="1" dirty="0">
                <a:solidFill>
                  <a:srgbClr val="FFFFFF"/>
                </a:solidFill>
                <a:latin typeface="Agrandir Medium"/>
                <a:ea typeface="Agrandir Medium"/>
                <a:cs typeface="Agrandir Medium"/>
                <a:sym typeface="Agrandir Medium"/>
              </a:rPr>
              <a:t> </a:t>
            </a:r>
            <a:r>
              <a:rPr lang="en-US" sz="3500" b="1" dirty="0" err="1">
                <a:solidFill>
                  <a:srgbClr val="FFFFFF"/>
                </a:solidFill>
                <a:latin typeface="Agrandir Medium"/>
                <a:ea typeface="Agrandir Medium"/>
                <a:cs typeface="Agrandir Medium"/>
                <a:sym typeface="Agrandir Medium"/>
              </a:rPr>
              <a:t>olayını</a:t>
            </a:r>
            <a:r>
              <a:rPr lang="en-US" sz="3500" b="1" dirty="0">
                <a:solidFill>
                  <a:srgbClr val="FFFFFF"/>
                </a:solidFill>
                <a:latin typeface="Agrandir Medium"/>
                <a:ea typeface="Agrandir Medium"/>
                <a:cs typeface="Agrandir Medium"/>
                <a:sym typeface="Agrandir Medium"/>
              </a:rPr>
              <a:t> </a:t>
            </a:r>
            <a:r>
              <a:rPr lang="en-US" sz="3500" b="1" dirty="0" err="1">
                <a:solidFill>
                  <a:srgbClr val="FFFFFF"/>
                </a:solidFill>
                <a:latin typeface="Agrandir Medium"/>
                <a:ea typeface="Agrandir Medium"/>
                <a:cs typeface="Agrandir Medium"/>
                <a:sym typeface="Agrandir Medium"/>
              </a:rPr>
              <a:t>izlemek</a:t>
            </a:r>
            <a:r>
              <a:rPr lang="en-US" sz="3500" b="1" dirty="0">
                <a:solidFill>
                  <a:srgbClr val="FFFFFF"/>
                </a:solidFill>
                <a:latin typeface="Agrandir Medium"/>
                <a:ea typeface="Agrandir Medium"/>
                <a:cs typeface="Agrandir Medium"/>
                <a:sym typeface="Agrandir Medium"/>
              </a:rPr>
              <a:t> </a:t>
            </a:r>
            <a:r>
              <a:rPr lang="en-US" sz="3500" b="1" dirty="0" err="1">
                <a:solidFill>
                  <a:srgbClr val="FFFFFF"/>
                </a:solidFill>
                <a:latin typeface="Agrandir Medium"/>
                <a:ea typeface="Agrandir Medium"/>
                <a:cs typeface="Agrandir Medium"/>
                <a:sym typeface="Agrandir Medium"/>
              </a:rPr>
              <a:t>için</a:t>
            </a:r>
            <a:r>
              <a:rPr lang="en-US" sz="3500" b="1" dirty="0">
                <a:solidFill>
                  <a:srgbClr val="FFFFFF"/>
                </a:solidFill>
                <a:latin typeface="Agrandir Medium"/>
                <a:ea typeface="Agrandir Medium"/>
                <a:cs typeface="Agrandir Medium"/>
                <a:sym typeface="Agrandir Medium"/>
              </a:rPr>
              <a:t> </a:t>
            </a:r>
            <a:r>
              <a:rPr lang="en-US" sz="3500" b="1" dirty="0" err="1">
                <a:solidFill>
                  <a:srgbClr val="FFFFFF"/>
                </a:solidFill>
                <a:latin typeface="Agrandir Medium"/>
                <a:ea typeface="Agrandir Medium"/>
                <a:cs typeface="Agrandir Medium"/>
                <a:sym typeface="Agrandir Medium"/>
              </a:rPr>
              <a:t>özel</a:t>
            </a:r>
            <a:r>
              <a:rPr lang="en-US" sz="3500" b="1" dirty="0">
                <a:solidFill>
                  <a:srgbClr val="FFFFFF"/>
                </a:solidFill>
                <a:latin typeface="Agrandir Medium"/>
                <a:ea typeface="Agrandir Medium"/>
                <a:cs typeface="Agrandir Medium"/>
                <a:sym typeface="Agrandir Medium"/>
              </a:rPr>
              <a:t> </a:t>
            </a:r>
            <a:r>
              <a:rPr lang="en-US" sz="3500" b="1" dirty="0" err="1">
                <a:solidFill>
                  <a:srgbClr val="FFFFFF"/>
                </a:solidFill>
                <a:latin typeface="Agrandir Medium"/>
                <a:ea typeface="Agrandir Medium"/>
                <a:cs typeface="Agrandir Medium"/>
                <a:sym typeface="Agrandir Medium"/>
              </a:rPr>
              <a:t>üretilmiş</a:t>
            </a:r>
            <a:r>
              <a:rPr lang="en-US" sz="3500" b="1" dirty="0">
                <a:solidFill>
                  <a:srgbClr val="FFFFFF"/>
                </a:solidFill>
                <a:latin typeface="Agrandir Medium"/>
                <a:ea typeface="Agrandir Medium"/>
                <a:cs typeface="Agrandir Medium"/>
                <a:sym typeface="Agrandir Medium"/>
              </a:rPr>
              <a:t> </a:t>
            </a:r>
            <a:r>
              <a:rPr lang="en-US" sz="3500" b="1" dirty="0" err="1">
                <a:solidFill>
                  <a:srgbClr val="FFFFFF"/>
                </a:solidFill>
                <a:latin typeface="Agrandir Medium"/>
                <a:ea typeface="Agrandir Medium"/>
                <a:cs typeface="Agrandir Medium"/>
                <a:sym typeface="Agrandir Medium"/>
              </a:rPr>
              <a:t>Güneş</a:t>
            </a:r>
            <a:r>
              <a:rPr lang="en-US" sz="3500" b="1" dirty="0">
                <a:solidFill>
                  <a:srgbClr val="FFFFFF"/>
                </a:solidFill>
                <a:latin typeface="Agrandir Medium"/>
                <a:ea typeface="Agrandir Medium"/>
                <a:cs typeface="Agrandir Medium"/>
                <a:sym typeface="Agrandir Medium"/>
              </a:rPr>
              <a:t> </a:t>
            </a:r>
            <a:r>
              <a:rPr lang="en-US" sz="3500" b="1" dirty="0" err="1">
                <a:solidFill>
                  <a:srgbClr val="FFFFFF"/>
                </a:solidFill>
                <a:latin typeface="Agrandir Medium"/>
                <a:ea typeface="Agrandir Medium"/>
                <a:cs typeface="Agrandir Medium"/>
                <a:sym typeface="Agrandir Medium"/>
              </a:rPr>
              <a:t>tutulma</a:t>
            </a:r>
            <a:r>
              <a:rPr lang="en-US" sz="3500" b="1" dirty="0">
                <a:solidFill>
                  <a:srgbClr val="FFFFFF"/>
                </a:solidFill>
                <a:latin typeface="Agrandir Medium"/>
                <a:ea typeface="Agrandir Medium"/>
                <a:cs typeface="Agrandir Medium"/>
                <a:sym typeface="Agrandir Medium"/>
              </a:rPr>
              <a:t> </a:t>
            </a:r>
            <a:r>
              <a:rPr lang="en-US" sz="3500" b="1" dirty="0" err="1">
                <a:solidFill>
                  <a:srgbClr val="FFFFFF"/>
                </a:solidFill>
                <a:latin typeface="Agrandir Medium"/>
                <a:ea typeface="Agrandir Medium"/>
                <a:cs typeface="Agrandir Medium"/>
                <a:sym typeface="Agrandir Medium"/>
              </a:rPr>
              <a:t>gözlüğü</a:t>
            </a:r>
            <a:r>
              <a:rPr lang="en-US" sz="3500" b="1" dirty="0">
                <a:solidFill>
                  <a:srgbClr val="FFFFFF"/>
                </a:solidFill>
                <a:latin typeface="Agrandir Medium"/>
                <a:ea typeface="Agrandir Medium"/>
                <a:cs typeface="Agrandir Medium"/>
                <a:sym typeface="Agrandir Medium"/>
              </a:rPr>
              <a:t> </a:t>
            </a:r>
            <a:r>
              <a:rPr lang="en-US" sz="3500" b="1" dirty="0" err="1">
                <a:solidFill>
                  <a:srgbClr val="FFFFFF"/>
                </a:solidFill>
                <a:latin typeface="Agrandir Medium"/>
                <a:ea typeface="Agrandir Medium"/>
                <a:cs typeface="Agrandir Medium"/>
                <a:sym typeface="Agrandir Medium"/>
              </a:rPr>
              <a:t>kullanılmalıdır</a:t>
            </a:r>
            <a:r>
              <a:rPr lang="en-US" sz="3500" b="1" dirty="0">
                <a:solidFill>
                  <a:srgbClr val="FFFFFF"/>
                </a:solidFill>
                <a:latin typeface="Agrandir Medium"/>
                <a:ea typeface="Agrandir Medium"/>
                <a:cs typeface="Agrandir Medium"/>
                <a:sym typeface="Agrandir Medium"/>
              </a:rPr>
              <a:t>. </a:t>
            </a:r>
            <a:r>
              <a:rPr lang="en-US" sz="3500" b="1" dirty="0" err="1">
                <a:solidFill>
                  <a:srgbClr val="FFFFFF"/>
                </a:solidFill>
                <a:latin typeface="Agrandir Medium"/>
                <a:ea typeface="Agrandir Medium"/>
                <a:cs typeface="Agrandir Medium"/>
                <a:sym typeface="Agrandir Medium"/>
              </a:rPr>
              <a:t>Güneş</a:t>
            </a:r>
            <a:r>
              <a:rPr lang="en-US" sz="3500" b="1" dirty="0">
                <a:solidFill>
                  <a:srgbClr val="FFFFFF"/>
                </a:solidFill>
                <a:latin typeface="Agrandir Medium"/>
                <a:ea typeface="Agrandir Medium"/>
                <a:cs typeface="Agrandir Medium"/>
                <a:sym typeface="Agrandir Medium"/>
              </a:rPr>
              <a:t> </a:t>
            </a:r>
            <a:r>
              <a:rPr lang="en-US" sz="3500" b="1" dirty="0" err="1">
                <a:solidFill>
                  <a:srgbClr val="FFFFFF"/>
                </a:solidFill>
                <a:latin typeface="Agrandir Medium"/>
                <a:ea typeface="Agrandir Medium"/>
                <a:cs typeface="Agrandir Medium"/>
                <a:sym typeface="Agrandir Medium"/>
              </a:rPr>
              <a:t>tutulmasına</a:t>
            </a:r>
            <a:r>
              <a:rPr lang="en-US" sz="3500" b="1" dirty="0">
                <a:solidFill>
                  <a:srgbClr val="FFFFFF"/>
                </a:solidFill>
                <a:latin typeface="Agrandir Medium"/>
                <a:ea typeface="Agrandir Medium"/>
                <a:cs typeface="Agrandir Medium"/>
                <a:sym typeface="Agrandir Medium"/>
              </a:rPr>
              <a:t> </a:t>
            </a:r>
            <a:r>
              <a:rPr lang="en-US" sz="3500" b="1" dirty="0" err="1">
                <a:solidFill>
                  <a:srgbClr val="FFFFFF"/>
                </a:solidFill>
                <a:latin typeface="Agrandir Medium"/>
                <a:ea typeface="Agrandir Medium"/>
                <a:cs typeface="Agrandir Medium"/>
                <a:sym typeface="Agrandir Medium"/>
              </a:rPr>
              <a:t>doğrudan</a:t>
            </a:r>
            <a:r>
              <a:rPr lang="en-US" sz="3500" b="1" dirty="0">
                <a:solidFill>
                  <a:srgbClr val="FFFFFF"/>
                </a:solidFill>
                <a:latin typeface="Agrandir Medium"/>
                <a:ea typeface="Agrandir Medium"/>
                <a:cs typeface="Agrandir Medium"/>
                <a:sym typeface="Agrandir Medium"/>
              </a:rPr>
              <a:t> </a:t>
            </a:r>
            <a:r>
              <a:rPr lang="en-US" sz="3500" b="1" dirty="0" err="1">
                <a:solidFill>
                  <a:srgbClr val="FFFFFF"/>
                </a:solidFill>
                <a:latin typeface="Agrandir Medium"/>
                <a:ea typeface="Agrandir Medium"/>
                <a:cs typeface="Agrandir Medium"/>
                <a:sym typeface="Agrandir Medium"/>
              </a:rPr>
              <a:t>bakmak</a:t>
            </a:r>
            <a:r>
              <a:rPr lang="en-US" sz="3500" b="1" dirty="0">
                <a:solidFill>
                  <a:srgbClr val="FFFFFF"/>
                </a:solidFill>
                <a:latin typeface="Agrandir Medium"/>
                <a:ea typeface="Agrandir Medium"/>
                <a:cs typeface="Agrandir Medium"/>
                <a:sym typeface="Agrandir Medium"/>
              </a:rPr>
              <a:t> </a:t>
            </a:r>
            <a:r>
              <a:rPr lang="en-US" sz="3500" b="1" dirty="0" err="1">
                <a:solidFill>
                  <a:srgbClr val="FFFFFF"/>
                </a:solidFill>
                <a:latin typeface="Agrandir Medium"/>
                <a:ea typeface="Agrandir Medium"/>
                <a:cs typeface="Agrandir Medium"/>
                <a:sym typeface="Agrandir Medium"/>
              </a:rPr>
              <a:t>göz</a:t>
            </a:r>
            <a:r>
              <a:rPr lang="en-US" sz="3500" b="1" dirty="0">
                <a:solidFill>
                  <a:srgbClr val="FFFFFF"/>
                </a:solidFill>
                <a:latin typeface="Agrandir Medium"/>
                <a:ea typeface="Agrandir Medium"/>
                <a:cs typeface="Agrandir Medium"/>
                <a:sym typeface="Agrandir Medium"/>
              </a:rPr>
              <a:t> </a:t>
            </a:r>
            <a:r>
              <a:rPr lang="en-US" sz="3500" b="1" dirty="0" err="1">
                <a:solidFill>
                  <a:srgbClr val="FFFFFF"/>
                </a:solidFill>
                <a:latin typeface="Agrandir Medium"/>
                <a:ea typeface="Agrandir Medium"/>
                <a:cs typeface="Agrandir Medium"/>
                <a:sym typeface="Agrandir Medium"/>
              </a:rPr>
              <a:t>sağlığı</a:t>
            </a:r>
            <a:r>
              <a:rPr lang="en-US" sz="3500" b="1" dirty="0">
                <a:solidFill>
                  <a:srgbClr val="FFFFFF"/>
                </a:solidFill>
                <a:latin typeface="Agrandir Medium"/>
                <a:ea typeface="Agrandir Medium"/>
                <a:cs typeface="Agrandir Medium"/>
                <a:sym typeface="Agrandir Medium"/>
              </a:rPr>
              <a:t> </a:t>
            </a:r>
            <a:r>
              <a:rPr lang="en-US" sz="3500" b="1" dirty="0" err="1">
                <a:solidFill>
                  <a:srgbClr val="FFFFFF"/>
                </a:solidFill>
                <a:latin typeface="Agrandir Medium"/>
                <a:ea typeface="Agrandir Medium"/>
                <a:cs typeface="Agrandir Medium"/>
                <a:sym typeface="Agrandir Medium"/>
              </a:rPr>
              <a:t>için</a:t>
            </a:r>
            <a:r>
              <a:rPr lang="en-US" sz="3500" b="1" dirty="0">
                <a:solidFill>
                  <a:srgbClr val="FFFFFF"/>
                </a:solidFill>
                <a:latin typeface="Agrandir Medium"/>
                <a:ea typeface="Agrandir Medium"/>
                <a:cs typeface="Agrandir Medium"/>
                <a:sym typeface="Agrandir Medium"/>
              </a:rPr>
              <a:t> </a:t>
            </a:r>
            <a:r>
              <a:rPr lang="en-US" sz="3500" b="1" dirty="0" err="1">
                <a:solidFill>
                  <a:srgbClr val="FFFFFF"/>
                </a:solidFill>
                <a:latin typeface="Agrandir Medium"/>
                <a:ea typeface="Agrandir Medium"/>
                <a:cs typeface="Agrandir Medium"/>
                <a:sym typeface="Agrandir Medium"/>
              </a:rPr>
              <a:t>zararlıdır</a:t>
            </a:r>
            <a:r>
              <a:rPr lang="en-US" sz="3500" b="1" dirty="0">
                <a:solidFill>
                  <a:srgbClr val="FFFFFF"/>
                </a:solidFill>
                <a:latin typeface="Agrandir Medium"/>
                <a:ea typeface="Agrandir Medium"/>
                <a:cs typeface="Agrandir Medium"/>
                <a:sym typeface="Agrandir Medium"/>
              </a:rPr>
              <a:t>.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030F1185-C53C-4BF3-1841-2680A1C15D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5704" y="9494996"/>
            <a:ext cx="6220693" cy="543001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B72A11FB-040A-77CF-95B0-2B2044D8E5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32912"/>
            <a:ext cx="18260786" cy="11152824"/>
          </a:xfrm>
          <a:prstGeom prst="rect">
            <a:avLst/>
          </a:prstGeom>
        </p:spPr>
      </p:pic>
      <p:sp>
        <p:nvSpPr>
          <p:cNvPr id="4" name="Metin kutusu 3">
            <a:extLst>
              <a:ext uri="{FF2B5EF4-FFF2-40B4-BE49-F238E27FC236}">
                <a16:creationId xmlns:a16="http://schemas.microsoft.com/office/drawing/2014/main" id="{9CE7CF6B-537D-5795-E38D-957912E3EBBF}"/>
              </a:ext>
            </a:extLst>
          </p:cNvPr>
          <p:cNvSpPr txBox="1"/>
          <p:nvPr/>
        </p:nvSpPr>
        <p:spPr>
          <a:xfrm>
            <a:off x="2209800" y="8496300"/>
            <a:ext cx="1264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b="1" dirty="0">
                <a:hlinkClick r:id="rId3"/>
              </a:rPr>
              <a:t>https://www.earthspacelab.com/app/eclipse/</a:t>
            </a:r>
            <a:endParaRPr lang="tr-TR" sz="3600" b="1" dirty="0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0298755A-5B39-BB3B-84B8-209B8EEFEF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5704" y="9494996"/>
            <a:ext cx="6220693" cy="543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7437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710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01334" y="1845853"/>
            <a:ext cx="8086666" cy="37144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3172"/>
              </a:lnSpc>
            </a:pPr>
            <a:r>
              <a:rPr lang="en-US" sz="11975" b="1">
                <a:solidFill>
                  <a:srgbClr val="C0C9F8"/>
                </a:solidFill>
                <a:latin typeface="Agrandir Medium"/>
                <a:ea typeface="Agrandir Medium"/>
                <a:cs typeface="Agrandir Medium"/>
                <a:sym typeface="Agrandir Medium"/>
              </a:rPr>
              <a:t>Ay </a:t>
            </a:r>
            <a:r>
              <a:rPr lang="en-US" sz="11975" b="1">
                <a:solidFill>
                  <a:srgbClr val="FFCE00"/>
                </a:solidFill>
                <a:latin typeface="Agrandir Medium"/>
                <a:ea typeface="Agrandir Medium"/>
                <a:cs typeface="Agrandir Medium"/>
                <a:sym typeface="Agrandir Medium"/>
              </a:rPr>
              <a:t>Tutulması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-2387740" y="0"/>
            <a:ext cx="11293114" cy="10287000"/>
            <a:chOff x="0" y="0"/>
            <a:chExt cx="15057485" cy="137160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5057485" cy="13716000"/>
            </a:xfrm>
            <a:custGeom>
              <a:avLst/>
              <a:gdLst/>
              <a:ahLst/>
              <a:cxnLst/>
              <a:rect l="l" t="t" r="r" b="b"/>
              <a:pathLst>
                <a:path w="15057485" h="13716000">
                  <a:moveTo>
                    <a:pt x="0" y="0"/>
                  </a:moveTo>
                  <a:lnTo>
                    <a:pt x="15057485" y="0"/>
                  </a:lnTo>
                  <a:lnTo>
                    <a:pt x="15057485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5" name="Freeform 5"/>
            <p:cNvSpPr/>
            <p:nvPr/>
          </p:nvSpPr>
          <p:spPr>
            <a:xfrm rot="-10800000">
              <a:off x="0" y="1558853"/>
              <a:ext cx="10598294" cy="10598294"/>
            </a:xfrm>
            <a:custGeom>
              <a:avLst/>
              <a:gdLst/>
              <a:ahLst/>
              <a:cxnLst/>
              <a:rect l="l" t="t" r="r" b="b"/>
              <a:pathLst>
                <a:path w="10598294" h="10598294">
                  <a:moveTo>
                    <a:pt x="0" y="0"/>
                  </a:moveTo>
                  <a:lnTo>
                    <a:pt x="10598294" y="0"/>
                  </a:lnTo>
                  <a:lnTo>
                    <a:pt x="10598294" y="10598294"/>
                  </a:lnTo>
                  <a:lnTo>
                    <a:pt x="0" y="1059829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</p:grpSp>
      <p:pic>
        <p:nvPicPr>
          <p:cNvPr id="6" name="Resim 5">
            <a:extLst>
              <a:ext uri="{FF2B5EF4-FFF2-40B4-BE49-F238E27FC236}">
                <a16:creationId xmlns:a16="http://schemas.microsoft.com/office/drawing/2014/main" id="{3F547333-F54D-6FD4-A560-43FB6394E58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55704" y="9494996"/>
            <a:ext cx="6220693" cy="543001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710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400000">
            <a:off x="12657187" y="3751770"/>
            <a:ext cx="2664348" cy="1332174"/>
          </a:xfrm>
          <a:custGeom>
            <a:avLst/>
            <a:gdLst/>
            <a:ahLst/>
            <a:cxnLst/>
            <a:rect l="l" t="t" r="r" b="b"/>
            <a:pathLst>
              <a:path w="2664348" h="1332174">
                <a:moveTo>
                  <a:pt x="0" y="0"/>
                </a:moveTo>
                <a:lnTo>
                  <a:pt x="2664347" y="0"/>
                </a:lnTo>
                <a:lnTo>
                  <a:pt x="2664347" y="1332174"/>
                </a:lnTo>
                <a:lnTo>
                  <a:pt x="0" y="133217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3" name="Freeform 3"/>
          <p:cNvSpPr/>
          <p:nvPr/>
        </p:nvSpPr>
        <p:spPr>
          <a:xfrm>
            <a:off x="2738218" y="2215399"/>
            <a:ext cx="11917230" cy="5568596"/>
          </a:xfrm>
          <a:custGeom>
            <a:avLst/>
            <a:gdLst/>
            <a:ahLst/>
            <a:cxnLst/>
            <a:rect l="l" t="t" r="r" b="b"/>
            <a:pathLst>
              <a:path w="11917230" h="5568596">
                <a:moveTo>
                  <a:pt x="0" y="0"/>
                </a:moveTo>
                <a:lnTo>
                  <a:pt x="11917229" y="0"/>
                </a:lnTo>
                <a:lnTo>
                  <a:pt x="11917229" y="5568596"/>
                </a:lnTo>
                <a:lnTo>
                  <a:pt x="0" y="556859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4" name="TextBox 4"/>
          <p:cNvSpPr txBox="1"/>
          <p:nvPr/>
        </p:nvSpPr>
        <p:spPr>
          <a:xfrm>
            <a:off x="4394635" y="464731"/>
            <a:ext cx="9909368" cy="1543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900"/>
              </a:lnSpc>
            </a:pPr>
            <a:r>
              <a:rPr lang="en-US" sz="9000" b="1">
                <a:solidFill>
                  <a:srgbClr val="FFCE00"/>
                </a:solidFill>
                <a:latin typeface="Agrandir Medium"/>
                <a:ea typeface="Agrandir Medium"/>
                <a:cs typeface="Agrandir Medium"/>
                <a:sym typeface="Agrandir Medium"/>
              </a:rPr>
              <a:t>Ay Tutulması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4618089" y="7964653"/>
            <a:ext cx="2011311" cy="58991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 dirty="0">
                <a:solidFill>
                  <a:srgbClr val="C0C9F8"/>
                </a:solidFill>
                <a:latin typeface="Abril Fatface"/>
                <a:ea typeface="Abril Fatface"/>
                <a:cs typeface="Abril Fatface"/>
                <a:sym typeface="Abril Fatface"/>
              </a:rPr>
              <a:t>GÜNEŞ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3727542" y="7964653"/>
            <a:ext cx="576461" cy="5899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C0C9F8"/>
                </a:solidFill>
                <a:latin typeface="Abril Fatface"/>
                <a:ea typeface="Abril Fatface"/>
                <a:cs typeface="Abril Fatface"/>
                <a:sym typeface="Abril Fatface"/>
              </a:rPr>
              <a:t>AY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0643405" y="7964653"/>
            <a:ext cx="1486495" cy="5899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C0C9F8"/>
                </a:solidFill>
                <a:latin typeface="Abril Fatface"/>
                <a:ea typeface="Abril Fatface"/>
                <a:cs typeface="Abril Fatface"/>
                <a:sym typeface="Abril Fatface"/>
              </a:rPr>
              <a:t>DÜNYA</a:t>
            </a:r>
          </a:p>
        </p:txBody>
      </p:sp>
      <p:pic>
        <p:nvPicPr>
          <p:cNvPr id="8" name="Resim 7">
            <a:extLst>
              <a:ext uri="{FF2B5EF4-FFF2-40B4-BE49-F238E27FC236}">
                <a16:creationId xmlns:a16="http://schemas.microsoft.com/office/drawing/2014/main" id="{21BD5B02-2E32-8D8B-398E-37F86610388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55704" y="9494996"/>
            <a:ext cx="6220693" cy="543001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710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49CE24A6-BC53-9605-B602-198BCB1410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5704" y="9494996"/>
            <a:ext cx="6220693" cy="543001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158</Words>
  <Application>Microsoft Office PowerPoint</Application>
  <PresentationFormat>Özel</PresentationFormat>
  <Paragraphs>29</Paragraphs>
  <Slides>15</Slides>
  <Notes>0</Notes>
  <HiddenSlides>0</HiddenSlides>
  <MMClips>1</MMClips>
  <ScaleCrop>false</ScaleCrop>
  <HeadingPairs>
    <vt:vector size="6" baseType="variant">
      <vt:variant>
        <vt:lpstr>Kullanılan Yazı Tipleri</vt:lpstr>
      </vt:variant>
      <vt:variant>
        <vt:i4>6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15</vt:i4>
      </vt:variant>
    </vt:vector>
  </HeadingPairs>
  <TitlesOfParts>
    <vt:vector size="22" baseType="lpstr">
      <vt:lpstr>Agrandir Medium</vt:lpstr>
      <vt:lpstr>Abril Fatface</vt:lpstr>
      <vt:lpstr>Arimo Bold</vt:lpstr>
      <vt:lpstr>Calibri</vt:lpstr>
      <vt:lpstr>Arial</vt:lpstr>
      <vt:lpstr>Agrandir</vt:lpstr>
      <vt:lpstr>Office Theme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GÜNEŞ</dc:title>
  <cp:lastModifiedBy>Nisa Nur Oran</cp:lastModifiedBy>
  <cp:revision>7</cp:revision>
  <dcterms:created xsi:type="dcterms:W3CDTF">2006-08-16T00:00:00Z</dcterms:created>
  <dcterms:modified xsi:type="dcterms:W3CDTF">2025-09-26T18:56:20Z</dcterms:modified>
  <dc:identifier>DAGQ8eu6Tns</dc:identifier>
</cp:coreProperties>
</file>