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bril Fatface" panose="02000503000000020003" pitchFamily="2" charset="-94"/>
      <p:regular r:id="rId21"/>
    </p:embeddedFont>
    <p:embeddedFont>
      <p:font typeface="Funtastic" panose="020B0604020202020204" charset="-94"/>
      <p:regular r:id="rId22"/>
    </p:embeddedFont>
    <p:embeddedFont>
      <p:font typeface="KG Primary Penmanship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27.sv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35.gif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1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2720060" y="6135407"/>
            <a:ext cx="5866088" cy="3274344"/>
          </a:xfrm>
          <a:custGeom>
            <a:avLst/>
            <a:gdLst/>
            <a:ahLst/>
            <a:cxnLst/>
            <a:rect l="l" t="t" r="r" b="b"/>
            <a:pathLst>
              <a:path w="5866088" h="3274344">
                <a:moveTo>
                  <a:pt x="0" y="0"/>
                </a:moveTo>
                <a:lnTo>
                  <a:pt x="5866088" y="0"/>
                </a:lnTo>
                <a:lnTo>
                  <a:pt x="5866088" y="3274344"/>
                </a:lnTo>
                <a:lnTo>
                  <a:pt x="0" y="327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571948" y="1576808"/>
            <a:ext cx="15687352" cy="481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5"/>
              </a:lnSpc>
            </a:pPr>
            <a:r>
              <a:rPr lang="en-US" sz="8815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FİZİKSEL ANLAMDA</a:t>
            </a:r>
          </a:p>
          <a:p>
            <a:pPr algn="ctr">
              <a:lnSpc>
                <a:spcPts val="25988"/>
              </a:lnSpc>
            </a:pPr>
            <a:r>
              <a:rPr lang="en-US" sz="20463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İŞ</a:t>
            </a:r>
          </a:p>
        </p:txBody>
      </p:sp>
      <p:sp>
        <p:nvSpPr>
          <p:cNvPr id="5" name="Freeform 5"/>
          <p:cNvSpPr/>
          <p:nvPr/>
        </p:nvSpPr>
        <p:spPr>
          <a:xfrm>
            <a:off x="1288867" y="2754150"/>
            <a:ext cx="3654530" cy="6655601"/>
          </a:xfrm>
          <a:custGeom>
            <a:avLst/>
            <a:gdLst/>
            <a:ahLst/>
            <a:cxnLst/>
            <a:rect l="l" t="t" r="r" b="b"/>
            <a:pathLst>
              <a:path w="3654530" h="6655601">
                <a:moveTo>
                  <a:pt x="0" y="0"/>
                </a:moveTo>
                <a:lnTo>
                  <a:pt x="3654530" y="0"/>
                </a:lnTo>
                <a:lnTo>
                  <a:pt x="3654530" y="6655601"/>
                </a:lnTo>
                <a:lnTo>
                  <a:pt x="0" y="6655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696761" y="1028700"/>
            <a:ext cx="2562539" cy="2689688"/>
          </a:xfrm>
          <a:custGeom>
            <a:avLst/>
            <a:gdLst/>
            <a:ahLst/>
            <a:cxnLst/>
            <a:rect l="l" t="t" r="r" b="b"/>
            <a:pathLst>
              <a:path w="2562539" h="2689688">
                <a:moveTo>
                  <a:pt x="0" y="0"/>
                </a:moveTo>
                <a:lnTo>
                  <a:pt x="2562539" y="0"/>
                </a:lnTo>
                <a:lnTo>
                  <a:pt x="2562539" y="2689688"/>
                </a:lnTo>
                <a:lnTo>
                  <a:pt x="0" y="26896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0AF76B0-03F9-C6A3-B7F3-89044AD528D2}"/>
              </a:ext>
            </a:extLst>
          </p:cNvPr>
          <p:cNvSpPr/>
          <p:nvPr/>
        </p:nvSpPr>
        <p:spPr>
          <a:xfrm>
            <a:off x="136633" y="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B9F8915-9EBA-C95D-FB5D-B81A161DF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7588">
        <p159:morph option="byObject"/>
      </p:transition>
    </mc:Choice>
    <mc:Fallback xmlns="">
      <p:transition advTm="17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244800"/>
            <a:ext cx="18288000" cy="20422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36418" y="6630681"/>
            <a:ext cx="2572719" cy="3656319"/>
          </a:xfrm>
          <a:custGeom>
            <a:avLst/>
            <a:gdLst/>
            <a:ahLst/>
            <a:cxnLst/>
            <a:rect l="l" t="t" r="r" b="b"/>
            <a:pathLst>
              <a:path w="2572719" h="3656319">
                <a:moveTo>
                  <a:pt x="0" y="0"/>
                </a:moveTo>
                <a:lnTo>
                  <a:pt x="2572719" y="0"/>
                </a:lnTo>
                <a:lnTo>
                  <a:pt x="2572719" y="3656319"/>
                </a:lnTo>
                <a:lnTo>
                  <a:pt x="0" y="3656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671407" y="5143500"/>
            <a:ext cx="1294731" cy="1263982"/>
          </a:xfrm>
          <a:custGeom>
            <a:avLst/>
            <a:gdLst/>
            <a:ahLst/>
            <a:cxnLst/>
            <a:rect l="l" t="t" r="r" b="b"/>
            <a:pathLst>
              <a:path w="1294731" h="1263982">
                <a:moveTo>
                  <a:pt x="0" y="0"/>
                </a:moveTo>
                <a:lnTo>
                  <a:pt x="1294731" y="0"/>
                </a:lnTo>
                <a:lnTo>
                  <a:pt x="1294731" y="1263982"/>
                </a:lnTo>
                <a:lnTo>
                  <a:pt x="0" y="1263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28700" y="152400"/>
            <a:ext cx="13615951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POTANSİYEL ENERJİ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704975"/>
            <a:ext cx="17259300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59"/>
              </a:lnSpc>
              <a:spcBef>
                <a:spcPct val="0"/>
              </a:spcBef>
            </a:pP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Cisimlerin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durumlarından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dolayı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sahip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oldukları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enerjiye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potansiyel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466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denir</a:t>
            </a:r>
            <a:r>
              <a:rPr lang="en-US" sz="6466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l">
              <a:lnSpc>
                <a:spcPts val="7759"/>
              </a:lnSpc>
              <a:spcBef>
                <a:spcPct val="0"/>
              </a:spcBef>
            </a:pPr>
            <a:endParaRPr lang="en-US" sz="6466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02008" y="5975942"/>
            <a:ext cx="4856587" cy="328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  <a:spcBef>
                <a:spcPct val="0"/>
              </a:spcBef>
            </a:pPr>
            <a:r>
              <a:rPr lang="en-US" sz="6866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esneklik</a:t>
            </a:r>
            <a:r>
              <a:rPr lang="en-US" sz="6866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6866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potansiyel</a:t>
            </a:r>
            <a:r>
              <a:rPr lang="en-US" sz="6866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6866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enerjisi</a:t>
            </a:r>
            <a:r>
              <a:rPr lang="en-US" sz="6866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18807" y="3781425"/>
            <a:ext cx="9411494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Potansiyel</a:t>
            </a:r>
            <a:r>
              <a:rPr lang="en-US" sz="90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enerji</a:t>
            </a:r>
            <a:r>
              <a:rPr lang="en-US" sz="90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2738" y="5975942"/>
            <a:ext cx="4777338" cy="347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5"/>
              </a:lnSpc>
              <a:spcBef>
                <a:spcPct val="0"/>
              </a:spcBef>
            </a:pPr>
            <a:r>
              <a:rPr lang="en-US" sz="7295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çekim</a:t>
            </a:r>
            <a:r>
              <a:rPr lang="en-US" sz="7295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7295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potansiyel</a:t>
            </a:r>
            <a:r>
              <a:rPr lang="en-US" sz="7295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7295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enerjisi</a:t>
            </a:r>
            <a:endParaRPr lang="en-US" sz="7295" dirty="0">
              <a:solidFill>
                <a:srgbClr val="000000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1702008" y="5143500"/>
            <a:ext cx="1294731" cy="1263982"/>
          </a:xfrm>
          <a:custGeom>
            <a:avLst/>
            <a:gdLst/>
            <a:ahLst/>
            <a:cxnLst/>
            <a:rect l="l" t="t" r="r" b="b"/>
            <a:pathLst>
              <a:path w="1294731" h="1263982">
                <a:moveTo>
                  <a:pt x="1294732" y="0"/>
                </a:moveTo>
                <a:lnTo>
                  <a:pt x="0" y="0"/>
                </a:lnTo>
                <a:lnTo>
                  <a:pt x="0" y="1263982"/>
                </a:lnTo>
                <a:lnTo>
                  <a:pt x="1294732" y="1263982"/>
                </a:lnTo>
                <a:lnTo>
                  <a:pt x="129473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338D480B-18EA-2C45-E1B9-F63C84D9DC06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4D7CDD6-977F-7113-83DD-57B7A8133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7345">
        <p159:morph option="byObject"/>
      </p:transition>
    </mc:Choice>
    <mc:Fallback xmlns="">
      <p:transition advTm="373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244800"/>
            <a:ext cx="18288000" cy="20422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36418" y="6630681"/>
            <a:ext cx="2572719" cy="3656319"/>
          </a:xfrm>
          <a:custGeom>
            <a:avLst/>
            <a:gdLst/>
            <a:ahLst/>
            <a:cxnLst/>
            <a:rect l="l" t="t" r="r" b="b"/>
            <a:pathLst>
              <a:path w="2572719" h="3656319">
                <a:moveTo>
                  <a:pt x="0" y="0"/>
                </a:moveTo>
                <a:lnTo>
                  <a:pt x="2572719" y="0"/>
                </a:lnTo>
                <a:lnTo>
                  <a:pt x="2572719" y="3656319"/>
                </a:lnTo>
                <a:lnTo>
                  <a:pt x="0" y="3656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972159" y="2439149"/>
            <a:ext cx="13510295" cy="419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Cisimlerin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yüksekliklerinden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dolayı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sahip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oldukları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çekim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potansiyel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enerjisi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olarak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adlandırılır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Çekim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potansiyel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enerjisinin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büyüklüğü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cismin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kütlesine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yüksekliğine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bağlı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olarak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60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değişir</a:t>
            </a:r>
            <a:r>
              <a:rPr lang="en-US" sz="460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endParaRPr lang="en-US" sz="4605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5526"/>
              </a:lnSpc>
              <a:spcBef>
                <a:spcPct val="0"/>
              </a:spcBef>
            </a:pPr>
            <a:endParaRPr lang="en-US" sz="4605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173200" y="41300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069707" y="5510541"/>
            <a:ext cx="7315200" cy="2240280"/>
          </a:xfrm>
          <a:custGeom>
            <a:avLst/>
            <a:gdLst/>
            <a:ahLst/>
            <a:cxnLst/>
            <a:rect l="l" t="t" r="r" b="b"/>
            <a:pathLst>
              <a:path w="7315200" h="2240280">
                <a:moveTo>
                  <a:pt x="0" y="0"/>
                </a:moveTo>
                <a:lnTo>
                  <a:pt x="7315200" y="0"/>
                </a:lnTo>
                <a:lnTo>
                  <a:pt x="7315200" y="2240280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318856" y="520715"/>
            <a:ext cx="11853547" cy="125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5"/>
              </a:lnSpc>
              <a:spcBef>
                <a:spcPct val="0"/>
              </a:spcBef>
            </a:pPr>
            <a:r>
              <a:rPr lang="en-US" sz="7295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Çekim potansiyel enerjisi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66D6DE9D-BFCF-FAF9-248E-CA551599E7C6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82D0E29-A573-0CDD-0320-B4DDDDFA8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94636">
        <p159:morph option="byObject"/>
      </p:transition>
    </mc:Choice>
    <mc:Fallback xmlns="">
      <p:transition advTm="94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244800"/>
            <a:ext cx="18288000" cy="20422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36418" y="6630681"/>
            <a:ext cx="2572719" cy="3656319"/>
          </a:xfrm>
          <a:custGeom>
            <a:avLst/>
            <a:gdLst/>
            <a:ahLst/>
            <a:cxnLst/>
            <a:rect l="l" t="t" r="r" b="b"/>
            <a:pathLst>
              <a:path w="2572719" h="3656319">
                <a:moveTo>
                  <a:pt x="0" y="0"/>
                </a:moveTo>
                <a:lnTo>
                  <a:pt x="2572719" y="0"/>
                </a:lnTo>
                <a:lnTo>
                  <a:pt x="2572719" y="3656319"/>
                </a:lnTo>
                <a:lnTo>
                  <a:pt x="0" y="3656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3320864" y="1754889"/>
            <a:ext cx="12956392" cy="6489911"/>
          </a:xfrm>
          <a:custGeom>
            <a:avLst/>
            <a:gdLst/>
            <a:ahLst/>
            <a:cxnLst/>
            <a:rect l="l" t="t" r="r" b="b"/>
            <a:pathLst>
              <a:path w="12956392" h="6489911">
                <a:moveTo>
                  <a:pt x="0" y="0"/>
                </a:moveTo>
                <a:lnTo>
                  <a:pt x="12956392" y="0"/>
                </a:lnTo>
                <a:lnTo>
                  <a:pt x="12956392" y="6489911"/>
                </a:lnTo>
                <a:lnTo>
                  <a:pt x="0" y="6489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256511" y="329882"/>
            <a:ext cx="11853547" cy="125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5"/>
              </a:lnSpc>
              <a:spcBef>
                <a:spcPct val="0"/>
              </a:spcBef>
            </a:pPr>
            <a:r>
              <a:rPr lang="en-US" sz="7295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Çekim potansiyel enerjisi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84625" y="3095943"/>
            <a:ext cx="29964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61839" y="1876743"/>
            <a:ext cx="284559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93641" y="3095943"/>
            <a:ext cx="29795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0392" y="3095943"/>
            <a:ext cx="326033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3590D33D-C992-02B3-7C24-6392EE4E97F9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0394D35-90C9-A1FD-0FB7-3B9F68557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8633">
        <p159:morph option="byObject"/>
      </p:transition>
    </mc:Choice>
    <mc:Fallback xmlns="">
      <p:transition advTm="8863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244800"/>
            <a:ext cx="18288000" cy="20422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36418" y="6630681"/>
            <a:ext cx="2572719" cy="3656319"/>
          </a:xfrm>
          <a:custGeom>
            <a:avLst/>
            <a:gdLst/>
            <a:ahLst/>
            <a:cxnLst/>
            <a:rect l="l" t="t" r="r" b="b"/>
            <a:pathLst>
              <a:path w="2572719" h="3656319">
                <a:moveTo>
                  <a:pt x="0" y="0"/>
                </a:moveTo>
                <a:lnTo>
                  <a:pt x="2572719" y="0"/>
                </a:lnTo>
                <a:lnTo>
                  <a:pt x="2572719" y="3656319"/>
                </a:lnTo>
                <a:lnTo>
                  <a:pt x="0" y="3656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318856" y="520715"/>
            <a:ext cx="12664038" cy="125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5"/>
              </a:lnSpc>
              <a:spcBef>
                <a:spcPct val="0"/>
              </a:spcBef>
            </a:pPr>
            <a:r>
              <a:rPr lang="en-US" sz="7295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Esneklik potansiyel enerjisi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11138" y="2009775"/>
            <a:ext cx="12664038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0"/>
              </a:lnSpc>
              <a:spcBef>
                <a:spcPct val="0"/>
              </a:spcBef>
            </a:pP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Esnek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cisimlere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uygulanan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kuvvet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sonucu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oluşan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enerjiye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esneklik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potansiyel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enerjisi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denilmektedir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l">
              <a:lnSpc>
                <a:spcPts val="6220"/>
              </a:lnSpc>
              <a:spcBef>
                <a:spcPct val="0"/>
              </a:spcBef>
            </a:pP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Esnek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maddelerin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sahip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olduğu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esneklik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potansiyel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enerjisi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maddenin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sıkışma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/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gerilme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miktarına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esneklik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özelliğine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bağlı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olarak</a:t>
            </a:r>
            <a:r>
              <a:rPr lang="en-US" sz="518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183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değişir</a:t>
            </a:r>
            <a:endParaRPr lang="en-US" sz="5183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pic>
        <p:nvPicPr>
          <p:cNvPr id="1026" name="Picture 2" descr="Gündem - 14. Sayfa - Yolgeçen Hanı - Kayıp Rıhtım Forum">
            <a:extLst>
              <a:ext uri="{FF2B5EF4-FFF2-40B4-BE49-F238E27FC236}">
                <a16:creationId xmlns:a16="http://schemas.microsoft.com/office/drawing/2014/main" id="{106544D2-F229-3F31-8C71-36C55D83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57" y="5581055"/>
            <a:ext cx="6953444" cy="39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17">
            <a:extLst>
              <a:ext uri="{FF2B5EF4-FFF2-40B4-BE49-F238E27FC236}">
                <a16:creationId xmlns:a16="http://schemas.microsoft.com/office/drawing/2014/main" id="{42A7CDD3-BCF9-B20A-B580-845E4711FBFD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ECB826-3021-A9D5-E677-D2431F803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46709">
        <p159:morph option="byObject"/>
      </p:transition>
    </mc:Choice>
    <mc:Fallback xmlns="">
      <p:transition advTm="46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244800"/>
            <a:ext cx="18288000" cy="20422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36418" y="6630681"/>
            <a:ext cx="2572719" cy="3656319"/>
          </a:xfrm>
          <a:custGeom>
            <a:avLst/>
            <a:gdLst/>
            <a:ahLst/>
            <a:cxnLst/>
            <a:rect l="l" t="t" r="r" b="b"/>
            <a:pathLst>
              <a:path w="2572719" h="3656319">
                <a:moveTo>
                  <a:pt x="0" y="0"/>
                </a:moveTo>
                <a:lnTo>
                  <a:pt x="2572719" y="0"/>
                </a:lnTo>
                <a:lnTo>
                  <a:pt x="2572719" y="3656319"/>
                </a:lnTo>
                <a:lnTo>
                  <a:pt x="0" y="3656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476121" y="1775477"/>
            <a:ext cx="9335758" cy="5729821"/>
          </a:xfrm>
          <a:custGeom>
            <a:avLst/>
            <a:gdLst/>
            <a:ahLst/>
            <a:cxnLst/>
            <a:rect l="l" t="t" r="r" b="b"/>
            <a:pathLst>
              <a:path w="9335758" h="5729821">
                <a:moveTo>
                  <a:pt x="0" y="0"/>
                </a:moveTo>
                <a:lnTo>
                  <a:pt x="9335758" y="0"/>
                </a:lnTo>
                <a:lnTo>
                  <a:pt x="9335758" y="5729821"/>
                </a:lnTo>
                <a:lnTo>
                  <a:pt x="0" y="5729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3805098" y="7865524"/>
            <a:ext cx="11301259" cy="593316"/>
          </a:xfrm>
          <a:custGeom>
            <a:avLst/>
            <a:gdLst/>
            <a:ahLst/>
            <a:cxnLst/>
            <a:rect l="l" t="t" r="r" b="b"/>
            <a:pathLst>
              <a:path w="11301259" h="593316">
                <a:moveTo>
                  <a:pt x="0" y="0"/>
                </a:moveTo>
                <a:lnTo>
                  <a:pt x="11301259" y="0"/>
                </a:lnTo>
                <a:lnTo>
                  <a:pt x="11301259" y="593317"/>
                </a:lnTo>
                <a:lnTo>
                  <a:pt x="0" y="593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318856" y="520715"/>
            <a:ext cx="12664038" cy="125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5"/>
              </a:lnSpc>
              <a:spcBef>
                <a:spcPct val="0"/>
              </a:spcBef>
            </a:pPr>
            <a:r>
              <a:rPr lang="en-US" sz="7295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Esneklik potansiyel enerjisi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76DFE215-5514-0E37-C8CC-33EB3123FCC7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30EFFDD-584C-6F67-741B-6B8B99965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68824">
        <p159:morph option="byObject"/>
      </p:transition>
    </mc:Choice>
    <mc:Fallback xmlns="">
      <p:transition advTm="6882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913" y="202251"/>
            <a:ext cx="13072839" cy="9258300"/>
          </a:xfrm>
          <a:custGeom>
            <a:avLst/>
            <a:gdLst/>
            <a:ahLst/>
            <a:cxnLst/>
            <a:rect l="l" t="t" r="r" b="b"/>
            <a:pathLst>
              <a:path w="14238062" h="10287000">
                <a:moveTo>
                  <a:pt x="0" y="0"/>
                </a:moveTo>
                <a:lnTo>
                  <a:pt x="14238063" y="0"/>
                </a:lnTo>
                <a:lnTo>
                  <a:pt x="1423806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176016" y="383615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8B39876A-CA3F-8FDF-F974-7D5BA8E2B82E}"/>
              </a:ext>
            </a:extLst>
          </p:cNvPr>
          <p:cNvSpPr/>
          <p:nvPr/>
        </p:nvSpPr>
        <p:spPr>
          <a:xfrm>
            <a:off x="-25021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59CB46-F12C-771A-2A37-5ABAE90A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87865">
        <p159:morph option="byObject"/>
      </p:transition>
    </mc:Choice>
    <mc:Fallback xmlns="">
      <p:transition advTm="28786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9521" y="2042632"/>
            <a:ext cx="16648958" cy="6201737"/>
          </a:xfrm>
          <a:custGeom>
            <a:avLst/>
            <a:gdLst/>
            <a:ahLst/>
            <a:cxnLst/>
            <a:rect l="l" t="t" r="r" b="b"/>
            <a:pathLst>
              <a:path w="16648958" h="6201737">
                <a:moveTo>
                  <a:pt x="0" y="0"/>
                </a:moveTo>
                <a:lnTo>
                  <a:pt x="16648958" y="0"/>
                </a:lnTo>
                <a:lnTo>
                  <a:pt x="16648958" y="6201736"/>
                </a:lnTo>
                <a:lnTo>
                  <a:pt x="0" y="6201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176016" y="383615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2EF9525C-A911-F447-DCBF-ED5F22EEE083}"/>
              </a:ext>
            </a:extLst>
          </p:cNvPr>
          <p:cNvSpPr/>
          <p:nvPr/>
        </p:nvSpPr>
        <p:spPr>
          <a:xfrm>
            <a:off x="-25021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40034A-FF38-592F-F67B-89DF8FCB2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4740">
        <p159:morph option="byObject"/>
      </p:transition>
    </mc:Choice>
    <mc:Fallback xmlns="">
      <p:transition advTm="3474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3448" y="559238"/>
            <a:ext cx="12336004" cy="9236583"/>
          </a:xfrm>
          <a:custGeom>
            <a:avLst/>
            <a:gdLst/>
            <a:ahLst/>
            <a:cxnLst/>
            <a:rect l="l" t="t" r="r" b="b"/>
            <a:pathLst>
              <a:path w="12336004" h="9236583">
                <a:moveTo>
                  <a:pt x="0" y="0"/>
                </a:moveTo>
                <a:lnTo>
                  <a:pt x="12336004" y="0"/>
                </a:lnTo>
                <a:lnTo>
                  <a:pt x="12336004" y="9236583"/>
                </a:lnTo>
                <a:lnTo>
                  <a:pt x="0" y="923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176016" y="383615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01FC0484-FB3C-A113-AAE1-AA930454A9A1}"/>
              </a:ext>
            </a:extLst>
          </p:cNvPr>
          <p:cNvSpPr/>
          <p:nvPr/>
        </p:nvSpPr>
        <p:spPr>
          <a:xfrm>
            <a:off x="-25021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1A7AC3-82B4-CC74-E642-4736F00FF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47409">
        <p159:morph option="byObject"/>
      </p:transition>
    </mc:Choice>
    <mc:Fallback xmlns="">
      <p:transition advTm="147409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379" y="381669"/>
            <a:ext cx="15915241" cy="9091582"/>
          </a:xfrm>
          <a:custGeom>
            <a:avLst/>
            <a:gdLst/>
            <a:ahLst/>
            <a:cxnLst/>
            <a:rect l="l" t="t" r="r" b="b"/>
            <a:pathLst>
              <a:path w="15915241" h="9091582">
                <a:moveTo>
                  <a:pt x="0" y="0"/>
                </a:moveTo>
                <a:lnTo>
                  <a:pt x="15915242" y="0"/>
                </a:lnTo>
                <a:lnTo>
                  <a:pt x="15915242" y="9091582"/>
                </a:lnTo>
                <a:lnTo>
                  <a:pt x="0" y="909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785602" y="0"/>
            <a:ext cx="3502398" cy="871708"/>
          </a:xfrm>
          <a:custGeom>
            <a:avLst/>
            <a:gdLst/>
            <a:ahLst/>
            <a:cxnLst/>
            <a:rect l="l" t="t" r="r" b="b"/>
            <a:pathLst>
              <a:path w="3502398" h="871708">
                <a:moveTo>
                  <a:pt x="0" y="0"/>
                </a:moveTo>
                <a:lnTo>
                  <a:pt x="3502398" y="0"/>
                </a:lnTo>
                <a:lnTo>
                  <a:pt x="3502398" y="871708"/>
                </a:lnTo>
                <a:lnTo>
                  <a:pt x="0" y="871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D6B62BE2-CA4F-BB69-4323-1F4DEE96A79B}"/>
              </a:ext>
            </a:extLst>
          </p:cNvPr>
          <p:cNvSpPr/>
          <p:nvPr/>
        </p:nvSpPr>
        <p:spPr>
          <a:xfrm>
            <a:off x="-25021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7C29E43-D96E-2E44-D762-B4A7A453B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9825">
        <p159:morph option="byObject"/>
      </p:transition>
    </mc:Choice>
    <mc:Fallback xmlns="">
      <p:transition advTm="15982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4858323"/>
            <a:ext cx="3097322" cy="4129763"/>
          </a:xfrm>
          <a:custGeom>
            <a:avLst/>
            <a:gdLst/>
            <a:ahLst/>
            <a:cxnLst/>
            <a:rect l="l" t="t" r="r" b="b"/>
            <a:pathLst>
              <a:path w="3097322" h="4129763">
                <a:moveTo>
                  <a:pt x="0" y="0"/>
                </a:moveTo>
                <a:lnTo>
                  <a:pt x="3097322" y="0"/>
                </a:lnTo>
                <a:lnTo>
                  <a:pt x="3097322" y="4129764"/>
                </a:lnTo>
                <a:lnTo>
                  <a:pt x="0" y="4129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951434" y="3373771"/>
            <a:ext cx="4558939" cy="6296891"/>
          </a:xfrm>
          <a:custGeom>
            <a:avLst/>
            <a:gdLst/>
            <a:ahLst/>
            <a:cxnLst/>
            <a:rect l="l" t="t" r="r" b="b"/>
            <a:pathLst>
              <a:path w="4558939" h="6296891">
                <a:moveTo>
                  <a:pt x="0" y="0"/>
                </a:moveTo>
                <a:lnTo>
                  <a:pt x="4558938" y="0"/>
                </a:lnTo>
                <a:lnTo>
                  <a:pt x="4558938" y="6296891"/>
                </a:lnTo>
                <a:lnTo>
                  <a:pt x="0" y="6296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6838" t="-7920" r="-84103" b="-227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4331297" y="2615232"/>
            <a:ext cx="2928003" cy="7055430"/>
          </a:xfrm>
          <a:custGeom>
            <a:avLst/>
            <a:gdLst/>
            <a:ahLst/>
            <a:cxnLst/>
            <a:rect l="l" t="t" r="r" b="b"/>
            <a:pathLst>
              <a:path w="2928003" h="7055430">
                <a:moveTo>
                  <a:pt x="0" y="0"/>
                </a:moveTo>
                <a:lnTo>
                  <a:pt x="2928003" y="0"/>
                </a:lnTo>
                <a:lnTo>
                  <a:pt x="2928003" y="7055430"/>
                </a:lnTo>
                <a:lnTo>
                  <a:pt x="0" y="7055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1873345" y="5143500"/>
            <a:ext cx="3097322" cy="4129763"/>
          </a:xfrm>
          <a:custGeom>
            <a:avLst/>
            <a:gdLst/>
            <a:ahLst/>
            <a:cxnLst/>
            <a:rect l="l" t="t" r="r" b="b"/>
            <a:pathLst>
              <a:path w="3097322" h="4129763">
                <a:moveTo>
                  <a:pt x="0" y="0"/>
                </a:moveTo>
                <a:lnTo>
                  <a:pt x="3097322" y="0"/>
                </a:lnTo>
                <a:lnTo>
                  <a:pt x="3097322" y="4129763"/>
                </a:lnTo>
                <a:lnTo>
                  <a:pt x="0" y="4129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85606" y="415825"/>
            <a:ext cx="16973694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Yapılan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her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eylem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iş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değildir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Fiziksel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anlamda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iş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yapılabilmesi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için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</a:t>
            </a:r>
          </a:p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•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Cisme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kuvvet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uygulanmalıdır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•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Cisim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kuvvet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doğrultusunda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değiştirmelidir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2BA6FA5-E476-57DD-B1C7-4D9F6AD245A5}"/>
              </a:ext>
            </a:extLst>
          </p:cNvPr>
          <p:cNvSpPr/>
          <p:nvPr/>
        </p:nvSpPr>
        <p:spPr>
          <a:xfrm>
            <a:off x="16916400" y="-170211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1835688-6132-0F31-6CB6-5B0658CEC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73811">
        <p159:morph option="byObject"/>
      </p:transition>
    </mc:Choice>
    <mc:Fallback xmlns="">
      <p:transition advTm="73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812" y="2855816"/>
            <a:ext cx="6704169" cy="5918524"/>
          </a:xfrm>
          <a:custGeom>
            <a:avLst/>
            <a:gdLst/>
            <a:ahLst/>
            <a:cxnLst/>
            <a:rect l="l" t="t" r="r" b="b"/>
            <a:pathLst>
              <a:path w="6704169" h="5918524">
                <a:moveTo>
                  <a:pt x="0" y="0"/>
                </a:moveTo>
                <a:lnTo>
                  <a:pt x="6704169" y="0"/>
                </a:lnTo>
                <a:lnTo>
                  <a:pt x="6704169" y="5918524"/>
                </a:lnTo>
                <a:lnTo>
                  <a:pt x="0" y="5918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432966" y="3982958"/>
            <a:ext cx="9855034" cy="3664240"/>
          </a:xfrm>
          <a:custGeom>
            <a:avLst/>
            <a:gdLst/>
            <a:ahLst/>
            <a:cxnLst/>
            <a:rect l="l" t="t" r="r" b="b"/>
            <a:pathLst>
              <a:path w="9855034" h="3664240">
                <a:moveTo>
                  <a:pt x="0" y="0"/>
                </a:moveTo>
                <a:lnTo>
                  <a:pt x="9855034" y="0"/>
                </a:lnTo>
                <a:lnTo>
                  <a:pt x="9855034" y="3664240"/>
                </a:lnTo>
                <a:lnTo>
                  <a:pt x="0" y="3664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20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133600" y="952500"/>
            <a:ext cx="2959795" cy="1476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YÖN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68412" y="1108297"/>
            <a:ext cx="5541764" cy="174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DOĞRULTU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7C312F92-88C8-5330-573F-2B31ED7988E4}"/>
              </a:ext>
            </a:extLst>
          </p:cNvPr>
          <p:cNvSpPr/>
          <p:nvPr/>
        </p:nvSpPr>
        <p:spPr>
          <a:xfrm>
            <a:off x="136633" y="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BBB1236-F85F-7AB7-1944-1ADEDBD41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69457">
        <p159:morph option="byObject"/>
      </p:transition>
    </mc:Choice>
    <mc:Fallback xmlns="">
      <p:transition advTm="69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7153" y="1413352"/>
            <a:ext cx="16973694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Kuvvet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uygulanan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cisim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bu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kuvvet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doğrultusunda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değiştiriyor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ise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fiziksel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anlamda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iş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yapılmış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demektir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l">
              <a:lnSpc>
                <a:spcPts val="6720"/>
              </a:lnSpc>
            </a:pP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İşin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birimi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joule’dür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(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jul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)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“J”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harfi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ile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gösterilir</a:t>
            </a:r>
            <a:r>
              <a:rPr lang="en-US" sz="56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31919" y="4697066"/>
            <a:ext cx="4613672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 = F . x</a:t>
            </a: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A299E18D-140C-8545-5B1A-715842379FAB}"/>
              </a:ext>
            </a:extLst>
          </p:cNvPr>
          <p:cNvSpPr/>
          <p:nvPr/>
        </p:nvSpPr>
        <p:spPr>
          <a:xfrm>
            <a:off x="136633" y="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A73144-88A4-5453-8004-A1D3A6955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78123">
        <p159:morph option="byObject"/>
      </p:transition>
    </mc:Choice>
    <mc:Fallback xmlns="">
      <p:transition advTm="78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2919" y="2592384"/>
            <a:ext cx="18006155" cy="6274318"/>
          </a:xfrm>
          <a:custGeom>
            <a:avLst/>
            <a:gdLst/>
            <a:ahLst/>
            <a:cxnLst/>
            <a:rect l="l" t="t" r="r" b="b"/>
            <a:pathLst>
              <a:path w="18006155" h="6274318">
                <a:moveTo>
                  <a:pt x="0" y="0"/>
                </a:moveTo>
                <a:lnTo>
                  <a:pt x="18006155" y="0"/>
                </a:lnTo>
                <a:lnTo>
                  <a:pt x="18006155" y="6274318"/>
                </a:lnTo>
                <a:lnTo>
                  <a:pt x="0" y="6274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19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2AA28C-7E43-9063-A80C-9F8E7EB128A8}"/>
              </a:ext>
            </a:extLst>
          </p:cNvPr>
          <p:cNvSpPr/>
          <p:nvPr/>
        </p:nvSpPr>
        <p:spPr>
          <a:xfrm>
            <a:off x="136633" y="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8AA053-BB43-F073-CE43-84646A951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10011">
        <p159:morph option="byObject"/>
      </p:transition>
    </mc:Choice>
    <mc:Fallback xmlns="">
      <p:transition advTm="110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2501997" y="3919285"/>
            <a:ext cx="4616654" cy="3424718"/>
          </a:xfrm>
          <a:custGeom>
            <a:avLst/>
            <a:gdLst/>
            <a:ahLst/>
            <a:cxnLst/>
            <a:rect l="l" t="t" r="r" b="b"/>
            <a:pathLst>
              <a:path w="4616654" h="3424718">
                <a:moveTo>
                  <a:pt x="0" y="0"/>
                </a:moveTo>
                <a:lnTo>
                  <a:pt x="4616654" y="0"/>
                </a:lnTo>
                <a:lnTo>
                  <a:pt x="4616654" y="3424718"/>
                </a:lnTo>
                <a:lnTo>
                  <a:pt x="0" y="3424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8579643" y="4877282"/>
            <a:ext cx="4351293" cy="5038339"/>
          </a:xfrm>
          <a:custGeom>
            <a:avLst/>
            <a:gdLst/>
            <a:ahLst/>
            <a:cxnLst/>
            <a:rect l="l" t="t" r="r" b="b"/>
            <a:pathLst>
              <a:path w="4351293" h="5038339">
                <a:moveTo>
                  <a:pt x="0" y="0"/>
                </a:moveTo>
                <a:lnTo>
                  <a:pt x="4351293" y="0"/>
                </a:lnTo>
                <a:lnTo>
                  <a:pt x="4351293" y="5038339"/>
                </a:lnTo>
                <a:lnTo>
                  <a:pt x="0" y="5038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675409" y="492034"/>
            <a:ext cx="8468591" cy="7047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1"/>
              </a:lnSpc>
              <a:spcBef>
                <a:spcPct val="0"/>
              </a:spcBef>
            </a:pP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Günlük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yaşamda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iş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yapabilme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yeteneğine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highlight>
                  <a:srgbClr val="FFFF00"/>
                </a:highlight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denilmektedir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l">
              <a:lnSpc>
                <a:spcPts val="6891"/>
              </a:lnSpc>
              <a:spcBef>
                <a:spcPct val="0"/>
              </a:spcBef>
            </a:pPr>
            <a:endParaRPr lang="en-US" sz="4922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6891"/>
              </a:lnSpc>
              <a:spcBef>
                <a:spcPct val="0"/>
              </a:spcBef>
            </a:pP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Enerjinin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birimi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Joule’dür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(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jul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).</a:t>
            </a:r>
          </a:p>
          <a:p>
            <a:pPr algn="l">
              <a:lnSpc>
                <a:spcPts val="6891"/>
              </a:lnSpc>
              <a:spcBef>
                <a:spcPct val="0"/>
              </a:spcBef>
            </a:pPr>
            <a:endParaRPr lang="en-US" sz="4922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6891"/>
              </a:lnSpc>
              <a:spcBef>
                <a:spcPct val="0"/>
              </a:spcBef>
            </a:pP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“J”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harfi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ile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gösterilir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Enerjinin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birçok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çeşidi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vardır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Kinetik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potansiyel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bunlardan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2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ikisidir</a:t>
            </a:r>
            <a:r>
              <a:rPr lang="en-US" sz="492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357D5987-98A3-1B2A-CBD1-2547CBBCE9B4}"/>
              </a:ext>
            </a:extLst>
          </p:cNvPr>
          <p:cNvSpPr/>
          <p:nvPr/>
        </p:nvSpPr>
        <p:spPr>
          <a:xfrm>
            <a:off x="16826042" y="-9482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3211B31-DA1A-BC41-18F2-CDD757A1F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1775">
        <p159:morph option="byObject"/>
      </p:transition>
    </mc:Choice>
    <mc:Fallback xmlns="">
      <p:transition advTm="31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054171"/>
            <a:ext cx="18288000" cy="3232829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633794" y="4454669"/>
            <a:ext cx="4165281" cy="5441578"/>
          </a:xfrm>
          <a:custGeom>
            <a:avLst/>
            <a:gdLst/>
            <a:ahLst/>
            <a:cxnLst/>
            <a:rect l="l" t="t" r="r" b="b"/>
            <a:pathLst>
              <a:path w="4165281" h="5441578">
                <a:moveTo>
                  <a:pt x="0" y="0"/>
                </a:moveTo>
                <a:lnTo>
                  <a:pt x="4165281" y="0"/>
                </a:lnTo>
                <a:lnTo>
                  <a:pt x="4165281" y="5441578"/>
                </a:lnTo>
                <a:lnTo>
                  <a:pt x="0" y="544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716973" y="526473"/>
            <a:ext cx="11939961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KİNETİK ENERJİ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4697" y="2650072"/>
            <a:ext cx="12916822" cy="360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7"/>
              </a:lnSpc>
              <a:spcBef>
                <a:spcPct val="0"/>
              </a:spcBef>
            </a:pPr>
            <a:r>
              <a:rPr lang="en-US" sz="5062" dirty="0" err="1">
                <a:solidFill>
                  <a:srgbClr val="D1A3E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Hareket</a:t>
            </a:r>
            <a:r>
              <a:rPr lang="en-US" sz="5062" dirty="0">
                <a:solidFill>
                  <a:srgbClr val="D1A3E8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hâlindeki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cismin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sahip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olduğu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enerjiye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kinetik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(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hareket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enerjisi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)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denir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l">
              <a:lnSpc>
                <a:spcPts val="7087"/>
              </a:lnSpc>
              <a:spcBef>
                <a:spcPct val="0"/>
              </a:spcBef>
            </a:pP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Kinetik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enerjinin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büyüklüğü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cismin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CA5F5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kütlesine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CA5F5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süratine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062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bağlıdır</a:t>
            </a:r>
            <a:r>
              <a:rPr lang="en-US" sz="5062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1405ECF5-8F77-B1F3-3243-E7FCDC1FAFB9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FA4348F-60D3-1307-6686-605334333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40383">
        <p159:morph option="byObject"/>
      </p:transition>
    </mc:Choice>
    <mc:Fallback xmlns="">
      <p:transition advTm="40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054171"/>
            <a:ext cx="18288000" cy="3232829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633794" y="4454669"/>
            <a:ext cx="4165281" cy="5441578"/>
          </a:xfrm>
          <a:custGeom>
            <a:avLst/>
            <a:gdLst/>
            <a:ahLst/>
            <a:cxnLst/>
            <a:rect l="l" t="t" r="r" b="b"/>
            <a:pathLst>
              <a:path w="4165281" h="5441578">
                <a:moveTo>
                  <a:pt x="0" y="0"/>
                </a:moveTo>
                <a:lnTo>
                  <a:pt x="4165281" y="0"/>
                </a:lnTo>
                <a:lnTo>
                  <a:pt x="4165281" y="5441578"/>
                </a:lnTo>
                <a:lnTo>
                  <a:pt x="0" y="544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028700" y="2088573"/>
            <a:ext cx="9605793" cy="7684635"/>
          </a:xfrm>
          <a:custGeom>
            <a:avLst/>
            <a:gdLst/>
            <a:ahLst/>
            <a:cxnLst/>
            <a:rect l="l" t="t" r="r" b="b"/>
            <a:pathLst>
              <a:path w="9605793" h="7684635">
                <a:moveTo>
                  <a:pt x="0" y="0"/>
                </a:moveTo>
                <a:lnTo>
                  <a:pt x="9605793" y="0"/>
                </a:lnTo>
                <a:lnTo>
                  <a:pt x="9605793" y="7684634"/>
                </a:lnTo>
                <a:lnTo>
                  <a:pt x="0" y="76846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716973" y="526473"/>
            <a:ext cx="11939961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KİNETİK ENERJİ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7D39C6F-1E07-238C-E39C-721712D8AA94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7376EE9-D2AE-FAE4-7D84-12E75E6F8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8669">
        <p159:morph option="byObject"/>
      </p:transition>
    </mc:Choice>
    <mc:Fallback xmlns="">
      <p:transition advTm="28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054171"/>
            <a:ext cx="18288000" cy="3232829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112520" y="7415020"/>
            <a:ext cx="2175480" cy="2842076"/>
          </a:xfrm>
          <a:custGeom>
            <a:avLst/>
            <a:gdLst/>
            <a:ahLst/>
            <a:cxnLst/>
            <a:rect l="l" t="t" r="r" b="b"/>
            <a:pathLst>
              <a:path w="2175480" h="2842076">
                <a:moveTo>
                  <a:pt x="0" y="0"/>
                </a:moveTo>
                <a:lnTo>
                  <a:pt x="2175480" y="0"/>
                </a:lnTo>
                <a:lnTo>
                  <a:pt x="2175480" y="2842076"/>
                </a:lnTo>
                <a:lnTo>
                  <a:pt x="0" y="2842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021282" y="2463001"/>
            <a:ext cx="4591861" cy="2680499"/>
          </a:xfrm>
          <a:custGeom>
            <a:avLst/>
            <a:gdLst/>
            <a:ahLst/>
            <a:cxnLst/>
            <a:rect l="l" t="t" r="r" b="b"/>
            <a:pathLst>
              <a:path w="4591861" h="2680499">
                <a:moveTo>
                  <a:pt x="0" y="0"/>
                </a:moveTo>
                <a:lnTo>
                  <a:pt x="4591861" y="0"/>
                </a:lnTo>
                <a:lnTo>
                  <a:pt x="4591861" y="2680499"/>
                </a:lnTo>
                <a:lnTo>
                  <a:pt x="0" y="2680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435429" y="5514975"/>
            <a:ext cx="8708571" cy="4114800"/>
          </a:xfrm>
          <a:custGeom>
            <a:avLst/>
            <a:gdLst/>
            <a:ahLst/>
            <a:cxnLst/>
            <a:rect l="l" t="t" r="r" b="b"/>
            <a:pathLst>
              <a:path w="8708571" h="4114800">
                <a:moveTo>
                  <a:pt x="8708571" y="0"/>
                </a:moveTo>
                <a:lnTo>
                  <a:pt x="0" y="0"/>
                </a:lnTo>
                <a:lnTo>
                  <a:pt x="0" y="4114800"/>
                </a:lnTo>
                <a:lnTo>
                  <a:pt x="8708571" y="4114800"/>
                </a:lnTo>
                <a:lnTo>
                  <a:pt x="87085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716973" y="526473"/>
            <a:ext cx="11939961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KİNETİK ENERJİ</a:t>
            </a:r>
          </a:p>
        </p:txBody>
      </p:sp>
      <p:sp>
        <p:nvSpPr>
          <p:cNvPr id="7" name="Freeform 7"/>
          <p:cNvSpPr/>
          <p:nvPr/>
        </p:nvSpPr>
        <p:spPr>
          <a:xfrm>
            <a:off x="9144000" y="3117273"/>
            <a:ext cx="2747794" cy="1781887"/>
          </a:xfrm>
          <a:custGeom>
            <a:avLst/>
            <a:gdLst/>
            <a:ahLst/>
            <a:cxnLst/>
            <a:rect l="l" t="t" r="r" b="b"/>
            <a:pathLst>
              <a:path w="2747794" h="1781887">
                <a:moveTo>
                  <a:pt x="0" y="0"/>
                </a:moveTo>
                <a:lnTo>
                  <a:pt x="2747794" y="0"/>
                </a:lnTo>
                <a:lnTo>
                  <a:pt x="2747794" y="1781886"/>
                </a:lnTo>
                <a:lnTo>
                  <a:pt x="0" y="1781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404" t="-44358" r="-111177" b="-28690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9421091" y="7054171"/>
            <a:ext cx="2747794" cy="1781887"/>
          </a:xfrm>
          <a:custGeom>
            <a:avLst/>
            <a:gdLst/>
            <a:ahLst/>
            <a:cxnLst/>
            <a:rect l="l" t="t" r="r" b="b"/>
            <a:pathLst>
              <a:path w="2747794" h="1781887">
                <a:moveTo>
                  <a:pt x="0" y="0"/>
                </a:moveTo>
                <a:lnTo>
                  <a:pt x="2747793" y="0"/>
                </a:lnTo>
                <a:lnTo>
                  <a:pt x="2747793" y="1781887"/>
                </a:lnTo>
                <a:lnTo>
                  <a:pt x="0" y="17818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404" t="-44358" r="-111177" b="-28690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2702284" y="2534577"/>
            <a:ext cx="4072742" cy="453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7"/>
              </a:lnSpc>
              <a:spcBef>
                <a:spcPct val="0"/>
              </a:spcBef>
            </a:pPr>
            <a:r>
              <a:rPr lang="en-US" sz="5062" dirty="0">
                <a:solidFill>
                  <a:srgbClr val="5D8A55"/>
                </a:solidFill>
                <a:latin typeface="Funtastic"/>
                <a:ea typeface="Funtastic"/>
                <a:cs typeface="Funtastic"/>
                <a:sym typeface="Funtastic"/>
              </a:rPr>
              <a:t>KAMYONUN KİNETİK ENERJİSİ DAHA FAZLADIR.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A8056C22-45F1-DE0A-A53F-E682D6D23550}"/>
              </a:ext>
            </a:extLst>
          </p:cNvPr>
          <p:cNvSpPr/>
          <p:nvPr/>
        </p:nvSpPr>
        <p:spPr>
          <a:xfrm>
            <a:off x="16784478" y="-114300"/>
            <a:ext cx="1573098" cy="1573098"/>
          </a:xfrm>
          <a:custGeom>
            <a:avLst/>
            <a:gdLst/>
            <a:ahLst/>
            <a:cxnLst/>
            <a:rect l="l" t="t" r="r" b="b"/>
            <a:pathLst>
              <a:path w="1573098" h="1573098">
                <a:moveTo>
                  <a:pt x="0" y="0"/>
                </a:moveTo>
                <a:lnTo>
                  <a:pt x="1573098" y="0"/>
                </a:lnTo>
                <a:lnTo>
                  <a:pt x="1573098" y="1573098"/>
                </a:lnTo>
                <a:lnTo>
                  <a:pt x="0" y="15730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96EB646-57CE-BF37-8D02-8AEB23F10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9473251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9285">
        <p159:morph option="byObject"/>
      </p:transition>
    </mc:Choice>
    <mc:Fallback xmlns="">
      <p:transition advTm="292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3.4|1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6.9|6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5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7.4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2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6.9|6.9|3.2|0.7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246</Words>
  <Application>Microsoft Office PowerPoint</Application>
  <PresentationFormat>Özel</PresentationFormat>
  <Paragraphs>41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Calibri</vt:lpstr>
      <vt:lpstr>KG Primary Penmanship</vt:lpstr>
      <vt:lpstr>Arial</vt:lpstr>
      <vt:lpstr>Abril Fatface</vt:lpstr>
      <vt:lpstr>Arimo Bold</vt:lpstr>
      <vt:lpstr>Funtastic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FİZİKSEL ANLAMDA İŞ</dc:title>
  <cp:lastModifiedBy>Nisa Nur Oran</cp:lastModifiedBy>
  <cp:revision>4</cp:revision>
  <dcterms:created xsi:type="dcterms:W3CDTF">2006-08-16T00:00:00Z</dcterms:created>
  <dcterms:modified xsi:type="dcterms:W3CDTF">2025-09-19T21:49:51Z</dcterms:modified>
  <dc:identifier>DAGVEpWxHT8</dc:identifier>
</cp:coreProperties>
</file>