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bstracted Dream" panose="020B0604020202020204" charset="-128"/>
      <p:regular r:id="rId27"/>
    </p:embeddedFont>
    <p:embeddedFont>
      <p:font typeface="Dreaming Outloud Sans" panose="020B0604020202020204" charset="-94"/>
      <p:regular r:id="rId28"/>
    </p:embeddedFont>
    <p:embeddedFont>
      <p:font typeface="Dreaming Outloud Sans Alt" panose="020B0604020202020204" charset="-94"/>
      <p:regular r:id="rId29"/>
    </p:embeddedFont>
    <p:embeddedFont>
      <p:font typeface="Fredoka" panose="020B0604020202020204" charset="0"/>
      <p:regular r:id="rId30"/>
    </p:embeddedFont>
    <p:embeddedFont>
      <p:font typeface="Public Sans" panose="020B0604020202020204" charset="-9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FC35C-2F25-459D-BEAD-537EB5752D02}" type="datetimeFigureOut">
              <a:rPr lang="tr-TR" smtClean="0"/>
              <a:t>20.09.2025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2036A-2B29-48A9-93A0-229EDA71CF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5345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2036A-2B29-48A9-93A0-229EDA71CF9F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3775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2036A-2B29-48A9-93A0-229EDA71CF9F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5690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9.svg"/><Relationship Id="rId3" Type="http://schemas.openxmlformats.org/officeDocument/2006/relationships/image" Target="../media/image46.png"/><Relationship Id="rId21" Type="http://schemas.openxmlformats.org/officeDocument/2006/relationships/image" Target="../media/image1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8.png"/><Relationship Id="rId2" Type="http://schemas.openxmlformats.org/officeDocument/2006/relationships/image" Target="../media/image1.jpeg"/><Relationship Id="rId16" Type="http://schemas.openxmlformats.org/officeDocument/2006/relationships/image" Target="../media/image5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4.png"/><Relationship Id="rId10" Type="http://schemas.openxmlformats.org/officeDocument/2006/relationships/image" Target="../media/image53.svg"/><Relationship Id="rId19" Type="http://schemas.openxmlformats.org/officeDocument/2006/relationships/image" Target="../media/image42.pn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Relationship Id="rId2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42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5.svg"/><Relationship Id="rId4" Type="http://schemas.openxmlformats.org/officeDocument/2006/relationships/image" Target="../media/image58.png"/><Relationship Id="rId9" Type="http://schemas.openxmlformats.org/officeDocument/2006/relationships/image" Target="../media/image4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jpeg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11" Type="http://schemas.openxmlformats.org/officeDocument/2006/relationships/image" Target="../media/image17.png"/><Relationship Id="rId5" Type="http://schemas.openxmlformats.org/officeDocument/2006/relationships/image" Target="../media/image9.sv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6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png"/><Relationship Id="rId3" Type="http://schemas.openxmlformats.org/officeDocument/2006/relationships/image" Target="../media/image61.png"/><Relationship Id="rId7" Type="http://schemas.openxmlformats.org/officeDocument/2006/relationships/image" Target="../media/image41.sv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1.svg"/><Relationship Id="rId5" Type="http://schemas.openxmlformats.org/officeDocument/2006/relationships/image" Target="../media/image21.sv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3.svg"/><Relationship Id="rId3" Type="http://schemas.openxmlformats.org/officeDocument/2006/relationships/image" Target="../media/image1.jpeg"/><Relationship Id="rId7" Type="http://schemas.openxmlformats.org/officeDocument/2006/relationships/image" Target="../media/image43.sv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11" Type="http://schemas.openxmlformats.org/officeDocument/2006/relationships/image" Target="../media/image11.svg"/><Relationship Id="rId5" Type="http://schemas.openxmlformats.org/officeDocument/2006/relationships/image" Target="../media/image9.svg"/><Relationship Id="rId15" Type="http://schemas.openxmlformats.org/officeDocument/2006/relationships/image" Target="../media/image17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5.sv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43.sv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2.png"/><Relationship Id="rId11" Type="http://schemas.openxmlformats.org/officeDocument/2006/relationships/image" Target="../media/image11.svg"/><Relationship Id="rId5" Type="http://schemas.openxmlformats.org/officeDocument/2006/relationships/image" Target="../media/image9.sv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5.svg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65.png"/><Relationship Id="rId5" Type="http://schemas.openxmlformats.org/officeDocument/2006/relationships/image" Target="../media/image42.png"/><Relationship Id="rId10" Type="http://schemas.openxmlformats.org/officeDocument/2006/relationships/image" Target="../media/image11.svg"/><Relationship Id="rId4" Type="http://schemas.openxmlformats.org/officeDocument/2006/relationships/image" Target="../media/image9.sv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2.png"/><Relationship Id="rId12" Type="http://schemas.openxmlformats.org/officeDocument/2006/relationships/image" Target="../media/image1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5.sv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6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11.sv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5.sv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67.png"/><Relationship Id="rId5" Type="http://schemas.openxmlformats.org/officeDocument/2006/relationships/image" Target="../media/image42.png"/><Relationship Id="rId10" Type="http://schemas.openxmlformats.org/officeDocument/2006/relationships/image" Target="../media/image11.svg"/><Relationship Id="rId4" Type="http://schemas.openxmlformats.org/officeDocument/2006/relationships/image" Target="../media/image9.sv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9.svg"/><Relationship Id="rId18" Type="http://schemas.openxmlformats.org/officeDocument/2006/relationships/image" Target="../media/image74.png"/><Relationship Id="rId3" Type="http://schemas.openxmlformats.org/officeDocument/2006/relationships/image" Target="../media/image1.jpeg"/><Relationship Id="rId21" Type="http://schemas.openxmlformats.org/officeDocument/2006/relationships/image" Target="../media/image16.png"/><Relationship Id="rId7" Type="http://schemas.openxmlformats.org/officeDocument/2006/relationships/image" Target="../media/image43.svg"/><Relationship Id="rId12" Type="http://schemas.openxmlformats.org/officeDocument/2006/relationships/image" Target="../media/image68.png"/><Relationship Id="rId17" Type="http://schemas.openxmlformats.org/officeDocument/2006/relationships/image" Target="../media/image73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2.png"/><Relationship Id="rId20" Type="http://schemas.openxmlformats.org/officeDocument/2006/relationships/image" Target="../media/image64.png"/><Relationship Id="rId1" Type="http://schemas.openxmlformats.org/officeDocument/2006/relationships/tags" Target="../tags/tag9.xml"/><Relationship Id="rId6" Type="http://schemas.openxmlformats.org/officeDocument/2006/relationships/image" Target="../media/image42.png"/><Relationship Id="rId11" Type="http://schemas.openxmlformats.org/officeDocument/2006/relationships/image" Target="../media/image11.svg"/><Relationship Id="rId5" Type="http://schemas.openxmlformats.org/officeDocument/2006/relationships/image" Target="../media/image9.svg"/><Relationship Id="rId15" Type="http://schemas.openxmlformats.org/officeDocument/2006/relationships/image" Target="../media/image71.svg"/><Relationship Id="rId10" Type="http://schemas.openxmlformats.org/officeDocument/2006/relationships/image" Target="../media/image10.png"/><Relationship Id="rId19" Type="http://schemas.openxmlformats.org/officeDocument/2006/relationships/image" Target="../media/image75.svg"/><Relationship Id="rId4" Type="http://schemas.openxmlformats.org/officeDocument/2006/relationships/image" Target="../media/image8.png"/><Relationship Id="rId9" Type="http://schemas.openxmlformats.org/officeDocument/2006/relationships/image" Target="../media/image5.svg"/><Relationship Id="rId14" Type="http://schemas.openxmlformats.org/officeDocument/2006/relationships/image" Target="../media/image70.png"/><Relationship Id="rId2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9.svg"/><Relationship Id="rId18" Type="http://schemas.openxmlformats.org/officeDocument/2006/relationships/image" Target="../media/image54.png"/><Relationship Id="rId26" Type="http://schemas.openxmlformats.org/officeDocument/2006/relationships/image" Target="../media/image17.png"/><Relationship Id="rId3" Type="http://schemas.openxmlformats.org/officeDocument/2006/relationships/image" Target="../media/image1.jpeg"/><Relationship Id="rId21" Type="http://schemas.openxmlformats.org/officeDocument/2006/relationships/image" Target="../media/image51.svg"/><Relationship Id="rId7" Type="http://schemas.openxmlformats.org/officeDocument/2006/relationships/image" Target="../media/image43.svg"/><Relationship Id="rId12" Type="http://schemas.openxmlformats.org/officeDocument/2006/relationships/image" Target="../media/image68.png"/><Relationship Id="rId17" Type="http://schemas.openxmlformats.org/officeDocument/2006/relationships/image" Target="../media/image75.svg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4.png"/><Relationship Id="rId20" Type="http://schemas.openxmlformats.org/officeDocument/2006/relationships/image" Target="../media/image50.png"/><Relationship Id="rId1" Type="http://schemas.openxmlformats.org/officeDocument/2006/relationships/tags" Target="../tags/tag10.xml"/><Relationship Id="rId6" Type="http://schemas.openxmlformats.org/officeDocument/2006/relationships/image" Target="../media/image42.png"/><Relationship Id="rId11" Type="http://schemas.openxmlformats.org/officeDocument/2006/relationships/image" Target="../media/image11.svg"/><Relationship Id="rId24" Type="http://schemas.openxmlformats.org/officeDocument/2006/relationships/image" Target="../media/image78.svg"/><Relationship Id="rId5" Type="http://schemas.openxmlformats.org/officeDocument/2006/relationships/image" Target="../media/image9.svg"/><Relationship Id="rId15" Type="http://schemas.openxmlformats.org/officeDocument/2006/relationships/image" Target="../media/image73.svg"/><Relationship Id="rId23" Type="http://schemas.openxmlformats.org/officeDocument/2006/relationships/image" Target="../media/image77.png"/><Relationship Id="rId10" Type="http://schemas.openxmlformats.org/officeDocument/2006/relationships/image" Target="../media/image10.png"/><Relationship Id="rId19" Type="http://schemas.openxmlformats.org/officeDocument/2006/relationships/image" Target="../media/image55.svg"/><Relationship Id="rId4" Type="http://schemas.openxmlformats.org/officeDocument/2006/relationships/image" Target="../media/image8.png"/><Relationship Id="rId9" Type="http://schemas.openxmlformats.org/officeDocument/2006/relationships/image" Target="../media/image5.svg"/><Relationship Id="rId14" Type="http://schemas.openxmlformats.org/officeDocument/2006/relationships/image" Target="../media/image72.png"/><Relationship Id="rId22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16.png"/><Relationship Id="rId5" Type="http://schemas.openxmlformats.org/officeDocument/2006/relationships/image" Target="../media/image42.png"/><Relationship Id="rId10" Type="http://schemas.openxmlformats.org/officeDocument/2006/relationships/image" Target="../media/image11.svg"/><Relationship Id="rId4" Type="http://schemas.openxmlformats.org/officeDocument/2006/relationships/image" Target="../media/image9.sv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9.png"/><Relationship Id="rId5" Type="http://schemas.openxmlformats.org/officeDocument/2006/relationships/image" Target="../media/image42.png"/><Relationship Id="rId10" Type="http://schemas.openxmlformats.org/officeDocument/2006/relationships/image" Target="../media/image11.svg"/><Relationship Id="rId4" Type="http://schemas.openxmlformats.org/officeDocument/2006/relationships/image" Target="../media/image9.sv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hyperlink" Target="https://www.youtube.com/@mervehocail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2.png"/><Relationship Id="rId18" Type="http://schemas.openxmlformats.org/officeDocument/2006/relationships/image" Target="../media/image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5.svg"/><Relationship Id="rId17" Type="http://schemas.openxmlformats.org/officeDocument/2006/relationships/image" Target="../media/image2.png"/><Relationship Id="rId2" Type="http://schemas.openxmlformats.org/officeDocument/2006/relationships/image" Target="../media/image1.jpeg"/><Relationship Id="rId16" Type="http://schemas.openxmlformats.org/officeDocument/2006/relationships/image" Target="../media/image27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4.pn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image" Target="../media/image25.svg"/><Relationship Id="rId19" Type="http://schemas.openxmlformats.org/officeDocument/2006/relationships/image" Target="../media/image16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svg"/><Relationship Id="rId3" Type="http://schemas.openxmlformats.org/officeDocument/2006/relationships/image" Target="../media/image1.jpeg"/><Relationship Id="rId7" Type="http://schemas.openxmlformats.org/officeDocument/2006/relationships/image" Target="../media/image9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29.svg"/><Relationship Id="rId5" Type="http://schemas.openxmlformats.org/officeDocument/2006/relationships/image" Target="../media/image5.svg"/><Relationship Id="rId15" Type="http://schemas.openxmlformats.org/officeDocument/2006/relationships/image" Target="../media/image31.sv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1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4.svg"/><Relationship Id="rId18" Type="http://schemas.openxmlformats.org/officeDocument/2006/relationships/image" Target="../media/image17.png"/><Relationship Id="rId3" Type="http://schemas.openxmlformats.org/officeDocument/2006/relationships/video" Target="../media/media1.mp4"/><Relationship Id="rId7" Type="http://schemas.openxmlformats.org/officeDocument/2006/relationships/image" Target="../media/image9.svg"/><Relationship Id="rId12" Type="http://schemas.openxmlformats.org/officeDocument/2006/relationships/image" Target="../media/image33.png"/><Relationship Id="rId17" Type="http://schemas.openxmlformats.org/officeDocument/2006/relationships/image" Target="../media/image16.png"/><Relationship Id="rId2" Type="http://schemas.microsoft.com/office/2007/relationships/media" Target="../media/media1.mp4"/><Relationship Id="rId16" Type="http://schemas.openxmlformats.org/officeDocument/2006/relationships/image" Target="../media/image37.jpeg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../media/image5.svg"/><Relationship Id="rId5" Type="http://schemas.openxmlformats.org/officeDocument/2006/relationships/image" Target="../media/image1.jpeg"/><Relationship Id="rId15" Type="http://schemas.openxmlformats.org/officeDocument/2006/relationships/image" Target="../media/image36.sv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sv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4.svg"/><Relationship Id="rId3" Type="http://schemas.openxmlformats.org/officeDocument/2006/relationships/image" Target="../media/image1.jpeg"/><Relationship Id="rId7" Type="http://schemas.openxmlformats.org/officeDocument/2006/relationships/image" Target="../media/image11.sv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image" Target="../media/image41.svg"/><Relationship Id="rId5" Type="http://schemas.openxmlformats.org/officeDocument/2006/relationships/image" Target="../media/image39.svg"/><Relationship Id="rId15" Type="http://schemas.openxmlformats.org/officeDocument/2006/relationships/image" Target="../media/image17.pn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21.sv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10.png"/><Relationship Id="rId18" Type="http://schemas.openxmlformats.org/officeDocument/2006/relationships/image" Target="../media/image45.sv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12" Type="http://schemas.openxmlformats.org/officeDocument/2006/relationships/image" Target="../media/image21.svg"/><Relationship Id="rId17" Type="http://schemas.openxmlformats.org/officeDocument/2006/relationships/image" Target="../media/image44.png"/><Relationship Id="rId2" Type="http://schemas.openxmlformats.org/officeDocument/2006/relationships/image" Target="../media/image1.jpeg"/><Relationship Id="rId16" Type="http://schemas.openxmlformats.org/officeDocument/2006/relationships/image" Target="../media/image41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5" Type="http://schemas.openxmlformats.org/officeDocument/2006/relationships/image" Target="../media/image40.png"/><Relationship Id="rId10" Type="http://schemas.openxmlformats.org/officeDocument/2006/relationships/image" Target="../media/image39.svg"/><Relationship Id="rId19" Type="http://schemas.openxmlformats.org/officeDocument/2006/relationships/image" Target="../media/image16.png"/><Relationship Id="rId4" Type="http://schemas.openxmlformats.org/officeDocument/2006/relationships/image" Target="../media/image5.svg"/><Relationship Id="rId9" Type="http://schemas.openxmlformats.org/officeDocument/2006/relationships/image" Target="../media/image38.png"/><Relationship Id="rId1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40.png"/><Relationship Id="rId12" Type="http://schemas.openxmlformats.org/officeDocument/2006/relationships/image" Target="../media/image4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46.png"/><Relationship Id="rId5" Type="http://schemas.openxmlformats.org/officeDocument/2006/relationships/image" Target="../media/image20.png"/><Relationship Id="rId10" Type="http://schemas.openxmlformats.org/officeDocument/2006/relationships/image" Target="../media/image5.svg"/><Relationship Id="rId4" Type="http://schemas.openxmlformats.org/officeDocument/2006/relationships/image" Target="../media/image11.svg"/><Relationship Id="rId9" Type="http://schemas.openxmlformats.org/officeDocument/2006/relationships/image" Target="../media/image4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1404726">
            <a:off x="12204969" y="-2700361"/>
            <a:ext cx="4706205" cy="16382360"/>
          </a:xfrm>
          <a:custGeom>
            <a:avLst/>
            <a:gdLst/>
            <a:ahLst/>
            <a:cxnLst/>
            <a:rect l="l" t="t" r="r" b="b"/>
            <a:pathLst>
              <a:path w="4706205" h="16382360">
                <a:moveTo>
                  <a:pt x="0" y="0"/>
                </a:moveTo>
                <a:lnTo>
                  <a:pt x="4706205" y="0"/>
                </a:lnTo>
                <a:lnTo>
                  <a:pt x="4706205" y="16382359"/>
                </a:lnTo>
                <a:lnTo>
                  <a:pt x="0" y="163823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2780742">
            <a:off x="1230259" y="8244947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2780742">
            <a:off x="15736186" y="7200900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2780742">
            <a:off x="8230631" y="-2072747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062300" y="1985320"/>
            <a:ext cx="12077823" cy="701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409"/>
              </a:lnSpc>
            </a:pPr>
            <a:r>
              <a:rPr lang="en-US" sz="15470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DNA </a:t>
            </a:r>
            <a:r>
              <a:rPr lang="en-US" sz="15470" dirty="0" err="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ve</a:t>
            </a:r>
            <a:r>
              <a:rPr lang="en-US" sz="15470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 GENETIK KOD</a:t>
            </a:r>
          </a:p>
        </p:txBody>
      </p:sp>
      <p:sp>
        <p:nvSpPr>
          <p:cNvPr id="8" name="Freeform 8"/>
          <p:cNvSpPr/>
          <p:nvPr/>
        </p:nvSpPr>
        <p:spPr>
          <a:xfrm>
            <a:off x="-833696" y="-2661627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4081297">
            <a:off x="7647201" y="8817512"/>
            <a:ext cx="1609020" cy="2969668"/>
          </a:xfrm>
          <a:custGeom>
            <a:avLst/>
            <a:gdLst/>
            <a:ahLst/>
            <a:cxnLst/>
            <a:rect l="l" t="t" r="r" b="b"/>
            <a:pathLst>
              <a:path w="1609020" h="2969668">
                <a:moveTo>
                  <a:pt x="0" y="0"/>
                </a:moveTo>
                <a:lnTo>
                  <a:pt x="1609020" y="0"/>
                </a:lnTo>
                <a:lnTo>
                  <a:pt x="1609020" y="2969669"/>
                </a:lnTo>
                <a:lnTo>
                  <a:pt x="0" y="2969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0129728" y="-1557712"/>
            <a:ext cx="2528732" cy="4114800"/>
          </a:xfrm>
          <a:custGeom>
            <a:avLst/>
            <a:gdLst/>
            <a:ahLst/>
            <a:cxnLst/>
            <a:rect l="l" t="t" r="r" b="b"/>
            <a:pathLst>
              <a:path w="2528732" h="4114800">
                <a:moveTo>
                  <a:pt x="0" y="0"/>
                </a:moveTo>
                <a:lnTo>
                  <a:pt x="2528732" y="0"/>
                </a:lnTo>
                <a:lnTo>
                  <a:pt x="2528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1" name="Resim 10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717DE1E-CA6F-A352-A37D-059906734E1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DEF3C29A-E109-D2B4-5B70-4724DB0AC8E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2"/>
    </mc:Choice>
    <mc:Fallback xmlns="">
      <p:transition spd="slow" advTm="8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3058879" y="-938423"/>
            <a:ext cx="4408807" cy="11602124"/>
          </a:xfrm>
          <a:custGeom>
            <a:avLst/>
            <a:gdLst/>
            <a:ahLst/>
            <a:cxnLst/>
            <a:rect l="l" t="t" r="r" b="b"/>
            <a:pathLst>
              <a:path w="4408807" h="11602124">
                <a:moveTo>
                  <a:pt x="0" y="0"/>
                </a:moveTo>
                <a:lnTo>
                  <a:pt x="4408807" y="0"/>
                </a:lnTo>
                <a:lnTo>
                  <a:pt x="4408807" y="11602125"/>
                </a:lnTo>
                <a:lnTo>
                  <a:pt x="0" y="116021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AutoShape 4"/>
          <p:cNvSpPr/>
          <p:nvPr/>
        </p:nvSpPr>
        <p:spPr>
          <a:xfrm>
            <a:off x="8763295" y="2897339"/>
            <a:ext cx="3814051" cy="3411829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5" name="Group 5"/>
          <p:cNvGrpSpPr/>
          <p:nvPr/>
        </p:nvGrpSpPr>
        <p:grpSpPr>
          <a:xfrm>
            <a:off x="1573362" y="2857047"/>
            <a:ext cx="7230224" cy="6401253"/>
            <a:chOff x="0" y="0"/>
            <a:chExt cx="1904257" cy="16859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4257" cy="1685927"/>
            </a:xfrm>
            <a:custGeom>
              <a:avLst/>
              <a:gdLst/>
              <a:ahLst/>
              <a:cxnLst/>
              <a:rect l="l" t="t" r="r" b="b"/>
              <a:pathLst>
                <a:path w="1904257" h="1685927">
                  <a:moveTo>
                    <a:pt x="0" y="0"/>
                  </a:moveTo>
                  <a:lnTo>
                    <a:pt x="1904257" y="0"/>
                  </a:lnTo>
                  <a:lnTo>
                    <a:pt x="1904257" y="1685927"/>
                  </a:lnTo>
                  <a:lnTo>
                    <a:pt x="0" y="16859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04257" cy="1724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75939" y="3337237"/>
            <a:ext cx="5425070" cy="5440874"/>
            <a:chOff x="0" y="0"/>
            <a:chExt cx="7233427" cy="7254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54460" cy="2982915"/>
            </a:xfrm>
            <a:custGeom>
              <a:avLst/>
              <a:gdLst/>
              <a:ahLst/>
              <a:cxnLst/>
              <a:rect l="l" t="t" r="r" b="b"/>
              <a:pathLst>
                <a:path w="2554460" h="2982915">
                  <a:moveTo>
                    <a:pt x="0" y="0"/>
                  </a:moveTo>
                  <a:lnTo>
                    <a:pt x="2554460" y="0"/>
                  </a:lnTo>
                  <a:lnTo>
                    <a:pt x="2554460" y="2982915"/>
                  </a:lnTo>
                  <a:lnTo>
                    <a:pt x="0" y="2982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466577" y="0"/>
              <a:ext cx="3766851" cy="3136759"/>
            </a:xfrm>
            <a:custGeom>
              <a:avLst/>
              <a:gdLst/>
              <a:ahLst/>
              <a:cxnLst/>
              <a:rect l="l" t="t" r="r" b="b"/>
              <a:pathLst>
                <a:path w="3766851" h="3136759">
                  <a:moveTo>
                    <a:pt x="0" y="0"/>
                  </a:moveTo>
                  <a:lnTo>
                    <a:pt x="3766850" y="0"/>
                  </a:lnTo>
                  <a:lnTo>
                    <a:pt x="3766850" y="3136759"/>
                  </a:lnTo>
                  <a:lnTo>
                    <a:pt x="0" y="313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4882459"/>
              <a:ext cx="2735056" cy="2372039"/>
            </a:xfrm>
            <a:custGeom>
              <a:avLst/>
              <a:gdLst/>
              <a:ahLst/>
              <a:cxnLst/>
              <a:rect l="l" t="t" r="r" b="b"/>
              <a:pathLst>
                <a:path w="2735056" h="2372039">
                  <a:moveTo>
                    <a:pt x="0" y="0"/>
                  </a:moveTo>
                  <a:lnTo>
                    <a:pt x="2735056" y="0"/>
                  </a:lnTo>
                  <a:lnTo>
                    <a:pt x="2735056" y="2372039"/>
                  </a:lnTo>
                  <a:lnTo>
                    <a:pt x="0" y="2372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768819" y="3876142"/>
              <a:ext cx="3415471" cy="3160863"/>
            </a:xfrm>
            <a:custGeom>
              <a:avLst/>
              <a:gdLst/>
              <a:ahLst/>
              <a:cxnLst/>
              <a:rect l="l" t="t" r="r" b="b"/>
              <a:pathLst>
                <a:path w="3415471" h="3160863">
                  <a:moveTo>
                    <a:pt x="0" y="0"/>
                  </a:moveTo>
                  <a:lnTo>
                    <a:pt x="3415471" y="0"/>
                  </a:lnTo>
                  <a:lnTo>
                    <a:pt x="3415471" y="3160863"/>
                  </a:lnTo>
                  <a:lnTo>
                    <a:pt x="0" y="3160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801788" y="5913810"/>
              <a:ext cx="1141485" cy="58112"/>
            </a:xfrm>
            <a:custGeom>
              <a:avLst/>
              <a:gdLst/>
              <a:ahLst/>
              <a:cxnLst/>
              <a:rect l="l" t="t" r="r" b="b"/>
              <a:pathLst>
                <a:path w="1141485" h="58112">
                  <a:moveTo>
                    <a:pt x="0" y="0"/>
                  </a:moveTo>
                  <a:lnTo>
                    <a:pt x="1141485" y="0"/>
                  </a:lnTo>
                  <a:lnTo>
                    <a:pt x="1141485" y="58112"/>
                  </a:lnTo>
                  <a:lnTo>
                    <a:pt x="0" y="58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164313" y="4867088"/>
              <a:ext cx="1443426" cy="73484"/>
            </a:xfrm>
            <a:custGeom>
              <a:avLst/>
              <a:gdLst/>
              <a:ahLst/>
              <a:cxnLst/>
              <a:rect l="l" t="t" r="r" b="b"/>
              <a:pathLst>
                <a:path w="1443426" h="73484">
                  <a:moveTo>
                    <a:pt x="0" y="0"/>
                  </a:moveTo>
                  <a:lnTo>
                    <a:pt x="1443426" y="0"/>
                  </a:lnTo>
                  <a:lnTo>
                    <a:pt x="1443426" y="73483"/>
                  </a:lnTo>
                  <a:lnTo>
                    <a:pt x="0" y="734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699955" y="531693"/>
              <a:ext cx="1443426" cy="73484"/>
            </a:xfrm>
            <a:custGeom>
              <a:avLst/>
              <a:gdLst/>
              <a:ahLst/>
              <a:cxnLst/>
              <a:rect l="l" t="t" r="r" b="b"/>
              <a:pathLst>
                <a:path w="1443426" h="73484">
                  <a:moveTo>
                    <a:pt x="0" y="0"/>
                  </a:moveTo>
                  <a:lnTo>
                    <a:pt x="1443426" y="0"/>
                  </a:lnTo>
                  <a:lnTo>
                    <a:pt x="1443426" y="73483"/>
                  </a:lnTo>
                  <a:lnTo>
                    <a:pt x="0" y="734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357859" y="1568380"/>
              <a:ext cx="1036267" cy="52755"/>
            </a:xfrm>
            <a:custGeom>
              <a:avLst/>
              <a:gdLst/>
              <a:ahLst/>
              <a:cxnLst/>
              <a:rect l="l" t="t" r="r" b="b"/>
              <a:pathLst>
                <a:path w="1036267" h="52755">
                  <a:moveTo>
                    <a:pt x="0" y="0"/>
                  </a:moveTo>
                  <a:lnTo>
                    <a:pt x="1036267" y="0"/>
                  </a:lnTo>
                  <a:lnTo>
                    <a:pt x="1036267" y="52755"/>
                  </a:lnTo>
                  <a:lnTo>
                    <a:pt x="0" y="52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7" name="Freeform 17"/>
            <p:cNvSpPr/>
            <p:nvPr/>
          </p:nvSpPr>
          <p:spPr>
            <a:xfrm rot="-227846">
              <a:off x="2122803" y="2536672"/>
              <a:ext cx="1694158" cy="86248"/>
            </a:xfrm>
            <a:custGeom>
              <a:avLst/>
              <a:gdLst/>
              <a:ahLst/>
              <a:cxnLst/>
              <a:rect l="l" t="t" r="r" b="b"/>
              <a:pathLst>
                <a:path w="1694158" h="86248">
                  <a:moveTo>
                    <a:pt x="0" y="0"/>
                  </a:moveTo>
                  <a:lnTo>
                    <a:pt x="1694157" y="0"/>
                  </a:lnTo>
                  <a:lnTo>
                    <a:pt x="1694157" y="86248"/>
                  </a:lnTo>
                  <a:lnTo>
                    <a:pt x="0" y="86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524898" y="6243607"/>
            <a:ext cx="5476769" cy="2720437"/>
            <a:chOff x="0" y="0"/>
            <a:chExt cx="1442441" cy="7164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42441" cy="716494"/>
            </a:xfrm>
            <a:custGeom>
              <a:avLst/>
              <a:gdLst/>
              <a:ahLst/>
              <a:cxnLst/>
              <a:rect l="l" t="t" r="r" b="b"/>
              <a:pathLst>
                <a:path w="1442441" h="716494">
                  <a:moveTo>
                    <a:pt x="0" y="0"/>
                  </a:moveTo>
                  <a:lnTo>
                    <a:pt x="1442441" y="0"/>
                  </a:lnTo>
                  <a:lnTo>
                    <a:pt x="1442441" y="716494"/>
                  </a:lnTo>
                  <a:lnTo>
                    <a:pt x="0" y="7164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442441" cy="754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AutoShape 21"/>
          <p:cNvSpPr/>
          <p:nvPr/>
        </p:nvSpPr>
        <p:spPr>
          <a:xfrm flipV="1">
            <a:off x="8763295" y="8920670"/>
            <a:ext cx="3814051" cy="291862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 rot="-7233776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Freeform 23"/>
          <p:cNvSpPr/>
          <p:nvPr/>
        </p:nvSpPr>
        <p:spPr>
          <a:xfrm rot="4831233">
            <a:off x="-3387939" y="-1964760"/>
            <a:ext cx="5507484" cy="4440409"/>
          </a:xfrm>
          <a:custGeom>
            <a:avLst/>
            <a:gdLst/>
            <a:ahLst/>
            <a:cxnLst/>
            <a:rect l="l" t="t" r="r" b="b"/>
            <a:pathLst>
              <a:path w="5507484" h="4440409">
                <a:moveTo>
                  <a:pt x="0" y="0"/>
                </a:moveTo>
                <a:lnTo>
                  <a:pt x="5507484" y="0"/>
                </a:lnTo>
                <a:lnTo>
                  <a:pt x="5507484" y="4440409"/>
                </a:lnTo>
                <a:lnTo>
                  <a:pt x="0" y="44404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4" name="Freeform 24"/>
          <p:cNvSpPr/>
          <p:nvPr/>
        </p:nvSpPr>
        <p:spPr>
          <a:xfrm rot="-614004">
            <a:off x="100540" y="-588174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5" name="TextBox 25"/>
          <p:cNvSpPr txBox="1"/>
          <p:nvPr/>
        </p:nvSpPr>
        <p:spPr>
          <a:xfrm>
            <a:off x="1995456" y="933450"/>
            <a:ext cx="6386036" cy="764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84"/>
              </a:lnSpc>
            </a:pPr>
            <a:r>
              <a:rPr lang="en-US" sz="4417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Daha yakından bir bakış</a:t>
            </a:r>
          </a:p>
        </p:txBody>
      </p:sp>
      <p:pic>
        <p:nvPicPr>
          <p:cNvPr id="26" name="Resim 2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5F53F2F-857B-E26A-61D6-A68F658B393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F1EB42B0-5374-15EA-B95A-D40F2545784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65"/>
    </mc:Choice>
    <mc:Fallback xmlns="">
      <p:transition spd="slow" advTm="7346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781067" y="3623172"/>
            <a:ext cx="16725865" cy="4014584"/>
          </a:xfrm>
          <a:custGeom>
            <a:avLst/>
            <a:gdLst/>
            <a:ahLst/>
            <a:cxnLst/>
            <a:rect l="l" t="t" r="r" b="b"/>
            <a:pathLst>
              <a:path w="16725865" h="4014584">
                <a:moveTo>
                  <a:pt x="0" y="0"/>
                </a:moveTo>
                <a:lnTo>
                  <a:pt x="16725866" y="0"/>
                </a:lnTo>
                <a:lnTo>
                  <a:pt x="16725866" y="4014583"/>
                </a:lnTo>
                <a:lnTo>
                  <a:pt x="0" y="40145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4831233">
            <a:off x="-3387939" y="-1964760"/>
            <a:ext cx="5507484" cy="4440409"/>
          </a:xfrm>
          <a:custGeom>
            <a:avLst/>
            <a:gdLst/>
            <a:ahLst/>
            <a:cxnLst/>
            <a:rect l="l" t="t" r="r" b="b"/>
            <a:pathLst>
              <a:path w="5507484" h="4440409">
                <a:moveTo>
                  <a:pt x="0" y="0"/>
                </a:moveTo>
                <a:lnTo>
                  <a:pt x="5507484" y="0"/>
                </a:lnTo>
                <a:lnTo>
                  <a:pt x="5507484" y="4440409"/>
                </a:lnTo>
                <a:lnTo>
                  <a:pt x="0" y="4440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614004">
            <a:off x="100540" y="-588174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7233776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7949914">
            <a:off x="15407222" y="-761494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A0DD0892-BAB2-EBD5-C70A-231AE13B2D5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B0B4E09C-A9D6-79D2-4C9B-A6AD7DD61E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16"/>
    </mc:Choice>
    <mc:Fallback xmlns="">
      <p:transition spd="slow" advTm="4421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0" y="343215"/>
            <a:ext cx="17823000" cy="852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4"/>
              </a:lnSpc>
            </a:pPr>
            <a:r>
              <a:rPr lang="en-US" sz="5499" dirty="0">
                <a:solidFill>
                  <a:srgbClr val="E37043"/>
                </a:solidFill>
                <a:latin typeface="Fredoka"/>
                <a:ea typeface="Fredoka"/>
                <a:cs typeface="Fredoka"/>
                <a:sym typeface="Fredoka"/>
              </a:rPr>
              <a:t>UNUTMA</a:t>
            </a:r>
          </a:p>
          <a:p>
            <a:pPr algn="ctr">
              <a:lnSpc>
                <a:spcPts val="10504"/>
              </a:lnSpc>
            </a:pPr>
            <a:r>
              <a:rPr lang="en-US" sz="5499" dirty="0">
                <a:solidFill>
                  <a:srgbClr val="58C2CA"/>
                </a:solidFill>
                <a:latin typeface="Fredoka"/>
                <a:ea typeface="Fredoka"/>
                <a:cs typeface="Fredoka"/>
                <a:sym typeface="Fredoka"/>
              </a:rPr>
              <a:t>Bir DNA </a:t>
            </a:r>
            <a:r>
              <a:rPr lang="en-US" sz="5499" dirty="0" err="1">
                <a:solidFill>
                  <a:srgbClr val="58C2CA"/>
                </a:solidFill>
                <a:latin typeface="Fredoka"/>
                <a:ea typeface="Fredoka"/>
                <a:cs typeface="Fredoka"/>
                <a:sym typeface="Fredoka"/>
              </a:rPr>
              <a:t>molekülünde</a:t>
            </a:r>
            <a:r>
              <a:rPr lang="en-US" sz="5499" dirty="0">
                <a:solidFill>
                  <a:srgbClr val="58C2CA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</a:p>
          <a:p>
            <a:pPr algn="ctr">
              <a:lnSpc>
                <a:spcPts val="10504"/>
              </a:lnSpc>
            </a:pPr>
            <a:r>
              <a:rPr lang="en-US" sz="5499" dirty="0" err="1">
                <a:solidFill>
                  <a:srgbClr val="E37043"/>
                </a:solidFill>
                <a:latin typeface="Fredoka"/>
                <a:ea typeface="Fredoka"/>
                <a:cs typeface="Fredoka"/>
                <a:sym typeface="Fredoka"/>
              </a:rPr>
              <a:t>Adenin</a:t>
            </a:r>
            <a:r>
              <a:rPr lang="en-US" sz="5499" dirty="0">
                <a:solidFill>
                  <a:srgbClr val="E37043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5499" dirty="0" err="1">
                <a:solidFill>
                  <a:srgbClr val="E37043"/>
                </a:solidFill>
                <a:latin typeface="Fredoka"/>
                <a:ea typeface="Fredoka"/>
                <a:cs typeface="Fredoka"/>
                <a:sym typeface="Fredoka"/>
              </a:rPr>
              <a:t>nükleotid</a:t>
            </a:r>
            <a:r>
              <a:rPr lang="en-US" sz="5499" dirty="0">
                <a:solidFill>
                  <a:srgbClr val="E37043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5499" dirty="0" err="1">
                <a:solidFill>
                  <a:srgbClr val="E37043"/>
                </a:solidFill>
                <a:latin typeface="Fredoka"/>
                <a:ea typeface="Fredoka"/>
                <a:cs typeface="Fredoka"/>
                <a:sym typeface="Fredoka"/>
              </a:rPr>
              <a:t>sayısı</a:t>
            </a:r>
            <a:r>
              <a:rPr lang="en-US" sz="5499" dirty="0">
                <a:solidFill>
                  <a:srgbClr val="E37043"/>
                </a:solidFill>
                <a:latin typeface="Fredoka"/>
                <a:ea typeface="Fredoka"/>
                <a:cs typeface="Fredoka"/>
                <a:sym typeface="Fredoka"/>
              </a:rPr>
              <a:t> = </a:t>
            </a:r>
            <a:r>
              <a:rPr lang="en-US" sz="5499" dirty="0" err="1">
                <a:solidFill>
                  <a:srgbClr val="E37043"/>
                </a:solidFill>
                <a:latin typeface="Fredoka"/>
                <a:ea typeface="Fredoka"/>
                <a:cs typeface="Fredoka"/>
                <a:sym typeface="Fredoka"/>
              </a:rPr>
              <a:t>Timin</a:t>
            </a:r>
            <a:r>
              <a:rPr lang="en-US" sz="5499" dirty="0">
                <a:solidFill>
                  <a:srgbClr val="E37043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5499" dirty="0" err="1">
                <a:solidFill>
                  <a:srgbClr val="E37043"/>
                </a:solidFill>
                <a:latin typeface="Fredoka"/>
                <a:ea typeface="Fredoka"/>
                <a:cs typeface="Fredoka"/>
                <a:sym typeface="Fredoka"/>
              </a:rPr>
              <a:t>nükleotid</a:t>
            </a:r>
            <a:r>
              <a:rPr lang="en-US" sz="5499" dirty="0">
                <a:solidFill>
                  <a:srgbClr val="E37043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5499" dirty="0" err="1">
                <a:solidFill>
                  <a:srgbClr val="E37043"/>
                </a:solidFill>
                <a:latin typeface="Fredoka"/>
                <a:ea typeface="Fredoka"/>
                <a:cs typeface="Fredoka"/>
                <a:sym typeface="Fredoka"/>
              </a:rPr>
              <a:t>sayısı</a:t>
            </a:r>
            <a:r>
              <a:rPr lang="en-US" sz="5499" dirty="0">
                <a:solidFill>
                  <a:srgbClr val="E37043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</a:p>
          <a:p>
            <a:pPr algn="ctr">
              <a:lnSpc>
                <a:spcPts val="10504"/>
              </a:lnSpc>
            </a:pPr>
            <a:r>
              <a:rPr lang="en-US" sz="5499" dirty="0">
                <a:solidFill>
                  <a:srgbClr val="69A463"/>
                </a:solidFill>
                <a:latin typeface="Fredoka"/>
                <a:ea typeface="Fredoka"/>
                <a:cs typeface="Fredoka"/>
                <a:sym typeface="Fredoka"/>
              </a:rPr>
              <a:t>Guanin </a:t>
            </a:r>
            <a:r>
              <a:rPr lang="en-US" sz="5499" dirty="0" err="1">
                <a:solidFill>
                  <a:srgbClr val="69A463"/>
                </a:solidFill>
                <a:latin typeface="Fredoka"/>
                <a:ea typeface="Fredoka"/>
                <a:cs typeface="Fredoka"/>
                <a:sym typeface="Fredoka"/>
              </a:rPr>
              <a:t>nükleotid</a:t>
            </a:r>
            <a:r>
              <a:rPr lang="en-US" sz="5499" dirty="0">
                <a:solidFill>
                  <a:srgbClr val="69A463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5499" dirty="0" err="1">
                <a:solidFill>
                  <a:srgbClr val="69A463"/>
                </a:solidFill>
                <a:latin typeface="Fredoka"/>
                <a:ea typeface="Fredoka"/>
                <a:cs typeface="Fredoka"/>
                <a:sym typeface="Fredoka"/>
              </a:rPr>
              <a:t>sayısı</a:t>
            </a:r>
            <a:r>
              <a:rPr lang="en-US" sz="5499" dirty="0">
                <a:solidFill>
                  <a:srgbClr val="69A463"/>
                </a:solidFill>
                <a:latin typeface="Fredoka"/>
                <a:ea typeface="Fredoka"/>
                <a:cs typeface="Fredoka"/>
                <a:sym typeface="Fredoka"/>
              </a:rPr>
              <a:t> = </a:t>
            </a:r>
            <a:r>
              <a:rPr lang="en-US" sz="5499" dirty="0" err="1">
                <a:solidFill>
                  <a:srgbClr val="69A463"/>
                </a:solidFill>
                <a:latin typeface="Fredoka"/>
                <a:ea typeface="Fredoka"/>
                <a:cs typeface="Fredoka"/>
                <a:sym typeface="Fredoka"/>
              </a:rPr>
              <a:t>Sitozin</a:t>
            </a:r>
            <a:r>
              <a:rPr lang="en-US" sz="5499" dirty="0">
                <a:solidFill>
                  <a:srgbClr val="69A463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5499" dirty="0" err="1">
                <a:solidFill>
                  <a:srgbClr val="69A463"/>
                </a:solidFill>
                <a:latin typeface="Fredoka"/>
                <a:ea typeface="Fredoka"/>
                <a:cs typeface="Fredoka"/>
                <a:sym typeface="Fredoka"/>
              </a:rPr>
              <a:t>nükleotid</a:t>
            </a:r>
            <a:r>
              <a:rPr lang="en-US" sz="5499" dirty="0">
                <a:solidFill>
                  <a:srgbClr val="69A463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5499" dirty="0" err="1">
                <a:solidFill>
                  <a:srgbClr val="69A463"/>
                </a:solidFill>
                <a:latin typeface="Fredoka"/>
                <a:ea typeface="Fredoka"/>
                <a:cs typeface="Fredoka"/>
                <a:sym typeface="Fredoka"/>
              </a:rPr>
              <a:t>sayısı</a:t>
            </a:r>
            <a:endParaRPr lang="en-US" sz="5499" dirty="0">
              <a:solidFill>
                <a:srgbClr val="69A463"/>
              </a:solidFill>
              <a:latin typeface="Fredoka"/>
              <a:ea typeface="Fredoka"/>
              <a:cs typeface="Fredoka"/>
              <a:sym typeface="Fredoka"/>
            </a:endParaRPr>
          </a:p>
          <a:p>
            <a:pPr algn="ctr">
              <a:lnSpc>
                <a:spcPts val="8594"/>
              </a:lnSpc>
            </a:pPr>
            <a:r>
              <a:rPr lang="en-US" sz="4499" dirty="0" err="1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Toplam</a:t>
            </a:r>
            <a:r>
              <a:rPr lang="en-US" sz="4499" dirty="0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4499" dirty="0" err="1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nükleotid</a:t>
            </a:r>
            <a:r>
              <a:rPr lang="en-US" sz="4499" dirty="0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4499" dirty="0" err="1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sayısı</a:t>
            </a:r>
            <a:r>
              <a:rPr lang="en-US" sz="4499" dirty="0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= </a:t>
            </a:r>
            <a:r>
              <a:rPr lang="en-US" sz="4499" dirty="0" err="1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Toplam</a:t>
            </a:r>
            <a:r>
              <a:rPr lang="en-US" sz="4499" dirty="0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4499" dirty="0" err="1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fosfat</a:t>
            </a:r>
            <a:r>
              <a:rPr lang="en-US" sz="4499" dirty="0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4499" dirty="0" err="1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sayısı</a:t>
            </a:r>
            <a:r>
              <a:rPr lang="en-US" sz="4499" dirty="0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 = </a:t>
            </a:r>
            <a:r>
              <a:rPr lang="en-US" sz="4499" dirty="0" err="1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Toplam</a:t>
            </a:r>
            <a:r>
              <a:rPr lang="en-US" sz="4499" dirty="0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4499" dirty="0" err="1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şeker</a:t>
            </a:r>
            <a:r>
              <a:rPr lang="en-US" sz="4499" dirty="0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4499" dirty="0" err="1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sayısı</a:t>
            </a:r>
            <a:r>
              <a:rPr lang="en-US" sz="4499" dirty="0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 = </a:t>
            </a:r>
            <a:r>
              <a:rPr lang="en-US" sz="4499" dirty="0" err="1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Toplam</a:t>
            </a:r>
            <a:r>
              <a:rPr lang="en-US" sz="4499" dirty="0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4499" dirty="0" err="1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organik</a:t>
            </a:r>
            <a:r>
              <a:rPr lang="en-US" sz="4499" dirty="0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4499" dirty="0" err="1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baz</a:t>
            </a:r>
            <a:r>
              <a:rPr lang="en-US" sz="4499" dirty="0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4499" dirty="0" err="1">
                <a:solidFill>
                  <a:srgbClr val="EE8896"/>
                </a:solidFill>
                <a:latin typeface="Fredoka"/>
                <a:ea typeface="Fredoka"/>
                <a:cs typeface="Fredoka"/>
                <a:sym typeface="Fredoka"/>
              </a:rPr>
              <a:t>sayısı</a:t>
            </a:r>
            <a:endParaRPr lang="en-US" sz="4499" dirty="0">
              <a:solidFill>
                <a:srgbClr val="EE8896"/>
              </a:solidFill>
              <a:latin typeface="Fredoka"/>
              <a:ea typeface="Fredoka"/>
              <a:cs typeface="Fredoka"/>
              <a:sym typeface="Fredoka"/>
            </a:endParaRPr>
          </a:p>
          <a:p>
            <a:pPr algn="ctr">
              <a:lnSpc>
                <a:spcPts val="8594"/>
              </a:lnSpc>
            </a:pPr>
            <a:endParaRPr lang="en-US" sz="4499" dirty="0">
              <a:solidFill>
                <a:srgbClr val="EE8896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4" name="Freeform 4"/>
          <p:cNvSpPr/>
          <p:nvPr/>
        </p:nvSpPr>
        <p:spPr>
          <a:xfrm rot="4831233">
            <a:off x="-3387939" y="-1964760"/>
            <a:ext cx="5507484" cy="4440409"/>
          </a:xfrm>
          <a:custGeom>
            <a:avLst/>
            <a:gdLst/>
            <a:ahLst/>
            <a:cxnLst/>
            <a:rect l="l" t="t" r="r" b="b"/>
            <a:pathLst>
              <a:path w="5507484" h="4440409">
                <a:moveTo>
                  <a:pt x="0" y="0"/>
                </a:moveTo>
                <a:lnTo>
                  <a:pt x="5507484" y="0"/>
                </a:lnTo>
                <a:lnTo>
                  <a:pt x="5507484" y="4440409"/>
                </a:lnTo>
                <a:lnTo>
                  <a:pt x="0" y="4440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614004">
            <a:off x="100540" y="-588174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0635999" y="0"/>
            <a:ext cx="1801754" cy="1822254"/>
          </a:xfrm>
          <a:custGeom>
            <a:avLst/>
            <a:gdLst/>
            <a:ahLst/>
            <a:cxnLst/>
            <a:rect l="l" t="t" r="r" b="b"/>
            <a:pathLst>
              <a:path w="1801754" h="1822254">
                <a:moveTo>
                  <a:pt x="0" y="0"/>
                </a:moveTo>
                <a:lnTo>
                  <a:pt x="1801754" y="0"/>
                </a:lnTo>
                <a:lnTo>
                  <a:pt x="1801754" y="1822254"/>
                </a:lnTo>
                <a:lnTo>
                  <a:pt x="0" y="1822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Resim 6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19CFC034-1F06-FBBB-9337-1C8EB2A7C4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5FA3CA0-A561-4D4A-07BB-BC35198F0F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00"/>
    </mc:Choice>
    <mc:Fallback xmlns="">
      <p:transition spd="slow" advTm="10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8273392" y="1412410"/>
            <a:ext cx="10402108" cy="8327220"/>
          </a:xfrm>
          <a:custGeom>
            <a:avLst/>
            <a:gdLst/>
            <a:ahLst/>
            <a:cxnLst/>
            <a:rect l="l" t="t" r="r" b="b"/>
            <a:pathLst>
              <a:path w="10402108" h="8327220">
                <a:moveTo>
                  <a:pt x="0" y="0"/>
                </a:moveTo>
                <a:lnTo>
                  <a:pt x="10402108" y="0"/>
                </a:lnTo>
                <a:lnTo>
                  <a:pt x="10402108" y="8327219"/>
                </a:lnTo>
                <a:lnTo>
                  <a:pt x="0" y="8327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400943" y="1155235"/>
            <a:ext cx="7872449" cy="6303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57"/>
              </a:lnSpc>
            </a:pPr>
            <a:r>
              <a:rPr lang="en-US" sz="4975" dirty="0">
                <a:solidFill>
                  <a:srgbClr val="58C2CA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GEN</a:t>
            </a:r>
          </a:p>
          <a:p>
            <a:pPr algn="l">
              <a:lnSpc>
                <a:spcPts val="6917"/>
              </a:lnSpc>
            </a:pP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•DNA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üzerinde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belirli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görevleri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içeren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kalıtım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birimidir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. </a:t>
            </a:r>
          </a:p>
          <a:p>
            <a:pPr algn="l">
              <a:lnSpc>
                <a:spcPts val="6917"/>
              </a:lnSpc>
            </a:pP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•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DNA’nın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görev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birimidir</a:t>
            </a:r>
            <a:endParaRPr lang="en-US" sz="3975" dirty="0">
              <a:solidFill>
                <a:srgbClr val="000000"/>
              </a:solidFill>
              <a:latin typeface="Dreaming Outloud Sans Alt"/>
              <a:ea typeface="Dreaming Outloud Sans Alt"/>
              <a:cs typeface="Dreaming Outloud Sans Alt"/>
              <a:sym typeface="Dreaming Outloud Sans Alt"/>
            </a:endParaRPr>
          </a:p>
          <a:p>
            <a:pPr algn="l">
              <a:lnSpc>
                <a:spcPts val="6917"/>
              </a:lnSpc>
            </a:pP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•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Kalıtsal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bilgilerin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(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kan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grubu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, ten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rengi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,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göz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rengi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gibi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)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yavru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döllere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taşınmasını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ve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aktarılmasını</a:t>
            </a:r>
            <a:r>
              <a:rPr lang="en-US" sz="3975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3975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sağlar</a:t>
            </a:r>
            <a:endParaRPr lang="en-US" sz="3975" dirty="0">
              <a:solidFill>
                <a:srgbClr val="000000"/>
              </a:solidFill>
              <a:latin typeface="Dreaming Outloud Sans Alt"/>
              <a:ea typeface="Dreaming Outloud Sans Alt"/>
              <a:cs typeface="Dreaming Outloud Sans Alt"/>
              <a:sym typeface="Dreaming Outloud Sans Alt"/>
            </a:endParaRPr>
          </a:p>
        </p:txBody>
      </p:sp>
      <p:sp>
        <p:nvSpPr>
          <p:cNvPr id="5" name="Freeform 5"/>
          <p:cNvSpPr/>
          <p:nvPr/>
        </p:nvSpPr>
        <p:spPr>
          <a:xfrm rot="236070">
            <a:off x="-2523772" y="-1673463"/>
            <a:ext cx="4633591" cy="3735833"/>
          </a:xfrm>
          <a:custGeom>
            <a:avLst/>
            <a:gdLst/>
            <a:ahLst/>
            <a:cxnLst/>
            <a:rect l="l" t="t" r="r" b="b"/>
            <a:pathLst>
              <a:path w="4633591" h="3735833">
                <a:moveTo>
                  <a:pt x="0" y="0"/>
                </a:moveTo>
                <a:lnTo>
                  <a:pt x="4633591" y="0"/>
                </a:lnTo>
                <a:lnTo>
                  <a:pt x="4633591" y="3735833"/>
                </a:lnTo>
                <a:lnTo>
                  <a:pt x="0" y="37358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6392049">
            <a:off x="-408036" y="-769816"/>
            <a:ext cx="1232442" cy="2274642"/>
          </a:xfrm>
          <a:custGeom>
            <a:avLst/>
            <a:gdLst/>
            <a:ahLst/>
            <a:cxnLst/>
            <a:rect l="l" t="t" r="r" b="b"/>
            <a:pathLst>
              <a:path w="1232442" h="2274642">
                <a:moveTo>
                  <a:pt x="0" y="0"/>
                </a:moveTo>
                <a:lnTo>
                  <a:pt x="1232442" y="0"/>
                </a:lnTo>
                <a:lnTo>
                  <a:pt x="1232442" y="2274642"/>
                </a:lnTo>
                <a:lnTo>
                  <a:pt x="0" y="2274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4310067">
            <a:off x="15386631" y="-2057400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-7949914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Resim 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7BFB01F8-6D5D-6630-6BCA-6D0F44D4F6F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8642C0F1-61E5-358D-1138-4C02BD5E4B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2"/>
    </mc:Choice>
    <mc:Fallback xmlns="">
      <p:transition spd="slow" advTm="3982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4831233">
            <a:off x="-3387939" y="-1964760"/>
            <a:ext cx="5507484" cy="4440409"/>
          </a:xfrm>
          <a:custGeom>
            <a:avLst/>
            <a:gdLst/>
            <a:ahLst/>
            <a:cxnLst/>
            <a:rect l="l" t="t" r="r" b="b"/>
            <a:pathLst>
              <a:path w="5507484" h="4440409">
                <a:moveTo>
                  <a:pt x="0" y="0"/>
                </a:moveTo>
                <a:lnTo>
                  <a:pt x="5507484" y="0"/>
                </a:lnTo>
                <a:lnTo>
                  <a:pt x="5507484" y="4440409"/>
                </a:lnTo>
                <a:lnTo>
                  <a:pt x="0" y="4440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614004">
            <a:off x="100540" y="-588174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233776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7949914">
            <a:off x="15407222" y="-761494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7099459" y="6172200"/>
            <a:ext cx="4089083" cy="41148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2266877" y="2309808"/>
            <a:ext cx="13754246" cy="3564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Tüm canlıların DNA molekülleri aynı çeşit nükleotidlerden oluşur. Ancak canlıların farklı kalıtsal özellikte olmasını sağlayan nükleotidlerin dizilim sırası ve nükleotidlerin sayılarının birbirinden farklı olmasıdır.</a:t>
            </a:r>
          </a:p>
        </p:txBody>
      </p:sp>
      <p:pic>
        <p:nvPicPr>
          <p:cNvPr id="9" name="Resim 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49E06A2-8020-3011-8AB4-FD6E268CCA6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10D68552-A084-9132-9091-9C3853DE14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34"/>
    </mc:Choice>
    <mc:Fallback xmlns="">
      <p:transition spd="slow" advTm="9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4831233">
            <a:off x="-3387939" y="-1964760"/>
            <a:ext cx="5507484" cy="4440409"/>
          </a:xfrm>
          <a:custGeom>
            <a:avLst/>
            <a:gdLst/>
            <a:ahLst/>
            <a:cxnLst/>
            <a:rect l="l" t="t" r="r" b="b"/>
            <a:pathLst>
              <a:path w="5507484" h="4440409">
                <a:moveTo>
                  <a:pt x="0" y="0"/>
                </a:moveTo>
                <a:lnTo>
                  <a:pt x="5507484" y="0"/>
                </a:lnTo>
                <a:lnTo>
                  <a:pt x="5507484" y="4440409"/>
                </a:lnTo>
                <a:lnTo>
                  <a:pt x="0" y="4440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614004">
            <a:off x="100540" y="-588174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233776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7949914">
            <a:off x="15407222" y="-761494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3539" y="847310"/>
            <a:ext cx="12449639" cy="8483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5499" spc="252">
                <a:solidFill>
                  <a:srgbClr val="000000"/>
                </a:solidFill>
                <a:latin typeface="Abstracted Dream"/>
                <a:ea typeface="Abstracted Dream"/>
                <a:cs typeface="Abstracted Dream"/>
                <a:sym typeface="Abstracted Dream"/>
              </a:rPr>
              <a:t>KROMOZOM </a:t>
            </a:r>
          </a:p>
          <a:p>
            <a:pPr algn="l">
              <a:lnSpc>
                <a:spcPts val="5499"/>
              </a:lnSpc>
            </a:pPr>
            <a:endParaRPr lang="en-US" sz="5499" spc="252">
              <a:solidFill>
                <a:srgbClr val="000000"/>
              </a:solidFill>
              <a:latin typeface="Abstracted Dream"/>
              <a:ea typeface="Abstracted Dream"/>
              <a:cs typeface="Abstracted Dream"/>
              <a:sym typeface="Abstracted Dream"/>
            </a:endParaRPr>
          </a:p>
          <a:p>
            <a:pPr algn="l">
              <a:lnSpc>
                <a:spcPts val="5499"/>
              </a:lnSpc>
            </a:pPr>
            <a:r>
              <a:rPr lang="en-US" sz="5499" spc="252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Çekirdek içerisinde bulunan , hücrenin canlılık olayşarı ile ilgili bilgilerini taşıyan , DNA ‘nın özel bir proteinle çevrilmesi sonucu oluşan yapıya kromozom denir</a:t>
            </a:r>
          </a:p>
          <a:p>
            <a:pPr algn="l">
              <a:lnSpc>
                <a:spcPts val="5499"/>
              </a:lnSpc>
            </a:pPr>
            <a:r>
              <a:rPr lang="en-US" sz="5499" spc="252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Kromozomlar çiftler halinde bulunur biri anneden biri babadan gelir.</a:t>
            </a:r>
          </a:p>
          <a:p>
            <a:pPr algn="l">
              <a:lnSpc>
                <a:spcPts val="5499"/>
              </a:lnSpc>
            </a:pPr>
            <a:r>
              <a:rPr lang="en-US" sz="5499" spc="252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Genler ( kalıtsal bilgiler ) kromozomlar sayesinde nesilden nesile aktarılır.</a:t>
            </a:r>
          </a:p>
        </p:txBody>
      </p:sp>
      <p:sp>
        <p:nvSpPr>
          <p:cNvPr id="8" name="Freeform 8"/>
          <p:cNvSpPr/>
          <p:nvPr/>
        </p:nvSpPr>
        <p:spPr>
          <a:xfrm>
            <a:off x="13339084" y="1508981"/>
            <a:ext cx="4474845" cy="82296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0" y="0"/>
                </a:moveTo>
                <a:lnTo>
                  <a:pt x="4474845" y="0"/>
                </a:lnTo>
                <a:lnTo>
                  <a:pt x="44748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Resim 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552CBCA8-FC96-29BB-2F7A-906E41DE2D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11361D82-F0F8-DFAE-F0D0-5AF64ECE34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28"/>
    </mc:Choice>
    <mc:Fallback xmlns="">
      <p:transition spd="slow" advTm="62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4831233">
            <a:off x="-3387939" y="-1964760"/>
            <a:ext cx="5507484" cy="4440409"/>
          </a:xfrm>
          <a:custGeom>
            <a:avLst/>
            <a:gdLst/>
            <a:ahLst/>
            <a:cxnLst/>
            <a:rect l="l" t="t" r="r" b="b"/>
            <a:pathLst>
              <a:path w="5507484" h="4440409">
                <a:moveTo>
                  <a:pt x="0" y="0"/>
                </a:moveTo>
                <a:lnTo>
                  <a:pt x="5507484" y="0"/>
                </a:lnTo>
                <a:lnTo>
                  <a:pt x="5507484" y="4440409"/>
                </a:lnTo>
                <a:lnTo>
                  <a:pt x="0" y="44404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614004">
            <a:off x="100540" y="-588174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233776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7949914">
            <a:off x="15407222" y="-761494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427301" y="1692860"/>
            <a:ext cx="15576730" cy="3288753"/>
          </a:xfrm>
          <a:custGeom>
            <a:avLst/>
            <a:gdLst/>
            <a:ahLst/>
            <a:cxnLst/>
            <a:rect l="l" t="t" r="r" b="b"/>
            <a:pathLst>
              <a:path w="15576730" h="3288753">
                <a:moveTo>
                  <a:pt x="0" y="0"/>
                </a:moveTo>
                <a:lnTo>
                  <a:pt x="15576730" y="0"/>
                </a:lnTo>
                <a:lnTo>
                  <a:pt x="15576730" y="3288753"/>
                </a:lnTo>
                <a:lnTo>
                  <a:pt x="0" y="3288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0" y="5067338"/>
            <a:ext cx="18288000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37" lvl="1" indent="-593718" algn="ctr">
              <a:lnSpc>
                <a:spcPts val="5609"/>
              </a:lnSpc>
              <a:buFont typeface="Arial"/>
              <a:buChar char="•"/>
            </a:pP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Her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canlı</a:t>
            </a: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türünde</a:t>
            </a: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belirli</a:t>
            </a: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sayıda</a:t>
            </a: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kromozom</a:t>
            </a: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bulunur</a:t>
            </a: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.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Kromozom</a:t>
            </a: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sayısı</a:t>
            </a: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ile</a:t>
            </a: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canlının</a:t>
            </a: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gelişmişliği</a:t>
            </a: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,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vücut</a:t>
            </a: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büyüklüğü</a:t>
            </a: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arasında</a:t>
            </a: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bir</a:t>
            </a: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bağ</a:t>
            </a:r>
            <a:r>
              <a:rPr lang="en-US" sz="44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yoktur</a:t>
            </a:r>
            <a:endParaRPr lang="en-US" sz="4400" dirty="0">
              <a:solidFill>
                <a:srgbClr val="000000"/>
              </a:solidFill>
              <a:latin typeface="Dreaming Outloud Sans Alt"/>
              <a:ea typeface="Dreaming Outloud Sans Alt"/>
              <a:cs typeface="Dreaming Outloud Sans Alt"/>
              <a:sym typeface="Dreaming Outloud Sans Al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634197" y="6589354"/>
            <a:ext cx="18794226" cy="290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37" lvl="1" indent="-593718" algn="ctr">
              <a:lnSpc>
                <a:spcPts val="5609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Farklı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türe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ait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canlıların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kromozom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sayıları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aynı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olabilir</a:t>
            </a:r>
            <a:endParaRPr lang="en-US" sz="4000" dirty="0">
              <a:solidFill>
                <a:srgbClr val="000000"/>
              </a:solidFill>
              <a:latin typeface="Dreaming Outloud Sans Alt"/>
              <a:ea typeface="Dreaming Outloud Sans Alt"/>
              <a:cs typeface="Dreaming Outloud Sans Alt"/>
              <a:sym typeface="Dreaming Outloud Sans Alt"/>
            </a:endParaRPr>
          </a:p>
          <a:p>
            <a:pPr marL="1187437" lvl="1" indent="-593718" algn="ctr">
              <a:lnSpc>
                <a:spcPts val="5609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Kromozom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sayıları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aynı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olan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canlılar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birbiriyle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akraba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ya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da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benzer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tür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,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benzer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canlı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oldukları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anlamına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gelmez</a:t>
            </a:r>
            <a:endParaRPr lang="en-US" sz="4000" dirty="0">
              <a:solidFill>
                <a:srgbClr val="000000"/>
              </a:solidFill>
              <a:latin typeface="Dreaming Outloud Sans Alt"/>
              <a:ea typeface="Dreaming Outloud Sans Alt"/>
              <a:cs typeface="Dreaming Outloud Sans Alt"/>
              <a:sym typeface="Dreaming Outloud Sans Alt"/>
            </a:endParaRPr>
          </a:p>
          <a:p>
            <a:pPr marL="1187437" lvl="1" indent="-593718" algn="ctr">
              <a:lnSpc>
                <a:spcPts val="5609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Benzer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türdeki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sağlıklı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bireylerin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kromozom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sayıları</a:t>
            </a:r>
            <a:r>
              <a:rPr lang="en-US" sz="40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aynıdır</a:t>
            </a:r>
            <a:endParaRPr lang="en-US" sz="4000" dirty="0">
              <a:solidFill>
                <a:srgbClr val="000000"/>
              </a:solidFill>
              <a:latin typeface="Dreaming Outloud Sans Alt"/>
              <a:ea typeface="Dreaming Outloud Sans Alt"/>
              <a:cs typeface="Dreaming Outloud Sans Alt"/>
              <a:sym typeface="Dreaming Outloud Sans Alt"/>
            </a:endParaRPr>
          </a:p>
        </p:txBody>
      </p:sp>
      <p:pic>
        <p:nvPicPr>
          <p:cNvPr id="10" name="Resim 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4DE34DC7-4C01-3BE7-CB4E-2BEDE55A05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F5DA696-A40F-DCDC-DC3E-0075259E2F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48"/>
    </mc:Choice>
    <mc:Fallback xmlns="">
      <p:transition spd="slow" advTm="8894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4831233">
            <a:off x="-3387939" y="-1964760"/>
            <a:ext cx="5507484" cy="4440409"/>
          </a:xfrm>
          <a:custGeom>
            <a:avLst/>
            <a:gdLst/>
            <a:ahLst/>
            <a:cxnLst/>
            <a:rect l="l" t="t" r="r" b="b"/>
            <a:pathLst>
              <a:path w="5507484" h="4440409">
                <a:moveTo>
                  <a:pt x="0" y="0"/>
                </a:moveTo>
                <a:lnTo>
                  <a:pt x="5507484" y="0"/>
                </a:lnTo>
                <a:lnTo>
                  <a:pt x="5507484" y="4440409"/>
                </a:lnTo>
                <a:lnTo>
                  <a:pt x="0" y="4440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614004">
            <a:off x="100540" y="-588174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233776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7949914">
            <a:off x="15407222" y="-761494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790650" y="4264978"/>
            <a:ext cx="14706700" cy="157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DNA’NIN KENDİNİ EŞLEMESİ</a:t>
            </a:r>
          </a:p>
        </p:txBody>
      </p:sp>
      <p:pic>
        <p:nvPicPr>
          <p:cNvPr id="8" name="Resim 7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1F9B3CB2-02D4-5043-18CD-E9663AF011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88086B93-E82E-A903-0A7A-8DCF70D5D0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9"/>
    </mc:Choice>
    <mc:Fallback xmlns="">
      <p:transition spd="slow" advTm="2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4831233">
            <a:off x="-3387939" y="-1964760"/>
            <a:ext cx="5507484" cy="4440409"/>
          </a:xfrm>
          <a:custGeom>
            <a:avLst/>
            <a:gdLst/>
            <a:ahLst/>
            <a:cxnLst/>
            <a:rect l="l" t="t" r="r" b="b"/>
            <a:pathLst>
              <a:path w="5507484" h="4440409">
                <a:moveTo>
                  <a:pt x="0" y="0"/>
                </a:moveTo>
                <a:lnTo>
                  <a:pt x="5507484" y="0"/>
                </a:lnTo>
                <a:lnTo>
                  <a:pt x="5507484" y="4440409"/>
                </a:lnTo>
                <a:lnTo>
                  <a:pt x="0" y="4440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614004">
            <a:off x="100540" y="-588174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233776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7949914">
            <a:off x="15407222" y="-761494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940" end="16278.345"/>
                </p14:media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1828800" y="1028700"/>
            <a:ext cx="14630400" cy="8229600"/>
          </a:xfrm>
          <a:prstGeom prst="rect">
            <a:avLst/>
          </a:prstGeom>
        </p:spPr>
      </p:pic>
      <p:pic>
        <p:nvPicPr>
          <p:cNvPr id="8" name="Resim 7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DF39DD1-BB63-DD83-C626-33F5657418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CED9D02-83B7-2F62-0B71-8974761158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7"/>
    </mc:Choice>
    <mc:Fallback xmlns="">
      <p:transition spd="slow" advTm="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4831233">
            <a:off x="-3387939" y="-1964760"/>
            <a:ext cx="5507484" cy="4440409"/>
          </a:xfrm>
          <a:custGeom>
            <a:avLst/>
            <a:gdLst/>
            <a:ahLst/>
            <a:cxnLst/>
            <a:rect l="l" t="t" r="r" b="b"/>
            <a:pathLst>
              <a:path w="5507484" h="4440409">
                <a:moveTo>
                  <a:pt x="0" y="0"/>
                </a:moveTo>
                <a:lnTo>
                  <a:pt x="5507484" y="0"/>
                </a:lnTo>
                <a:lnTo>
                  <a:pt x="5507484" y="4440409"/>
                </a:lnTo>
                <a:lnTo>
                  <a:pt x="0" y="44404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614004">
            <a:off x="100540" y="-588174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233776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7949914">
            <a:off x="15407222" y="-761494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2009214" y="514350"/>
            <a:ext cx="13496064" cy="9258300"/>
          </a:xfrm>
          <a:custGeom>
            <a:avLst/>
            <a:gdLst/>
            <a:ahLst/>
            <a:cxnLst/>
            <a:rect l="l" t="t" r="r" b="b"/>
            <a:pathLst>
              <a:path w="13496064" h="9258300">
                <a:moveTo>
                  <a:pt x="0" y="0"/>
                </a:moveTo>
                <a:lnTo>
                  <a:pt x="13496064" y="0"/>
                </a:lnTo>
                <a:lnTo>
                  <a:pt x="1349606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A3D5F1D0-E042-B685-75C2-3BEDB70CB6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675BBEA-3F02-0ADE-27A0-983520A7FD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49"/>
    </mc:Choice>
    <mc:Fallback xmlns="">
      <p:transition spd="slow" advTm="4964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1404726">
            <a:off x="12204969" y="-2700361"/>
            <a:ext cx="4706205" cy="16382360"/>
          </a:xfrm>
          <a:custGeom>
            <a:avLst/>
            <a:gdLst/>
            <a:ahLst/>
            <a:cxnLst/>
            <a:rect l="l" t="t" r="r" b="b"/>
            <a:pathLst>
              <a:path w="4706205" h="16382360">
                <a:moveTo>
                  <a:pt x="0" y="0"/>
                </a:moveTo>
                <a:lnTo>
                  <a:pt x="4706205" y="0"/>
                </a:lnTo>
                <a:lnTo>
                  <a:pt x="4706205" y="16382359"/>
                </a:lnTo>
                <a:lnTo>
                  <a:pt x="0" y="163823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2780742">
            <a:off x="1230259" y="8244947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2780742">
            <a:off x="15736186" y="7200900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2780742">
            <a:off x="8230631" y="-2072747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531907" y="3460219"/>
            <a:ext cx="9597821" cy="5678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37" lvl="1" indent="-593718" algn="l">
              <a:lnSpc>
                <a:spcPts val="5609"/>
              </a:lnSpc>
              <a:buFont typeface="Arial"/>
              <a:buChar char="•"/>
            </a:pPr>
            <a:r>
              <a:rPr lang="en-US" sz="54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DNA ve Genetik kod</a:t>
            </a:r>
          </a:p>
          <a:p>
            <a:pPr algn="l">
              <a:lnSpc>
                <a:spcPts val="5609"/>
              </a:lnSpc>
            </a:pPr>
            <a:endParaRPr lang="en-US" sz="5499">
              <a:solidFill>
                <a:srgbClr val="000000"/>
              </a:solidFill>
              <a:latin typeface="Fredoka"/>
              <a:ea typeface="Fredoka"/>
              <a:cs typeface="Fredoka"/>
              <a:sym typeface="Fredoka"/>
            </a:endParaRPr>
          </a:p>
          <a:p>
            <a:pPr marL="1187437" lvl="1" indent="-593718" algn="l">
              <a:lnSpc>
                <a:spcPts val="5609"/>
              </a:lnSpc>
              <a:buFont typeface="Arial"/>
              <a:buChar char="•"/>
            </a:pPr>
            <a:r>
              <a:rPr lang="en-US" sz="54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Kalıtım</a:t>
            </a:r>
          </a:p>
          <a:p>
            <a:pPr algn="l">
              <a:lnSpc>
                <a:spcPts val="5609"/>
              </a:lnSpc>
            </a:pPr>
            <a:endParaRPr lang="en-US" sz="5499">
              <a:solidFill>
                <a:srgbClr val="000000"/>
              </a:solidFill>
              <a:latin typeface="Fredoka"/>
              <a:ea typeface="Fredoka"/>
              <a:cs typeface="Fredoka"/>
              <a:sym typeface="Fredoka"/>
            </a:endParaRPr>
          </a:p>
          <a:p>
            <a:pPr marL="1187437" lvl="1" indent="-593718" algn="l">
              <a:lnSpc>
                <a:spcPts val="5609"/>
              </a:lnSpc>
              <a:buFont typeface="Arial"/>
              <a:buChar char="•"/>
            </a:pPr>
            <a:r>
              <a:rPr lang="en-US" sz="54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Mutasyon, Modifikasyon, Adaptasyon</a:t>
            </a:r>
          </a:p>
          <a:p>
            <a:pPr algn="l">
              <a:lnSpc>
                <a:spcPts val="5609"/>
              </a:lnSpc>
            </a:pPr>
            <a:endParaRPr lang="en-US" sz="5499">
              <a:solidFill>
                <a:srgbClr val="000000"/>
              </a:solidFill>
              <a:latin typeface="Fredoka"/>
              <a:ea typeface="Fredoka"/>
              <a:cs typeface="Fredoka"/>
              <a:sym typeface="Fredoka"/>
            </a:endParaRPr>
          </a:p>
          <a:p>
            <a:pPr marL="1187437" lvl="1" indent="-593718" algn="l">
              <a:lnSpc>
                <a:spcPts val="5609"/>
              </a:lnSpc>
              <a:buFont typeface="Arial"/>
              <a:buChar char="•"/>
            </a:pPr>
            <a:r>
              <a:rPr lang="en-US" sz="54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Biyoteknoloji</a:t>
            </a:r>
          </a:p>
        </p:txBody>
      </p:sp>
      <p:sp>
        <p:nvSpPr>
          <p:cNvPr id="8" name="Freeform 8"/>
          <p:cNvSpPr/>
          <p:nvPr/>
        </p:nvSpPr>
        <p:spPr>
          <a:xfrm>
            <a:off x="-833696" y="-2661627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-4081297">
            <a:off x="639040" y="8305766"/>
            <a:ext cx="1609020" cy="2969668"/>
          </a:xfrm>
          <a:custGeom>
            <a:avLst/>
            <a:gdLst/>
            <a:ahLst/>
            <a:cxnLst/>
            <a:rect l="l" t="t" r="r" b="b"/>
            <a:pathLst>
              <a:path w="1609020" h="2969668">
                <a:moveTo>
                  <a:pt x="0" y="0"/>
                </a:moveTo>
                <a:lnTo>
                  <a:pt x="1609020" y="0"/>
                </a:lnTo>
                <a:lnTo>
                  <a:pt x="1609020" y="2969668"/>
                </a:lnTo>
                <a:lnTo>
                  <a:pt x="0" y="29696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0129728" y="-1557712"/>
            <a:ext cx="2528732" cy="4114800"/>
          </a:xfrm>
          <a:custGeom>
            <a:avLst/>
            <a:gdLst/>
            <a:ahLst/>
            <a:cxnLst/>
            <a:rect l="l" t="t" r="r" b="b"/>
            <a:pathLst>
              <a:path w="2528732" h="4114800">
                <a:moveTo>
                  <a:pt x="0" y="0"/>
                </a:moveTo>
                <a:lnTo>
                  <a:pt x="2528732" y="0"/>
                </a:lnTo>
                <a:lnTo>
                  <a:pt x="2528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TextBox 11"/>
          <p:cNvSpPr txBox="1"/>
          <p:nvPr/>
        </p:nvSpPr>
        <p:spPr>
          <a:xfrm>
            <a:off x="1476887" y="2019625"/>
            <a:ext cx="9597821" cy="874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01"/>
              </a:lnSpc>
            </a:pPr>
            <a:r>
              <a:rPr lang="en-US" sz="5799" dirty="0" err="1">
                <a:solidFill>
                  <a:srgbClr val="69A463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Neler</a:t>
            </a:r>
            <a:r>
              <a:rPr lang="en-US" sz="5799" dirty="0">
                <a:solidFill>
                  <a:srgbClr val="69A463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 </a:t>
            </a:r>
            <a:r>
              <a:rPr lang="en-US" sz="5799" dirty="0" err="1">
                <a:solidFill>
                  <a:srgbClr val="69A463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Öğreneceğiz</a:t>
            </a:r>
            <a:r>
              <a:rPr lang="en-US" sz="5799" dirty="0">
                <a:solidFill>
                  <a:srgbClr val="69A463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?</a:t>
            </a:r>
          </a:p>
        </p:txBody>
      </p:sp>
      <p:pic>
        <p:nvPicPr>
          <p:cNvPr id="12" name="Resim 1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EE605AAB-118D-BCC0-B9B9-67D5D63CF9A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647A5646-381B-D112-F34C-BA0DB4F580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9"/>
    </mc:Choice>
    <mc:Fallback xmlns="">
      <p:transition spd="slow" advTm="1732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4831233">
            <a:off x="-3387939" y="-1964760"/>
            <a:ext cx="5507484" cy="4440409"/>
          </a:xfrm>
          <a:custGeom>
            <a:avLst/>
            <a:gdLst/>
            <a:ahLst/>
            <a:cxnLst/>
            <a:rect l="l" t="t" r="r" b="b"/>
            <a:pathLst>
              <a:path w="5507484" h="4440409">
                <a:moveTo>
                  <a:pt x="0" y="0"/>
                </a:moveTo>
                <a:lnTo>
                  <a:pt x="5507484" y="0"/>
                </a:lnTo>
                <a:lnTo>
                  <a:pt x="5507484" y="4440409"/>
                </a:lnTo>
                <a:lnTo>
                  <a:pt x="0" y="4440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614004">
            <a:off x="100540" y="-588174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233776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7949914">
            <a:off x="15407222" y="-761494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555608" y="3116567"/>
            <a:ext cx="3978196" cy="4232123"/>
          </a:xfrm>
          <a:custGeom>
            <a:avLst/>
            <a:gdLst/>
            <a:ahLst/>
            <a:cxnLst/>
            <a:rect l="l" t="t" r="r" b="b"/>
            <a:pathLst>
              <a:path w="3978196" h="4232123">
                <a:moveTo>
                  <a:pt x="0" y="0"/>
                </a:moveTo>
                <a:lnTo>
                  <a:pt x="3978196" y="0"/>
                </a:lnTo>
                <a:lnTo>
                  <a:pt x="3978196" y="4232124"/>
                </a:lnTo>
                <a:lnTo>
                  <a:pt x="0" y="42321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165804" y="2938309"/>
            <a:ext cx="3978196" cy="4232123"/>
          </a:xfrm>
          <a:custGeom>
            <a:avLst/>
            <a:gdLst/>
            <a:ahLst/>
            <a:cxnLst/>
            <a:rect l="l" t="t" r="r" b="b"/>
            <a:pathLst>
              <a:path w="3978196" h="4232123">
                <a:moveTo>
                  <a:pt x="0" y="0"/>
                </a:moveTo>
                <a:lnTo>
                  <a:pt x="3978196" y="0"/>
                </a:lnTo>
                <a:lnTo>
                  <a:pt x="3978196" y="4232124"/>
                </a:lnTo>
                <a:lnTo>
                  <a:pt x="0" y="42321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4362830" y="4976860"/>
            <a:ext cx="990871" cy="511537"/>
          </a:xfrm>
          <a:custGeom>
            <a:avLst/>
            <a:gdLst/>
            <a:ahLst/>
            <a:cxnLst/>
            <a:rect l="l" t="t" r="r" b="b"/>
            <a:pathLst>
              <a:path w="990871" h="511537">
                <a:moveTo>
                  <a:pt x="0" y="0"/>
                </a:moveTo>
                <a:lnTo>
                  <a:pt x="990871" y="0"/>
                </a:lnTo>
                <a:lnTo>
                  <a:pt x="990871" y="511538"/>
                </a:lnTo>
                <a:lnTo>
                  <a:pt x="0" y="5115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889202" y="4556395"/>
            <a:ext cx="1741659" cy="1852829"/>
          </a:xfrm>
          <a:custGeom>
            <a:avLst/>
            <a:gdLst/>
            <a:ahLst/>
            <a:cxnLst/>
            <a:rect l="l" t="t" r="r" b="b"/>
            <a:pathLst>
              <a:path w="1741659" h="1852829">
                <a:moveTo>
                  <a:pt x="0" y="0"/>
                </a:moveTo>
                <a:lnTo>
                  <a:pt x="1741659" y="0"/>
                </a:lnTo>
                <a:lnTo>
                  <a:pt x="1741659" y="1852829"/>
                </a:lnTo>
                <a:lnTo>
                  <a:pt x="0" y="18528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2245973" y="4960912"/>
            <a:ext cx="1028117" cy="1054970"/>
          </a:xfrm>
          <a:custGeom>
            <a:avLst/>
            <a:gdLst/>
            <a:ahLst/>
            <a:cxnLst/>
            <a:rect l="l" t="t" r="r" b="b"/>
            <a:pathLst>
              <a:path w="1028117" h="1054970">
                <a:moveTo>
                  <a:pt x="0" y="0"/>
                </a:moveTo>
                <a:lnTo>
                  <a:pt x="1028117" y="0"/>
                </a:lnTo>
                <a:lnTo>
                  <a:pt x="1028117" y="1054971"/>
                </a:lnTo>
                <a:lnTo>
                  <a:pt x="0" y="10549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6284072" y="4225497"/>
            <a:ext cx="1741659" cy="1852829"/>
          </a:xfrm>
          <a:custGeom>
            <a:avLst/>
            <a:gdLst/>
            <a:ahLst/>
            <a:cxnLst/>
            <a:rect l="l" t="t" r="r" b="b"/>
            <a:pathLst>
              <a:path w="1741659" h="1852829">
                <a:moveTo>
                  <a:pt x="0" y="0"/>
                </a:moveTo>
                <a:lnTo>
                  <a:pt x="1741660" y="0"/>
                </a:lnTo>
                <a:lnTo>
                  <a:pt x="1741660" y="1852829"/>
                </a:lnTo>
                <a:lnTo>
                  <a:pt x="0" y="18528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6441747" y="4807215"/>
            <a:ext cx="963669" cy="988839"/>
          </a:xfrm>
          <a:custGeom>
            <a:avLst/>
            <a:gdLst/>
            <a:ahLst/>
            <a:cxnLst/>
            <a:rect l="l" t="t" r="r" b="b"/>
            <a:pathLst>
              <a:path w="963669" h="988839">
                <a:moveTo>
                  <a:pt x="0" y="0"/>
                </a:moveTo>
                <a:lnTo>
                  <a:pt x="963669" y="0"/>
                </a:lnTo>
                <a:lnTo>
                  <a:pt x="963669" y="988839"/>
                </a:lnTo>
                <a:lnTo>
                  <a:pt x="0" y="9888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6838506" y="4556395"/>
            <a:ext cx="1133820" cy="1163434"/>
          </a:xfrm>
          <a:custGeom>
            <a:avLst/>
            <a:gdLst/>
            <a:ahLst/>
            <a:cxnLst/>
            <a:rect l="l" t="t" r="r" b="b"/>
            <a:pathLst>
              <a:path w="1133820" h="1163434">
                <a:moveTo>
                  <a:pt x="0" y="0"/>
                </a:moveTo>
                <a:lnTo>
                  <a:pt x="1133820" y="0"/>
                </a:lnTo>
                <a:lnTo>
                  <a:pt x="1133820" y="1163434"/>
                </a:lnTo>
                <a:lnTo>
                  <a:pt x="0" y="11634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9443902" y="2691153"/>
            <a:ext cx="3978196" cy="4232123"/>
          </a:xfrm>
          <a:custGeom>
            <a:avLst/>
            <a:gdLst/>
            <a:ahLst/>
            <a:cxnLst/>
            <a:rect l="l" t="t" r="r" b="b"/>
            <a:pathLst>
              <a:path w="3978196" h="4232123">
                <a:moveTo>
                  <a:pt x="0" y="0"/>
                </a:moveTo>
                <a:lnTo>
                  <a:pt x="3978196" y="0"/>
                </a:lnTo>
                <a:lnTo>
                  <a:pt x="3978196" y="4232123"/>
                </a:lnTo>
                <a:lnTo>
                  <a:pt x="0" y="42321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8948466" y="4807215"/>
            <a:ext cx="990871" cy="511537"/>
          </a:xfrm>
          <a:custGeom>
            <a:avLst/>
            <a:gdLst/>
            <a:ahLst/>
            <a:cxnLst/>
            <a:rect l="l" t="t" r="r" b="b"/>
            <a:pathLst>
              <a:path w="990871" h="511537">
                <a:moveTo>
                  <a:pt x="0" y="0"/>
                </a:moveTo>
                <a:lnTo>
                  <a:pt x="990872" y="0"/>
                </a:lnTo>
                <a:lnTo>
                  <a:pt x="990872" y="511537"/>
                </a:lnTo>
                <a:lnTo>
                  <a:pt x="0" y="5115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0567988" y="3943225"/>
            <a:ext cx="1741659" cy="1852829"/>
          </a:xfrm>
          <a:custGeom>
            <a:avLst/>
            <a:gdLst/>
            <a:ahLst/>
            <a:cxnLst/>
            <a:rect l="l" t="t" r="r" b="b"/>
            <a:pathLst>
              <a:path w="1741659" h="1852829">
                <a:moveTo>
                  <a:pt x="0" y="0"/>
                </a:moveTo>
                <a:lnTo>
                  <a:pt x="1741659" y="0"/>
                </a:lnTo>
                <a:lnTo>
                  <a:pt x="1741659" y="1852829"/>
                </a:lnTo>
                <a:lnTo>
                  <a:pt x="0" y="18528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11025188" y="4057377"/>
            <a:ext cx="595154" cy="1094535"/>
          </a:xfrm>
          <a:custGeom>
            <a:avLst/>
            <a:gdLst/>
            <a:ahLst/>
            <a:cxnLst/>
            <a:rect l="l" t="t" r="r" b="b"/>
            <a:pathLst>
              <a:path w="595154" h="1094535">
                <a:moveTo>
                  <a:pt x="0" y="0"/>
                </a:moveTo>
                <a:lnTo>
                  <a:pt x="595153" y="0"/>
                </a:lnTo>
                <a:lnTo>
                  <a:pt x="595153" y="1094535"/>
                </a:lnTo>
                <a:lnTo>
                  <a:pt x="0" y="109453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11425238" y="4625294"/>
            <a:ext cx="595154" cy="1094535"/>
          </a:xfrm>
          <a:custGeom>
            <a:avLst/>
            <a:gdLst/>
            <a:ahLst/>
            <a:cxnLst/>
            <a:rect l="l" t="t" r="r" b="b"/>
            <a:pathLst>
              <a:path w="595154" h="1094535">
                <a:moveTo>
                  <a:pt x="0" y="0"/>
                </a:moveTo>
                <a:lnTo>
                  <a:pt x="595153" y="0"/>
                </a:lnTo>
                <a:lnTo>
                  <a:pt x="595153" y="1094535"/>
                </a:lnTo>
                <a:lnTo>
                  <a:pt x="0" y="109453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 rot="-2019351">
            <a:off x="13114626" y="3116567"/>
            <a:ext cx="990871" cy="511537"/>
          </a:xfrm>
          <a:custGeom>
            <a:avLst/>
            <a:gdLst/>
            <a:ahLst/>
            <a:cxnLst/>
            <a:rect l="l" t="t" r="r" b="b"/>
            <a:pathLst>
              <a:path w="990871" h="511537">
                <a:moveTo>
                  <a:pt x="0" y="0"/>
                </a:moveTo>
                <a:lnTo>
                  <a:pt x="990871" y="0"/>
                </a:lnTo>
                <a:lnTo>
                  <a:pt x="990871" y="511538"/>
                </a:lnTo>
                <a:lnTo>
                  <a:pt x="0" y="5115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 rot="1384575">
            <a:off x="13668765" y="5969777"/>
            <a:ext cx="990871" cy="511537"/>
          </a:xfrm>
          <a:custGeom>
            <a:avLst/>
            <a:gdLst/>
            <a:ahLst/>
            <a:cxnLst/>
            <a:rect l="l" t="t" r="r" b="b"/>
            <a:pathLst>
              <a:path w="990871" h="511537">
                <a:moveTo>
                  <a:pt x="0" y="0"/>
                </a:moveTo>
                <a:lnTo>
                  <a:pt x="990871" y="0"/>
                </a:lnTo>
                <a:lnTo>
                  <a:pt x="990871" y="511538"/>
                </a:lnTo>
                <a:lnTo>
                  <a:pt x="0" y="5115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>
            <a:off x="13717373" y="763645"/>
            <a:ext cx="2786833" cy="2964716"/>
          </a:xfrm>
          <a:custGeom>
            <a:avLst/>
            <a:gdLst/>
            <a:ahLst/>
            <a:cxnLst/>
            <a:rect l="l" t="t" r="r" b="b"/>
            <a:pathLst>
              <a:path w="2786833" h="2964716">
                <a:moveTo>
                  <a:pt x="0" y="0"/>
                </a:moveTo>
                <a:lnTo>
                  <a:pt x="2786833" y="0"/>
                </a:lnTo>
                <a:lnTo>
                  <a:pt x="2786833" y="2964716"/>
                </a:lnTo>
                <a:lnTo>
                  <a:pt x="0" y="29647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Freeform 23"/>
          <p:cNvSpPr/>
          <p:nvPr/>
        </p:nvSpPr>
        <p:spPr>
          <a:xfrm>
            <a:off x="14504825" y="1640755"/>
            <a:ext cx="1220079" cy="1297956"/>
          </a:xfrm>
          <a:custGeom>
            <a:avLst/>
            <a:gdLst/>
            <a:ahLst/>
            <a:cxnLst/>
            <a:rect l="l" t="t" r="r" b="b"/>
            <a:pathLst>
              <a:path w="1220079" h="1297956">
                <a:moveTo>
                  <a:pt x="0" y="0"/>
                </a:moveTo>
                <a:lnTo>
                  <a:pt x="1220079" y="0"/>
                </a:lnTo>
                <a:lnTo>
                  <a:pt x="1220079" y="1297956"/>
                </a:lnTo>
                <a:lnTo>
                  <a:pt x="0" y="12979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4" name="Freeform 24"/>
          <p:cNvSpPr/>
          <p:nvPr/>
        </p:nvSpPr>
        <p:spPr>
          <a:xfrm>
            <a:off x="14825106" y="1720721"/>
            <a:ext cx="416921" cy="766751"/>
          </a:xfrm>
          <a:custGeom>
            <a:avLst/>
            <a:gdLst/>
            <a:ahLst/>
            <a:cxnLst/>
            <a:rect l="l" t="t" r="r" b="b"/>
            <a:pathLst>
              <a:path w="416921" h="766751">
                <a:moveTo>
                  <a:pt x="0" y="0"/>
                </a:moveTo>
                <a:lnTo>
                  <a:pt x="416921" y="0"/>
                </a:lnTo>
                <a:lnTo>
                  <a:pt x="416921" y="766751"/>
                </a:lnTo>
                <a:lnTo>
                  <a:pt x="0" y="76675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5" name="Freeform 25"/>
          <p:cNvSpPr/>
          <p:nvPr/>
        </p:nvSpPr>
        <p:spPr>
          <a:xfrm>
            <a:off x="14603181" y="5054371"/>
            <a:ext cx="2903752" cy="3089098"/>
          </a:xfrm>
          <a:custGeom>
            <a:avLst/>
            <a:gdLst/>
            <a:ahLst/>
            <a:cxnLst/>
            <a:rect l="l" t="t" r="r" b="b"/>
            <a:pathLst>
              <a:path w="2903752" h="3089098">
                <a:moveTo>
                  <a:pt x="0" y="0"/>
                </a:moveTo>
                <a:lnTo>
                  <a:pt x="2903752" y="0"/>
                </a:lnTo>
                <a:lnTo>
                  <a:pt x="2903752" y="3089098"/>
                </a:lnTo>
                <a:lnTo>
                  <a:pt x="0" y="30890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6" name="Freeform 26"/>
          <p:cNvSpPr/>
          <p:nvPr/>
        </p:nvSpPr>
        <p:spPr>
          <a:xfrm>
            <a:off x="15423670" y="5968280"/>
            <a:ext cx="1271266" cy="1352411"/>
          </a:xfrm>
          <a:custGeom>
            <a:avLst/>
            <a:gdLst/>
            <a:ahLst/>
            <a:cxnLst/>
            <a:rect l="l" t="t" r="r" b="b"/>
            <a:pathLst>
              <a:path w="1271266" h="1352411">
                <a:moveTo>
                  <a:pt x="0" y="0"/>
                </a:moveTo>
                <a:lnTo>
                  <a:pt x="1271266" y="0"/>
                </a:lnTo>
                <a:lnTo>
                  <a:pt x="1271266" y="1352410"/>
                </a:lnTo>
                <a:lnTo>
                  <a:pt x="0" y="13524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7" name="Freeform 27"/>
          <p:cNvSpPr/>
          <p:nvPr/>
        </p:nvSpPr>
        <p:spPr>
          <a:xfrm>
            <a:off x="15757388" y="6051601"/>
            <a:ext cx="434413" cy="798920"/>
          </a:xfrm>
          <a:custGeom>
            <a:avLst/>
            <a:gdLst/>
            <a:ahLst/>
            <a:cxnLst/>
            <a:rect l="l" t="t" r="r" b="b"/>
            <a:pathLst>
              <a:path w="434413" h="798920">
                <a:moveTo>
                  <a:pt x="0" y="0"/>
                </a:moveTo>
                <a:lnTo>
                  <a:pt x="434412" y="0"/>
                </a:lnTo>
                <a:lnTo>
                  <a:pt x="434412" y="798919"/>
                </a:lnTo>
                <a:lnTo>
                  <a:pt x="0" y="79891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8" name="TextBox 28"/>
          <p:cNvSpPr txBox="1"/>
          <p:nvPr/>
        </p:nvSpPr>
        <p:spPr>
          <a:xfrm>
            <a:off x="4533804" y="430700"/>
            <a:ext cx="8229799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DNA NEDEN KENDİNİ EŞLER?</a:t>
            </a:r>
          </a:p>
        </p:txBody>
      </p:sp>
      <p:pic>
        <p:nvPicPr>
          <p:cNvPr id="29" name="Resim 2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42972FB-877F-6DF4-1EE1-AED6E22179C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99FDFCC3-6DBA-749A-A2D5-C5EA60F1512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85"/>
    </mc:Choice>
    <mc:Fallback xmlns="">
      <p:transition spd="slow" advTm="39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4831233">
            <a:off x="-3387939" y="-1964760"/>
            <a:ext cx="5507484" cy="4440409"/>
          </a:xfrm>
          <a:custGeom>
            <a:avLst/>
            <a:gdLst/>
            <a:ahLst/>
            <a:cxnLst/>
            <a:rect l="l" t="t" r="r" b="b"/>
            <a:pathLst>
              <a:path w="5507484" h="4440409">
                <a:moveTo>
                  <a:pt x="0" y="0"/>
                </a:moveTo>
                <a:lnTo>
                  <a:pt x="5507484" y="0"/>
                </a:lnTo>
                <a:lnTo>
                  <a:pt x="5507484" y="4440409"/>
                </a:lnTo>
                <a:lnTo>
                  <a:pt x="0" y="4440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614004">
            <a:off x="100540" y="-588174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233776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7949914">
            <a:off x="15407222" y="-761494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3185594" y="763645"/>
            <a:ext cx="7489272" cy="7967310"/>
          </a:xfrm>
          <a:custGeom>
            <a:avLst/>
            <a:gdLst/>
            <a:ahLst/>
            <a:cxnLst/>
            <a:rect l="l" t="t" r="r" b="b"/>
            <a:pathLst>
              <a:path w="7489272" h="7967310">
                <a:moveTo>
                  <a:pt x="0" y="0"/>
                </a:moveTo>
                <a:lnTo>
                  <a:pt x="7489272" y="0"/>
                </a:lnTo>
                <a:lnTo>
                  <a:pt x="7489272" y="7967310"/>
                </a:lnTo>
                <a:lnTo>
                  <a:pt x="0" y="79673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696192" y="3474235"/>
            <a:ext cx="3278812" cy="3488098"/>
          </a:xfrm>
          <a:custGeom>
            <a:avLst/>
            <a:gdLst/>
            <a:ahLst/>
            <a:cxnLst/>
            <a:rect l="l" t="t" r="r" b="b"/>
            <a:pathLst>
              <a:path w="3278812" h="3488098">
                <a:moveTo>
                  <a:pt x="0" y="0"/>
                </a:moveTo>
                <a:lnTo>
                  <a:pt x="3278812" y="0"/>
                </a:lnTo>
                <a:lnTo>
                  <a:pt x="3278812" y="3488099"/>
                </a:lnTo>
                <a:lnTo>
                  <a:pt x="0" y="34880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6367842" y="4235771"/>
            <a:ext cx="1935512" cy="1986066"/>
          </a:xfrm>
          <a:custGeom>
            <a:avLst/>
            <a:gdLst/>
            <a:ahLst/>
            <a:cxnLst/>
            <a:rect l="l" t="t" r="r" b="b"/>
            <a:pathLst>
              <a:path w="1935512" h="1986066">
                <a:moveTo>
                  <a:pt x="0" y="0"/>
                </a:moveTo>
                <a:lnTo>
                  <a:pt x="1935512" y="0"/>
                </a:lnTo>
                <a:lnTo>
                  <a:pt x="1935512" y="1986067"/>
                </a:lnTo>
                <a:lnTo>
                  <a:pt x="0" y="19860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7443449" y="7282776"/>
            <a:ext cx="1202213" cy="1112594"/>
          </a:xfrm>
          <a:custGeom>
            <a:avLst/>
            <a:gdLst/>
            <a:ahLst/>
            <a:cxnLst/>
            <a:rect l="l" t="t" r="r" b="b"/>
            <a:pathLst>
              <a:path w="1202213" h="1112594">
                <a:moveTo>
                  <a:pt x="0" y="0"/>
                </a:moveTo>
                <a:lnTo>
                  <a:pt x="1202213" y="0"/>
                </a:lnTo>
                <a:lnTo>
                  <a:pt x="1202213" y="1112594"/>
                </a:lnTo>
                <a:lnTo>
                  <a:pt x="0" y="11125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8645662" y="6419269"/>
            <a:ext cx="1315396" cy="1095366"/>
          </a:xfrm>
          <a:custGeom>
            <a:avLst/>
            <a:gdLst/>
            <a:ahLst/>
            <a:cxnLst/>
            <a:rect l="l" t="t" r="r" b="b"/>
            <a:pathLst>
              <a:path w="1315396" h="1095366">
                <a:moveTo>
                  <a:pt x="0" y="0"/>
                </a:moveTo>
                <a:lnTo>
                  <a:pt x="1315396" y="0"/>
                </a:lnTo>
                <a:lnTo>
                  <a:pt x="1315396" y="1095366"/>
                </a:lnTo>
                <a:lnTo>
                  <a:pt x="0" y="109536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5932321" y="2224083"/>
            <a:ext cx="435521" cy="435521"/>
          </a:xfrm>
          <a:custGeom>
            <a:avLst/>
            <a:gdLst/>
            <a:ahLst/>
            <a:cxnLst/>
            <a:rect l="l" t="t" r="r" b="b"/>
            <a:pathLst>
              <a:path w="435521" h="435521">
                <a:moveTo>
                  <a:pt x="0" y="0"/>
                </a:moveTo>
                <a:lnTo>
                  <a:pt x="435521" y="0"/>
                </a:lnTo>
                <a:lnTo>
                  <a:pt x="435521" y="435521"/>
                </a:lnTo>
                <a:lnTo>
                  <a:pt x="0" y="43552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4330948" y="3909108"/>
            <a:ext cx="967610" cy="838192"/>
          </a:xfrm>
          <a:custGeom>
            <a:avLst/>
            <a:gdLst/>
            <a:ahLst/>
            <a:cxnLst/>
            <a:rect l="l" t="t" r="r" b="b"/>
            <a:pathLst>
              <a:path w="967610" h="838192">
                <a:moveTo>
                  <a:pt x="0" y="0"/>
                </a:moveTo>
                <a:lnTo>
                  <a:pt x="967610" y="0"/>
                </a:lnTo>
                <a:lnTo>
                  <a:pt x="967610" y="838192"/>
                </a:lnTo>
                <a:lnTo>
                  <a:pt x="0" y="83819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10361108" y="3048633"/>
            <a:ext cx="7984042" cy="479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DNA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eşlenirken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sitoplazmadaki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Nükleotid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miktarı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,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şeker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sayısı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fosfat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sayısı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organik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baz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sayısı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azalır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.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Çekirdekteki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Nükleotid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miktarı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,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şeker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sayısı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fosfat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sayısı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organik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baz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sayısı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artar</a:t>
            </a:r>
            <a:r>
              <a:rPr lang="en-US" sz="3399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.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pic>
        <p:nvPicPr>
          <p:cNvPr id="15" name="Resim 1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A3B25909-45B4-81B2-B64F-6FEE5C7DDD4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945D52EB-10BB-E430-0DBF-9BC18242D40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03"/>
    </mc:Choice>
    <mc:Fallback xmlns="">
      <p:transition spd="slow" advTm="65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093 L -0.00312 -0.00093 L -0.02343 -0.0426 C -0.02482 -0.04553 -0.03576 -0.06883 -0.0375 -0.07315 L -0.04305 -0.08704 C -0.04375 -0.09167 -0.04435 -0.09645 -0.04531 -0.10093 C -0.04618 -0.10494 -0.04774 -0.10818 -0.04843 -0.11204 C -0.04948 -0.11775 -0.05034 -0.13179 -0.05078 -0.13843 C -0.05078 -0.13951 -0.05017 -0.15988 -0.0493 -0.16482 C -0.04895 -0.16652 -0.04826 -0.1676 -0.04774 -0.16898 C -0.04739 -0.1713 -0.04731 -0.17377 -0.04687 -0.17593 C -0.04514 -0.18642 -0.04531 -0.17948 -0.04531 -0.18565 L -0.04149 -0.18704 L -0.04305 -0.17871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01158 L 0.01163 0.01158 C 0.00825 0.00186 0.00425 -0.0074 0.00148 -0.01759 C -0.00208 -0.03055 -0.00399 -0.04475 -0.00712 -0.05787 C -0.00903 -0.06589 -0.01667 -0.09274 -0.0204 -0.10092 C -0.0224 -0.1054 -0.02526 -0.10817 -0.02743 -0.11203 C -0.02969 -0.11604 -0.03125 -0.12114 -0.03368 -0.12453 C -0.03785 -0.1304 -0.04305 -0.13364 -0.04696 -0.13981 C -0.04904 -0.14305 -0.05113 -0.14645 -0.05321 -0.14953 C -0.05842 -0.15725 -0.05495 -0.15123 -0.05712 -0.15509 L -0.05712 -0.15509 " pathEditMode="relative" ptsTypes="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154 L -0.00156 0.00154 C 0.00521 0.00247 0.01198 0.0054 0.01875 0.00432 C 0.02925 0.00247 0.0395 -0.00386 0.05 -0.00679 C 0.05538 -0.00849 0.06094 -0.00864 0.06632 -0.00957 C 0.0684 -0.00818 0.07066 -0.00741 0.07257 -0.0054 C 0.07891 0.00108 0.0882 0.01944 0.09219 0.02654 L 0.09601 0.03349 L 0.09913 0.03904 C 0.09948 0.04043 0.09965 0.04182 0.1 0.04321 C 0.10044 0.04506 0.10156 0.04876 0.10156 0.04876 L 0.10156 0.04876 " pathEditMode="relative" ptsTypes="AAAAAAAAAA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6 -0.00541 L 0.00356 -0.00541 C 0.01875 0.02793 0.01737 0.02191 0.03082 0.07515 C 0.03325 0.08441 0.03481 0.09429 0.03794 0.10293 C 0.04115 0.11172 0.0461 0.11805 0.04957 0.12638 C 0.05113 0.13009 0.05304 0.13348 0.05426 0.1375 C 0.05678 0.14567 0.06051 0.1625 0.06051 0.1625 C 0.06086 0.16589 0.06138 0.16898 0.06138 0.17237 C 0.06138 0.17376 0.06077 0.175 0.06051 0.17638 C 0.06051 0.17685 0.06051 0.17731 0.06051 0.17793 L 0.06051 0.17793 " pathEditMode="relative" ptsTypes="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4831233">
            <a:off x="-3387939" y="-1964760"/>
            <a:ext cx="5507484" cy="4440409"/>
          </a:xfrm>
          <a:custGeom>
            <a:avLst/>
            <a:gdLst/>
            <a:ahLst/>
            <a:cxnLst/>
            <a:rect l="l" t="t" r="r" b="b"/>
            <a:pathLst>
              <a:path w="5507484" h="4440409">
                <a:moveTo>
                  <a:pt x="0" y="0"/>
                </a:moveTo>
                <a:lnTo>
                  <a:pt x="5507484" y="0"/>
                </a:lnTo>
                <a:lnTo>
                  <a:pt x="5507484" y="4440409"/>
                </a:lnTo>
                <a:lnTo>
                  <a:pt x="0" y="44404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614004">
            <a:off x="100540" y="-588174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233776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7949914">
            <a:off x="15407222" y="-761494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2384871" y="1994536"/>
            <a:ext cx="13518257" cy="5678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EKSTRA BİLGİ </a:t>
            </a:r>
          </a:p>
          <a:p>
            <a:pPr algn="ctr">
              <a:lnSpc>
                <a:spcPts val="560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Bölünme geçirmeyen hücrelerde DNA eşlenmez</a:t>
            </a:r>
          </a:p>
          <a:p>
            <a:pPr marL="1187437" lvl="1" indent="-593718" algn="ctr">
              <a:lnSpc>
                <a:spcPts val="5609"/>
              </a:lnSpc>
              <a:buFont typeface="Arial"/>
              <a:buChar char="•"/>
            </a:pPr>
            <a:r>
              <a:rPr lang="en-US" sz="549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Kornea</a:t>
            </a:r>
          </a:p>
          <a:p>
            <a:pPr marL="1187437" lvl="1" indent="-593718" algn="ctr">
              <a:lnSpc>
                <a:spcPts val="5609"/>
              </a:lnSpc>
              <a:buFont typeface="Arial"/>
              <a:buChar char="•"/>
            </a:pPr>
            <a:r>
              <a:rPr lang="en-US" sz="549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Olgun alyuvar hücresi</a:t>
            </a:r>
          </a:p>
          <a:p>
            <a:pPr marL="1187437" lvl="1" indent="-593718" algn="ctr">
              <a:lnSpc>
                <a:spcPts val="5609"/>
              </a:lnSpc>
              <a:buFont typeface="Arial"/>
              <a:buChar char="•"/>
            </a:pPr>
            <a:r>
              <a:rPr lang="en-US" sz="549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Retina</a:t>
            </a:r>
          </a:p>
          <a:p>
            <a:pPr marL="1187437" lvl="1" indent="-593718" algn="ctr">
              <a:lnSpc>
                <a:spcPts val="5609"/>
              </a:lnSpc>
              <a:buFont typeface="Arial"/>
              <a:buChar char="•"/>
            </a:pPr>
            <a:r>
              <a:rPr lang="en-US" sz="549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Sinir hücresi</a:t>
            </a:r>
          </a:p>
          <a:p>
            <a:pPr marL="1187437" lvl="1" indent="-593718" algn="ctr">
              <a:lnSpc>
                <a:spcPts val="5609"/>
              </a:lnSpc>
              <a:buFont typeface="Arial"/>
              <a:buChar char="•"/>
            </a:pPr>
            <a:r>
              <a:rPr lang="en-US" sz="549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Sperm hücresi</a:t>
            </a:r>
          </a:p>
          <a:p>
            <a:pPr marL="1187437" lvl="1" indent="-593718" algn="ctr">
              <a:lnSpc>
                <a:spcPts val="5609"/>
              </a:lnSpc>
              <a:buFont typeface="Arial"/>
              <a:buChar char="•"/>
            </a:pPr>
            <a:r>
              <a:rPr lang="en-US" sz="549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Yumurta hücresi </a:t>
            </a:r>
          </a:p>
        </p:txBody>
      </p:sp>
      <p:pic>
        <p:nvPicPr>
          <p:cNvPr id="8" name="Resim 7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77020281-B9DD-D06F-F5A4-8898FD9DF0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B65F009-2E61-7433-F818-102064824B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40"/>
    </mc:Choice>
    <mc:Fallback xmlns="">
      <p:transition spd="slow" advTm="4834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4831233">
            <a:off x="-3387939" y="-1964760"/>
            <a:ext cx="5507484" cy="4440409"/>
          </a:xfrm>
          <a:custGeom>
            <a:avLst/>
            <a:gdLst/>
            <a:ahLst/>
            <a:cxnLst/>
            <a:rect l="l" t="t" r="r" b="b"/>
            <a:pathLst>
              <a:path w="5507484" h="4440409">
                <a:moveTo>
                  <a:pt x="0" y="0"/>
                </a:moveTo>
                <a:lnTo>
                  <a:pt x="5507484" y="0"/>
                </a:lnTo>
                <a:lnTo>
                  <a:pt x="5507484" y="4440409"/>
                </a:lnTo>
                <a:lnTo>
                  <a:pt x="0" y="44404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614004">
            <a:off x="100540" y="-588174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7233776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7949914">
            <a:off x="15407222" y="-761494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2579062" y="1057086"/>
            <a:ext cx="11719630" cy="7976711"/>
          </a:xfrm>
          <a:custGeom>
            <a:avLst/>
            <a:gdLst/>
            <a:ahLst/>
            <a:cxnLst/>
            <a:rect l="l" t="t" r="r" b="b"/>
            <a:pathLst>
              <a:path w="11719630" h="7976711">
                <a:moveTo>
                  <a:pt x="0" y="0"/>
                </a:moveTo>
                <a:lnTo>
                  <a:pt x="11719630" y="0"/>
                </a:lnTo>
                <a:lnTo>
                  <a:pt x="11719630" y="7976711"/>
                </a:lnTo>
                <a:lnTo>
                  <a:pt x="0" y="79767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5AE2115D-B3F5-D688-387D-C2B5BE0EC5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34691F1-9D74-E4DA-DA76-D8B37CD68F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28"/>
    </mc:Choice>
    <mc:Fallback xmlns="">
      <p:transition spd="slow" advTm="8672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-6498027">
            <a:off x="-1592178" y="8228057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3088930">
            <a:off x="-3318145" y="-1577291"/>
            <a:ext cx="5507484" cy="4440409"/>
          </a:xfrm>
          <a:custGeom>
            <a:avLst/>
            <a:gdLst/>
            <a:ahLst/>
            <a:cxnLst/>
            <a:rect l="l" t="t" r="r" b="b"/>
            <a:pathLst>
              <a:path w="5507484" h="4440409">
                <a:moveTo>
                  <a:pt x="0" y="0"/>
                </a:moveTo>
                <a:lnTo>
                  <a:pt x="5507483" y="0"/>
                </a:lnTo>
                <a:lnTo>
                  <a:pt x="5507483" y="4440409"/>
                </a:lnTo>
                <a:lnTo>
                  <a:pt x="0" y="4440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5924385">
            <a:off x="-41458" y="-756775"/>
            <a:ext cx="1350980" cy="2493420"/>
          </a:xfrm>
          <a:custGeom>
            <a:avLst/>
            <a:gdLst/>
            <a:ahLst/>
            <a:cxnLst/>
            <a:rect l="l" t="t" r="r" b="b"/>
            <a:pathLst>
              <a:path w="1350980" h="2493420">
                <a:moveTo>
                  <a:pt x="0" y="0"/>
                </a:moveTo>
                <a:lnTo>
                  <a:pt x="1350980" y="0"/>
                </a:lnTo>
                <a:lnTo>
                  <a:pt x="1350980" y="2493420"/>
                </a:lnTo>
                <a:lnTo>
                  <a:pt x="0" y="24934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641280">
            <a:off x="15400648" y="7200900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4186786">
            <a:off x="15037881" y="-1761697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9868765" y="1834690"/>
            <a:ext cx="6665770" cy="133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1"/>
              </a:lnSpc>
            </a:pPr>
            <a:r>
              <a:rPr lang="en-US" sz="78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 DNA nedir?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205867" y="3762869"/>
            <a:ext cx="9383828" cy="4591204"/>
            <a:chOff x="0" y="0"/>
            <a:chExt cx="12511771" cy="612160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2511771" cy="6121605"/>
              <a:chOff x="0" y="0"/>
              <a:chExt cx="3279906" cy="160475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279906" cy="1604752"/>
              </a:xfrm>
              <a:custGeom>
                <a:avLst/>
                <a:gdLst/>
                <a:ahLst/>
                <a:cxnLst/>
                <a:rect l="l" t="t" r="r" b="b"/>
                <a:pathLst>
                  <a:path w="3279906" h="1604752">
                    <a:moveTo>
                      <a:pt x="42575" y="0"/>
                    </a:moveTo>
                    <a:lnTo>
                      <a:pt x="3237331" y="0"/>
                    </a:lnTo>
                    <a:cubicBezTo>
                      <a:pt x="3248623" y="0"/>
                      <a:pt x="3259452" y="4486"/>
                      <a:pt x="3267437" y="12470"/>
                    </a:cubicBezTo>
                    <a:cubicBezTo>
                      <a:pt x="3275421" y="20454"/>
                      <a:pt x="3279906" y="31283"/>
                      <a:pt x="3279906" y="42575"/>
                    </a:cubicBezTo>
                    <a:lnTo>
                      <a:pt x="3279906" y="1562177"/>
                    </a:lnTo>
                    <a:cubicBezTo>
                      <a:pt x="3279906" y="1585691"/>
                      <a:pt x="3260845" y="1604752"/>
                      <a:pt x="3237331" y="1604752"/>
                    </a:cubicBezTo>
                    <a:lnTo>
                      <a:pt x="42575" y="1604752"/>
                    </a:lnTo>
                    <a:cubicBezTo>
                      <a:pt x="31283" y="1604752"/>
                      <a:pt x="20454" y="1600267"/>
                      <a:pt x="12470" y="1592282"/>
                    </a:cubicBezTo>
                    <a:cubicBezTo>
                      <a:pt x="4486" y="1584298"/>
                      <a:pt x="0" y="1573469"/>
                      <a:pt x="0" y="1562177"/>
                    </a:cubicBezTo>
                    <a:lnTo>
                      <a:pt x="0" y="42575"/>
                    </a:lnTo>
                    <a:cubicBezTo>
                      <a:pt x="0" y="19061"/>
                      <a:pt x="19061" y="0"/>
                      <a:pt x="42575" y="0"/>
                    </a:cubicBezTo>
                    <a:close/>
                  </a:path>
                </a:pathLst>
              </a:custGeom>
              <a:solidFill>
                <a:srgbClr val="E26F6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33350"/>
                <a:ext cx="3279906" cy="1738102"/>
              </a:xfrm>
              <a:prstGeom prst="rect">
                <a:avLst/>
              </a:prstGeom>
            </p:spPr>
            <p:txBody>
              <a:bodyPr lIns="52204" tIns="52204" rIns="52204" bIns="52204" rtlCol="0" anchor="ctr"/>
              <a:lstStyle/>
              <a:p>
                <a:pPr algn="ct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73799" y="200330"/>
              <a:ext cx="11980781" cy="5644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6"/>
                </a:lnSpc>
              </a:pPr>
              <a:r>
                <a:rPr lang="en-US" sz="4047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DNA (Deoksiribo Nükleik Asit), hücrelerin çekirdeğinde bulunan genetik materyaldir. Genetik kodu taşıyan kompleks bir polimerdir. Bu, bir canlının tüm özelliklerini belirler.</a:t>
              </a:r>
            </a:p>
            <a:p>
              <a:pPr algn="ctr">
                <a:lnSpc>
                  <a:spcPts val="5666"/>
                </a:lnSpc>
              </a:pPr>
              <a:endParaRPr lang="en-US" sz="4047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6438182">
            <a:off x="16118059" y="7791521"/>
            <a:ext cx="1990881" cy="3674445"/>
          </a:xfrm>
          <a:custGeom>
            <a:avLst/>
            <a:gdLst/>
            <a:ahLst/>
            <a:cxnLst/>
            <a:rect l="l" t="t" r="r" b="b"/>
            <a:pathLst>
              <a:path w="1990881" h="3674445">
                <a:moveTo>
                  <a:pt x="0" y="0"/>
                </a:moveTo>
                <a:lnTo>
                  <a:pt x="1990881" y="0"/>
                </a:lnTo>
                <a:lnTo>
                  <a:pt x="1990881" y="3674446"/>
                </a:lnTo>
                <a:lnTo>
                  <a:pt x="0" y="36744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028700" y="1932927"/>
            <a:ext cx="7236947" cy="6421146"/>
          </a:xfrm>
          <a:custGeom>
            <a:avLst/>
            <a:gdLst/>
            <a:ahLst/>
            <a:cxnLst/>
            <a:rect l="l" t="t" r="r" b="b"/>
            <a:pathLst>
              <a:path w="7236947" h="6421146">
                <a:moveTo>
                  <a:pt x="0" y="0"/>
                </a:moveTo>
                <a:lnTo>
                  <a:pt x="7236947" y="0"/>
                </a:lnTo>
                <a:lnTo>
                  <a:pt x="7236947" y="6421146"/>
                </a:lnTo>
                <a:lnTo>
                  <a:pt x="0" y="64211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6906706">
            <a:off x="3730378" y="3762869"/>
            <a:ext cx="566911" cy="1973424"/>
          </a:xfrm>
          <a:custGeom>
            <a:avLst/>
            <a:gdLst/>
            <a:ahLst/>
            <a:cxnLst/>
            <a:rect l="l" t="t" r="r" b="b"/>
            <a:pathLst>
              <a:path w="566911" h="1973424">
                <a:moveTo>
                  <a:pt x="0" y="0"/>
                </a:moveTo>
                <a:lnTo>
                  <a:pt x="566911" y="0"/>
                </a:lnTo>
                <a:lnTo>
                  <a:pt x="566911" y="1973424"/>
                </a:lnTo>
                <a:lnTo>
                  <a:pt x="0" y="19734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9CF13884-8B67-B0A0-CA31-30DADD7E22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EF1D4C95-CB4D-2466-2DB2-D2C0B92879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56"/>
    </mc:Choice>
    <mc:Fallback xmlns="">
      <p:transition spd="slow" advTm="7875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248453">
            <a:off x="-2068835" y="-2282624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7233776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1247354">
            <a:off x="14716501" y="-1689752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9042189">
            <a:off x="611459" y="8748949"/>
            <a:ext cx="1631685" cy="2655109"/>
          </a:xfrm>
          <a:custGeom>
            <a:avLst/>
            <a:gdLst/>
            <a:ahLst/>
            <a:cxnLst/>
            <a:rect l="l" t="t" r="r" b="b"/>
            <a:pathLst>
              <a:path w="1631685" h="2655109">
                <a:moveTo>
                  <a:pt x="0" y="0"/>
                </a:moveTo>
                <a:lnTo>
                  <a:pt x="1631685" y="0"/>
                </a:lnTo>
                <a:lnTo>
                  <a:pt x="1631685" y="2655109"/>
                </a:lnTo>
                <a:lnTo>
                  <a:pt x="0" y="2655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5400000">
            <a:off x="16672855" y="-323119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-722594">
            <a:off x="8424214" y="1586621"/>
            <a:ext cx="10775283" cy="10303865"/>
          </a:xfrm>
          <a:custGeom>
            <a:avLst/>
            <a:gdLst/>
            <a:ahLst/>
            <a:cxnLst/>
            <a:rect l="l" t="t" r="r" b="b"/>
            <a:pathLst>
              <a:path w="10775283" h="10303865">
                <a:moveTo>
                  <a:pt x="0" y="0"/>
                </a:moveTo>
                <a:lnTo>
                  <a:pt x="10775283" y="0"/>
                </a:lnTo>
                <a:lnTo>
                  <a:pt x="10775283" y="10303864"/>
                </a:lnTo>
                <a:lnTo>
                  <a:pt x="0" y="103038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9" name="Group 9"/>
          <p:cNvGrpSpPr/>
          <p:nvPr/>
        </p:nvGrpSpPr>
        <p:grpSpPr>
          <a:xfrm>
            <a:off x="1028700" y="2607569"/>
            <a:ext cx="8115300" cy="7356920"/>
            <a:chOff x="0" y="0"/>
            <a:chExt cx="10820400" cy="980922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820400" cy="9809227"/>
              <a:chOff x="0" y="0"/>
              <a:chExt cx="2870132" cy="260191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870132" cy="2601917"/>
              </a:xfrm>
              <a:custGeom>
                <a:avLst/>
                <a:gdLst/>
                <a:ahLst/>
                <a:cxnLst/>
                <a:rect l="l" t="t" r="r" b="b"/>
                <a:pathLst>
                  <a:path w="2870132" h="2601917">
                    <a:moveTo>
                      <a:pt x="48654" y="0"/>
                    </a:moveTo>
                    <a:lnTo>
                      <a:pt x="2821479" y="0"/>
                    </a:lnTo>
                    <a:cubicBezTo>
                      <a:pt x="2848349" y="0"/>
                      <a:pt x="2870132" y="21783"/>
                      <a:pt x="2870132" y="48654"/>
                    </a:cubicBezTo>
                    <a:lnTo>
                      <a:pt x="2870132" y="2553263"/>
                    </a:lnTo>
                    <a:cubicBezTo>
                      <a:pt x="2870132" y="2580134"/>
                      <a:pt x="2848349" y="2601917"/>
                      <a:pt x="2821479" y="2601917"/>
                    </a:cubicBezTo>
                    <a:lnTo>
                      <a:pt x="48654" y="2601917"/>
                    </a:lnTo>
                    <a:cubicBezTo>
                      <a:pt x="21783" y="2601917"/>
                      <a:pt x="0" y="2580134"/>
                      <a:pt x="0" y="2553263"/>
                    </a:cubicBezTo>
                    <a:lnTo>
                      <a:pt x="0" y="48654"/>
                    </a:lnTo>
                    <a:cubicBezTo>
                      <a:pt x="0" y="21783"/>
                      <a:pt x="21783" y="0"/>
                      <a:pt x="48654" y="0"/>
                    </a:cubicBezTo>
                    <a:close/>
                  </a:path>
                </a:pathLst>
              </a:custGeom>
              <a:solidFill>
                <a:srgbClr val="E26F6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33350"/>
                <a:ext cx="2870132" cy="2735267"/>
              </a:xfrm>
              <a:prstGeom prst="rect">
                <a:avLst/>
              </a:prstGeom>
            </p:spPr>
            <p:txBody>
              <a:bodyPr lIns="52204" tIns="52204" rIns="52204" bIns="52204" rtlCol="0" anchor="ctr"/>
              <a:lstStyle/>
              <a:p>
                <a:pPr algn="ct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36786" y="206616"/>
              <a:ext cx="10361190" cy="9329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5"/>
                </a:lnSpc>
              </a:pP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Bilim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insanları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James Watson (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resimde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)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ve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Francis Crick, 1953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yılında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diğer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bilim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insanlarının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çalışmalarından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yararlanarak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DNA'nın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yapısını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keşfettiler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. X-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ışını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kristalografisi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tekniklerini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kullanarak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DNA'nın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çift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sarmal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şeklinde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sarılmış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iki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zincirden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oluştuğunu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keşfettiler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.</a:t>
              </a:r>
            </a:p>
            <a:p>
              <a:pPr algn="ctr">
                <a:lnSpc>
                  <a:spcPts val="5595"/>
                </a:lnSpc>
              </a:pPr>
              <a:endParaRPr lang="en-US" sz="3996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876300"/>
            <a:ext cx="8115300" cy="133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1"/>
              </a:lnSpc>
            </a:pPr>
            <a:r>
              <a:rPr lang="en-US" sz="78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DNA’nın kesfi</a:t>
            </a:r>
          </a:p>
        </p:txBody>
      </p:sp>
      <p:pic>
        <p:nvPicPr>
          <p:cNvPr id="15" name="Resim 1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858B5B2A-4ADF-00B3-17E7-CEBFAFF9517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FF71BD4D-C901-2EAA-99CE-324E7FF2F4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6"/>
    </mc:Choice>
    <mc:Fallback xmlns="">
      <p:transition spd="slow" advTm="19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863415" y="-157718"/>
            <a:ext cx="16395885" cy="10444718"/>
          </a:xfrm>
          <a:custGeom>
            <a:avLst/>
            <a:gdLst/>
            <a:ahLst/>
            <a:cxnLst/>
            <a:rect l="l" t="t" r="r" b="b"/>
            <a:pathLst>
              <a:path w="16395885" h="10444718">
                <a:moveTo>
                  <a:pt x="0" y="0"/>
                </a:moveTo>
                <a:lnTo>
                  <a:pt x="16395885" y="0"/>
                </a:lnTo>
                <a:lnTo>
                  <a:pt x="16395885" y="10444718"/>
                </a:lnTo>
                <a:lnTo>
                  <a:pt x="0" y="1044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6A1E7C9C-CD8A-9B69-6B5B-C6A33A290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40F2464-95A2-4F9A-8F7E-F7165CFA2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08"/>
    </mc:Choice>
    <mc:Fallback xmlns="">
      <p:transition spd="slow" advTm="8810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-835246">
            <a:off x="-2350122" y="-1338302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7233776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4156458">
            <a:off x="15112642" y="-2005135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9845284">
            <a:off x="212857" y="-35478"/>
            <a:ext cx="1631685" cy="2655109"/>
          </a:xfrm>
          <a:custGeom>
            <a:avLst/>
            <a:gdLst/>
            <a:ahLst/>
            <a:cxnLst/>
            <a:rect l="l" t="t" r="r" b="b"/>
            <a:pathLst>
              <a:path w="1631685" h="2655109">
                <a:moveTo>
                  <a:pt x="0" y="0"/>
                </a:moveTo>
                <a:lnTo>
                  <a:pt x="1631686" y="0"/>
                </a:lnTo>
                <a:lnTo>
                  <a:pt x="1631686" y="2655109"/>
                </a:lnTo>
                <a:lnTo>
                  <a:pt x="0" y="2655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3288018">
            <a:off x="16932016" y="78185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7"/>
                </a:lnTo>
                <a:lnTo>
                  <a:pt x="0" y="27036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8" name="Group 8"/>
          <p:cNvGrpSpPr/>
          <p:nvPr/>
        </p:nvGrpSpPr>
        <p:grpSpPr>
          <a:xfrm>
            <a:off x="9144000" y="5158989"/>
            <a:ext cx="8115300" cy="3127737"/>
            <a:chOff x="0" y="0"/>
            <a:chExt cx="10820400" cy="417031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820400" cy="4170316"/>
              <a:chOff x="0" y="0"/>
              <a:chExt cx="2870132" cy="110618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870132" cy="1106185"/>
              </a:xfrm>
              <a:custGeom>
                <a:avLst/>
                <a:gdLst/>
                <a:ahLst/>
                <a:cxnLst/>
                <a:rect l="l" t="t" r="r" b="b"/>
                <a:pathLst>
                  <a:path w="2870132" h="1106185">
                    <a:moveTo>
                      <a:pt x="48654" y="0"/>
                    </a:moveTo>
                    <a:lnTo>
                      <a:pt x="2821479" y="0"/>
                    </a:lnTo>
                    <a:cubicBezTo>
                      <a:pt x="2848349" y="0"/>
                      <a:pt x="2870132" y="21783"/>
                      <a:pt x="2870132" y="48654"/>
                    </a:cubicBezTo>
                    <a:lnTo>
                      <a:pt x="2870132" y="1057531"/>
                    </a:lnTo>
                    <a:cubicBezTo>
                      <a:pt x="2870132" y="1084402"/>
                      <a:pt x="2848349" y="1106185"/>
                      <a:pt x="2821479" y="1106185"/>
                    </a:cubicBezTo>
                    <a:lnTo>
                      <a:pt x="48654" y="1106185"/>
                    </a:lnTo>
                    <a:cubicBezTo>
                      <a:pt x="21783" y="1106185"/>
                      <a:pt x="0" y="1084402"/>
                      <a:pt x="0" y="1057531"/>
                    </a:cubicBezTo>
                    <a:lnTo>
                      <a:pt x="0" y="48654"/>
                    </a:lnTo>
                    <a:cubicBezTo>
                      <a:pt x="0" y="21783"/>
                      <a:pt x="21783" y="0"/>
                      <a:pt x="48654" y="0"/>
                    </a:cubicBezTo>
                    <a:close/>
                  </a:path>
                </a:pathLst>
              </a:custGeom>
              <a:solidFill>
                <a:srgbClr val="E26F6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33350"/>
                <a:ext cx="2870132" cy="1239535"/>
              </a:xfrm>
              <a:prstGeom prst="rect">
                <a:avLst/>
              </a:prstGeom>
            </p:spPr>
            <p:txBody>
              <a:bodyPr lIns="52204" tIns="52204" rIns="52204" bIns="52204" rtlCol="0" anchor="ctr"/>
              <a:lstStyle/>
              <a:p>
                <a:pPr algn="ct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36786" y="206616"/>
              <a:ext cx="10361190" cy="369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DNA </a:t>
              </a:r>
              <a:r>
                <a:rPr lang="en-US" sz="3999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çift</a:t>
              </a:r>
              <a:r>
                <a:rPr lang="en-US" sz="3999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sarmal</a:t>
              </a:r>
              <a:r>
                <a:rPr lang="en-US" sz="3999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şeklindedir</a:t>
              </a:r>
              <a:r>
                <a:rPr lang="en-US" sz="3999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. </a:t>
              </a:r>
              <a:r>
                <a:rPr lang="en-US" sz="3999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Birbirine</a:t>
              </a:r>
              <a:r>
                <a:rPr lang="en-US" sz="3999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paralel</a:t>
              </a:r>
              <a:r>
                <a:rPr lang="en-US" sz="3999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iki</a:t>
              </a:r>
              <a:r>
                <a:rPr lang="en-US" sz="3999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DNA </a:t>
              </a:r>
              <a:r>
                <a:rPr lang="en-US" sz="3999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zincirinin</a:t>
              </a:r>
              <a:r>
                <a:rPr lang="en-US" sz="3999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sarılmasıyla</a:t>
              </a:r>
              <a:r>
                <a:rPr lang="en-US" sz="3999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oluşur</a:t>
              </a:r>
              <a:r>
                <a:rPr lang="en-US" sz="3999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.</a:t>
              </a:r>
            </a:p>
            <a:p>
              <a:pPr algn="ctr">
                <a:lnSpc>
                  <a:spcPts val="5599"/>
                </a:lnSpc>
              </a:pPr>
              <a:endParaRPr lang="en-US" sz="3999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endParaRPr>
            </a:p>
          </p:txBody>
        </p:sp>
      </p:grpSp>
      <p:pic>
        <p:nvPicPr>
          <p:cNvPr id="13" name="Picture 1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 rot="-5400000">
            <a:off x="69791" y="2347034"/>
            <a:ext cx="10775021" cy="608095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977908" y="1848469"/>
            <a:ext cx="6447485" cy="2716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1"/>
              </a:lnSpc>
            </a:pPr>
            <a:r>
              <a:rPr lang="en-US" sz="7800" dirty="0" err="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Çift</a:t>
            </a:r>
            <a:r>
              <a:rPr lang="en-US" sz="7800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7800" dirty="0" err="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sarmal</a:t>
            </a:r>
            <a:r>
              <a:rPr lang="en-US" sz="7800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7800" dirty="0" err="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nedir</a:t>
            </a:r>
            <a:r>
              <a:rPr lang="en-US" sz="7800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pic>
        <p:nvPicPr>
          <p:cNvPr id="15" name="Resim 1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BD53C13-A00C-E18D-D4EF-D5C90A07C63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EFF4BFC0-36E2-8775-2536-D15D836415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2"/>
    </mc:Choice>
    <mc:Fallback xmlns="">
      <p:transition spd="slow" advTm="22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9403773" y="0"/>
            <a:ext cx="8884227" cy="10287000"/>
          </a:xfrm>
          <a:custGeom>
            <a:avLst/>
            <a:gdLst/>
            <a:ahLst/>
            <a:cxnLst/>
            <a:rect l="l" t="t" r="r" b="b"/>
            <a:pathLst>
              <a:path w="8884227" h="10287000">
                <a:moveTo>
                  <a:pt x="0" y="0"/>
                </a:moveTo>
                <a:lnTo>
                  <a:pt x="8884227" y="0"/>
                </a:lnTo>
                <a:lnTo>
                  <a:pt x="88842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7233776">
            <a:off x="-692501" y="8895024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1247354">
            <a:off x="-3041941" y="-1293755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5400000">
            <a:off x="100540" y="-588174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9845284">
            <a:off x="-186137" y="8290539"/>
            <a:ext cx="1631685" cy="2655109"/>
          </a:xfrm>
          <a:custGeom>
            <a:avLst/>
            <a:gdLst/>
            <a:ahLst/>
            <a:cxnLst/>
            <a:rect l="l" t="t" r="r" b="b"/>
            <a:pathLst>
              <a:path w="1631685" h="2655109">
                <a:moveTo>
                  <a:pt x="0" y="0"/>
                </a:moveTo>
                <a:lnTo>
                  <a:pt x="1631685" y="0"/>
                </a:lnTo>
                <a:lnTo>
                  <a:pt x="1631685" y="2655109"/>
                </a:lnTo>
                <a:lnTo>
                  <a:pt x="0" y="2655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2184799" y="876300"/>
            <a:ext cx="5803102" cy="2716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1"/>
              </a:lnSpc>
            </a:pPr>
            <a:r>
              <a:rPr lang="en-US" sz="7800" dirty="0" err="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Nükleotid</a:t>
            </a:r>
            <a:r>
              <a:rPr lang="en-US" sz="7800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7800" dirty="0" err="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nedir</a:t>
            </a:r>
            <a:r>
              <a:rPr lang="en-US" sz="7800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4186819"/>
            <a:ext cx="8115300" cy="3832670"/>
            <a:chOff x="0" y="0"/>
            <a:chExt cx="10820400" cy="511022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820400" cy="5110227"/>
              <a:chOff x="0" y="0"/>
              <a:chExt cx="2870132" cy="135549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870132" cy="1355498"/>
              </a:xfrm>
              <a:custGeom>
                <a:avLst/>
                <a:gdLst/>
                <a:ahLst/>
                <a:cxnLst/>
                <a:rect l="l" t="t" r="r" b="b"/>
                <a:pathLst>
                  <a:path w="2870132" h="1355498">
                    <a:moveTo>
                      <a:pt x="48654" y="0"/>
                    </a:moveTo>
                    <a:lnTo>
                      <a:pt x="2821479" y="0"/>
                    </a:lnTo>
                    <a:cubicBezTo>
                      <a:pt x="2848349" y="0"/>
                      <a:pt x="2870132" y="21783"/>
                      <a:pt x="2870132" y="48654"/>
                    </a:cubicBezTo>
                    <a:lnTo>
                      <a:pt x="2870132" y="1306844"/>
                    </a:lnTo>
                    <a:cubicBezTo>
                      <a:pt x="2870132" y="1333715"/>
                      <a:pt x="2848349" y="1355498"/>
                      <a:pt x="2821479" y="1355498"/>
                    </a:cubicBezTo>
                    <a:lnTo>
                      <a:pt x="48654" y="1355498"/>
                    </a:lnTo>
                    <a:cubicBezTo>
                      <a:pt x="21783" y="1355498"/>
                      <a:pt x="0" y="1333715"/>
                      <a:pt x="0" y="1306844"/>
                    </a:cubicBezTo>
                    <a:lnTo>
                      <a:pt x="0" y="48654"/>
                    </a:lnTo>
                    <a:cubicBezTo>
                      <a:pt x="0" y="21783"/>
                      <a:pt x="21783" y="0"/>
                      <a:pt x="48654" y="0"/>
                    </a:cubicBezTo>
                    <a:close/>
                  </a:path>
                </a:pathLst>
              </a:custGeom>
              <a:solidFill>
                <a:srgbClr val="E26F6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33350"/>
                <a:ext cx="2870132" cy="1488848"/>
              </a:xfrm>
              <a:prstGeom prst="rect">
                <a:avLst/>
              </a:prstGeom>
            </p:spPr>
            <p:txBody>
              <a:bodyPr lIns="52204" tIns="52204" rIns="52204" bIns="52204" rtlCol="0" anchor="ctr"/>
              <a:lstStyle/>
              <a:p>
                <a:pPr algn="ct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36786" y="206616"/>
              <a:ext cx="10361190" cy="4630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5"/>
                </a:lnSpc>
              </a:pPr>
              <a:r>
                <a:rPr lang="en-US" sz="3996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Nükleotidler DNA'yı oluşturan birimlerdir. Her nükleotid bir fosfat grubu, bir şeker bölümü ve dört bazdan birini içerir.</a:t>
              </a:r>
            </a:p>
            <a:p>
              <a:pPr algn="ctr">
                <a:lnSpc>
                  <a:spcPts val="5595"/>
                </a:lnSpc>
              </a:pPr>
              <a:endParaRPr lang="en-US" sz="3996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endParaRPr>
            </a:p>
          </p:txBody>
        </p:sp>
      </p:grpSp>
      <p:pic>
        <p:nvPicPr>
          <p:cNvPr id="14" name="Resim 1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64ED3A7B-2493-EE2C-DF9E-7A52CB6382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678A7611-76EF-3CE3-6A5C-3C4D2419E5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46"/>
    </mc:Choice>
    <mc:Fallback xmlns="">
      <p:transition spd="slow" advTm="52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-7233776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1247354">
            <a:off x="-3112873" y="-1232685"/>
            <a:ext cx="5507484" cy="4440409"/>
          </a:xfrm>
          <a:custGeom>
            <a:avLst/>
            <a:gdLst/>
            <a:ahLst/>
            <a:cxnLst/>
            <a:rect l="l" t="t" r="r" b="b"/>
            <a:pathLst>
              <a:path w="5507484" h="4440409">
                <a:moveTo>
                  <a:pt x="0" y="0"/>
                </a:moveTo>
                <a:lnTo>
                  <a:pt x="5507484" y="0"/>
                </a:lnTo>
                <a:lnTo>
                  <a:pt x="5507484" y="4440409"/>
                </a:lnTo>
                <a:lnTo>
                  <a:pt x="0" y="4440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2112307">
            <a:off x="100540" y="-588174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0" y="0"/>
                </a:lnTo>
                <a:lnTo>
                  <a:pt x="1464880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6" name="Group 6"/>
          <p:cNvGrpSpPr/>
          <p:nvPr/>
        </p:nvGrpSpPr>
        <p:grpSpPr>
          <a:xfrm>
            <a:off x="5329527" y="3332228"/>
            <a:ext cx="7628946" cy="3622543"/>
            <a:chOff x="0" y="0"/>
            <a:chExt cx="10171928" cy="4830058"/>
          </a:xfrm>
        </p:grpSpPr>
        <p:sp>
          <p:nvSpPr>
            <p:cNvPr id="7" name="Freeform 7"/>
            <p:cNvSpPr/>
            <p:nvPr/>
          </p:nvSpPr>
          <p:spPr>
            <a:xfrm>
              <a:off x="0" y="207838"/>
              <a:ext cx="10171928" cy="4622219"/>
            </a:xfrm>
            <a:custGeom>
              <a:avLst/>
              <a:gdLst/>
              <a:ahLst/>
              <a:cxnLst/>
              <a:rect l="l" t="t" r="r" b="b"/>
              <a:pathLst>
                <a:path w="10171928" h="4622219">
                  <a:moveTo>
                    <a:pt x="0" y="0"/>
                  </a:moveTo>
                  <a:lnTo>
                    <a:pt x="10171928" y="0"/>
                  </a:lnTo>
                  <a:lnTo>
                    <a:pt x="10171928" y="4622220"/>
                  </a:lnTo>
                  <a:lnTo>
                    <a:pt x="0" y="4622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4877" t="-161734" r="-106047" b="-275729"/>
              </a:stretch>
            </a:blipFill>
          </p:spPr>
          <p:txBody>
            <a:bodyPr/>
            <a:lstStyle/>
            <a:p>
              <a:endParaRPr lang="tr-TR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65015" y="0"/>
              <a:ext cx="1695153" cy="1695153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37043"/>
              </a:solidFill>
              <a:ln w="1047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 rot="2780742">
            <a:off x="15037881" y="7200900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2780742">
            <a:off x="14716501" y="-1689752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499172">
            <a:off x="15761800" y="7079472"/>
            <a:ext cx="1990881" cy="3674445"/>
          </a:xfrm>
          <a:custGeom>
            <a:avLst/>
            <a:gdLst/>
            <a:ahLst/>
            <a:cxnLst/>
            <a:rect l="l" t="t" r="r" b="b"/>
            <a:pathLst>
              <a:path w="1990881" h="3674445">
                <a:moveTo>
                  <a:pt x="0" y="0"/>
                </a:moveTo>
                <a:lnTo>
                  <a:pt x="1990881" y="0"/>
                </a:lnTo>
                <a:lnTo>
                  <a:pt x="1990881" y="3674445"/>
                </a:lnTo>
                <a:lnTo>
                  <a:pt x="0" y="36744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rot="-598774" flipH="1" flipV="1">
            <a:off x="12611927" y="4231136"/>
            <a:ext cx="2255025" cy="637045"/>
          </a:xfrm>
          <a:custGeom>
            <a:avLst/>
            <a:gdLst/>
            <a:ahLst/>
            <a:cxnLst/>
            <a:rect l="l" t="t" r="r" b="b"/>
            <a:pathLst>
              <a:path w="2255025" h="637045">
                <a:moveTo>
                  <a:pt x="2255025" y="637045"/>
                </a:moveTo>
                <a:lnTo>
                  <a:pt x="0" y="637045"/>
                </a:lnTo>
                <a:lnTo>
                  <a:pt x="0" y="0"/>
                </a:lnTo>
                <a:lnTo>
                  <a:pt x="2255025" y="0"/>
                </a:lnTo>
                <a:lnTo>
                  <a:pt x="2255025" y="637045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6412899" flipH="1" flipV="1">
            <a:off x="7616866" y="7668999"/>
            <a:ext cx="1888382" cy="533468"/>
          </a:xfrm>
          <a:custGeom>
            <a:avLst/>
            <a:gdLst/>
            <a:ahLst/>
            <a:cxnLst/>
            <a:rect l="l" t="t" r="r" b="b"/>
            <a:pathLst>
              <a:path w="1888382" h="533468">
                <a:moveTo>
                  <a:pt x="1888383" y="533468"/>
                </a:moveTo>
                <a:lnTo>
                  <a:pt x="0" y="533468"/>
                </a:lnTo>
                <a:lnTo>
                  <a:pt x="0" y="0"/>
                </a:lnTo>
                <a:lnTo>
                  <a:pt x="1888383" y="0"/>
                </a:lnTo>
                <a:lnTo>
                  <a:pt x="1888383" y="53346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 rot="-1010646" flipV="1">
            <a:off x="3329088" y="3874439"/>
            <a:ext cx="2255025" cy="637045"/>
          </a:xfrm>
          <a:custGeom>
            <a:avLst/>
            <a:gdLst/>
            <a:ahLst/>
            <a:cxnLst/>
            <a:rect l="l" t="t" r="r" b="b"/>
            <a:pathLst>
              <a:path w="2255025" h="637045">
                <a:moveTo>
                  <a:pt x="0" y="637044"/>
                </a:moveTo>
                <a:lnTo>
                  <a:pt x="2255025" y="637044"/>
                </a:lnTo>
                <a:lnTo>
                  <a:pt x="2255025" y="0"/>
                </a:lnTo>
                <a:lnTo>
                  <a:pt x="0" y="0"/>
                </a:lnTo>
                <a:lnTo>
                  <a:pt x="0" y="637044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7" name="Group 17"/>
          <p:cNvGrpSpPr/>
          <p:nvPr/>
        </p:nvGrpSpPr>
        <p:grpSpPr>
          <a:xfrm>
            <a:off x="1028700" y="4636981"/>
            <a:ext cx="2590011" cy="1013187"/>
            <a:chOff x="0" y="0"/>
            <a:chExt cx="3453348" cy="1350916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3453348" cy="1350916"/>
              <a:chOff x="0" y="0"/>
              <a:chExt cx="916007" cy="35833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916007" cy="358333"/>
              </a:xfrm>
              <a:custGeom>
                <a:avLst/>
                <a:gdLst/>
                <a:ahLst/>
                <a:cxnLst/>
                <a:rect l="l" t="t" r="r" b="b"/>
                <a:pathLst>
                  <a:path w="916007" h="358333">
                    <a:moveTo>
                      <a:pt x="152446" y="0"/>
                    </a:moveTo>
                    <a:lnTo>
                      <a:pt x="763561" y="0"/>
                    </a:lnTo>
                    <a:cubicBezTo>
                      <a:pt x="803992" y="0"/>
                      <a:pt x="842768" y="16061"/>
                      <a:pt x="871357" y="44651"/>
                    </a:cubicBezTo>
                    <a:cubicBezTo>
                      <a:pt x="899946" y="73240"/>
                      <a:pt x="916007" y="112015"/>
                      <a:pt x="916007" y="152446"/>
                    </a:cubicBezTo>
                    <a:lnTo>
                      <a:pt x="916007" y="205887"/>
                    </a:lnTo>
                    <a:cubicBezTo>
                      <a:pt x="916007" y="290081"/>
                      <a:pt x="847755" y="358333"/>
                      <a:pt x="763561" y="358333"/>
                    </a:cubicBezTo>
                    <a:lnTo>
                      <a:pt x="152446" y="358333"/>
                    </a:lnTo>
                    <a:cubicBezTo>
                      <a:pt x="68253" y="358333"/>
                      <a:pt x="0" y="290081"/>
                      <a:pt x="0" y="205887"/>
                    </a:cubicBezTo>
                    <a:lnTo>
                      <a:pt x="0" y="152446"/>
                    </a:lnTo>
                    <a:cubicBezTo>
                      <a:pt x="0" y="68253"/>
                      <a:pt x="68253" y="0"/>
                      <a:pt x="152446" y="0"/>
                    </a:cubicBezTo>
                    <a:close/>
                  </a:path>
                </a:pathLst>
              </a:custGeom>
              <a:solidFill>
                <a:srgbClr val="E26F6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61925"/>
                <a:ext cx="916007" cy="520258"/>
              </a:xfrm>
              <a:prstGeom prst="rect">
                <a:avLst/>
              </a:prstGeom>
            </p:spPr>
            <p:txBody>
              <a:bodyPr lIns="52204" tIns="52204" rIns="52204" bIns="52204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75571" y="187566"/>
              <a:ext cx="3306791" cy="890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Fosfat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329527" y="8245262"/>
            <a:ext cx="2595630" cy="1004932"/>
            <a:chOff x="0" y="0"/>
            <a:chExt cx="3460840" cy="133991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3460840" cy="1339910"/>
              <a:chOff x="0" y="0"/>
              <a:chExt cx="917995" cy="35541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17995" cy="355414"/>
              </a:xfrm>
              <a:custGeom>
                <a:avLst/>
                <a:gdLst/>
                <a:ahLst/>
                <a:cxnLst/>
                <a:rect l="l" t="t" r="r" b="b"/>
                <a:pathLst>
                  <a:path w="917995" h="355414">
                    <a:moveTo>
                      <a:pt x="152116" y="0"/>
                    </a:moveTo>
                    <a:lnTo>
                      <a:pt x="765878" y="0"/>
                    </a:lnTo>
                    <a:cubicBezTo>
                      <a:pt x="806222" y="0"/>
                      <a:pt x="844913" y="16027"/>
                      <a:pt x="873441" y="44554"/>
                    </a:cubicBezTo>
                    <a:cubicBezTo>
                      <a:pt x="901968" y="73081"/>
                      <a:pt x="917995" y="111773"/>
                      <a:pt x="917995" y="152116"/>
                    </a:cubicBezTo>
                    <a:lnTo>
                      <a:pt x="917995" y="203297"/>
                    </a:lnTo>
                    <a:cubicBezTo>
                      <a:pt x="917995" y="287309"/>
                      <a:pt x="849890" y="355414"/>
                      <a:pt x="765878" y="355414"/>
                    </a:cubicBezTo>
                    <a:lnTo>
                      <a:pt x="152116" y="355414"/>
                    </a:lnTo>
                    <a:cubicBezTo>
                      <a:pt x="111773" y="355414"/>
                      <a:pt x="73081" y="339387"/>
                      <a:pt x="44554" y="310860"/>
                    </a:cubicBezTo>
                    <a:cubicBezTo>
                      <a:pt x="16027" y="282332"/>
                      <a:pt x="0" y="243641"/>
                      <a:pt x="0" y="203297"/>
                    </a:cubicBezTo>
                    <a:lnTo>
                      <a:pt x="0" y="152116"/>
                    </a:lnTo>
                    <a:cubicBezTo>
                      <a:pt x="0" y="111773"/>
                      <a:pt x="16027" y="73081"/>
                      <a:pt x="44554" y="44554"/>
                    </a:cubicBezTo>
                    <a:cubicBezTo>
                      <a:pt x="73081" y="16027"/>
                      <a:pt x="111773" y="0"/>
                      <a:pt x="152116" y="0"/>
                    </a:cubicBezTo>
                    <a:close/>
                  </a:path>
                </a:pathLst>
              </a:custGeom>
              <a:solidFill>
                <a:srgbClr val="E26F6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161925"/>
                <a:ext cx="917995" cy="517339"/>
              </a:xfrm>
              <a:prstGeom prst="rect">
                <a:avLst/>
              </a:prstGeom>
            </p:spPr>
            <p:txBody>
              <a:bodyPr lIns="52204" tIns="52204" rIns="52204" bIns="52204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75735" y="187566"/>
              <a:ext cx="3313965" cy="879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529"/>
                </a:lnSpc>
              </a:pPr>
              <a:r>
                <a:rPr lang="en-US" sz="3949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Şeker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663670" y="4636981"/>
            <a:ext cx="2595630" cy="1718037"/>
            <a:chOff x="0" y="0"/>
            <a:chExt cx="3460840" cy="2290716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460840" cy="2290716"/>
              <a:chOff x="0" y="0"/>
              <a:chExt cx="917995" cy="60761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917995" cy="607617"/>
              </a:xfrm>
              <a:custGeom>
                <a:avLst/>
                <a:gdLst/>
                <a:ahLst/>
                <a:cxnLst/>
                <a:rect l="l" t="t" r="r" b="b"/>
                <a:pathLst>
                  <a:path w="917995" h="607617">
                    <a:moveTo>
                      <a:pt x="152116" y="0"/>
                    </a:moveTo>
                    <a:lnTo>
                      <a:pt x="765878" y="0"/>
                    </a:lnTo>
                    <a:cubicBezTo>
                      <a:pt x="806222" y="0"/>
                      <a:pt x="844913" y="16027"/>
                      <a:pt x="873441" y="44554"/>
                    </a:cubicBezTo>
                    <a:cubicBezTo>
                      <a:pt x="901968" y="73081"/>
                      <a:pt x="917995" y="111773"/>
                      <a:pt x="917995" y="152116"/>
                    </a:cubicBezTo>
                    <a:lnTo>
                      <a:pt x="917995" y="455501"/>
                    </a:lnTo>
                    <a:cubicBezTo>
                      <a:pt x="917995" y="539512"/>
                      <a:pt x="849890" y="607617"/>
                      <a:pt x="765878" y="607617"/>
                    </a:cubicBezTo>
                    <a:lnTo>
                      <a:pt x="152116" y="607617"/>
                    </a:lnTo>
                    <a:cubicBezTo>
                      <a:pt x="111773" y="607617"/>
                      <a:pt x="73081" y="591590"/>
                      <a:pt x="44554" y="563063"/>
                    </a:cubicBezTo>
                    <a:cubicBezTo>
                      <a:pt x="16027" y="534536"/>
                      <a:pt x="0" y="495844"/>
                      <a:pt x="0" y="455501"/>
                    </a:cubicBezTo>
                    <a:lnTo>
                      <a:pt x="0" y="152116"/>
                    </a:lnTo>
                    <a:cubicBezTo>
                      <a:pt x="0" y="111773"/>
                      <a:pt x="16027" y="73081"/>
                      <a:pt x="44554" y="44554"/>
                    </a:cubicBezTo>
                    <a:cubicBezTo>
                      <a:pt x="73081" y="16027"/>
                      <a:pt x="111773" y="0"/>
                      <a:pt x="152116" y="0"/>
                    </a:cubicBezTo>
                    <a:close/>
                  </a:path>
                </a:pathLst>
              </a:custGeom>
              <a:solidFill>
                <a:srgbClr val="E26F6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161925"/>
                <a:ext cx="917995" cy="769542"/>
              </a:xfrm>
              <a:prstGeom prst="rect">
                <a:avLst/>
              </a:prstGeom>
            </p:spPr>
            <p:txBody>
              <a:bodyPr lIns="52204" tIns="52204" rIns="52204" bIns="52204" rtlCol="0" anchor="ctr"/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75735" y="187566"/>
              <a:ext cx="3313965" cy="1829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Organik baz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4040141" y="885825"/>
            <a:ext cx="10207719" cy="12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65"/>
              </a:lnSpc>
            </a:pPr>
            <a:r>
              <a:rPr lang="en-US" sz="7118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Bir nükleotidin parçaları</a:t>
            </a:r>
          </a:p>
        </p:txBody>
      </p:sp>
      <p:pic>
        <p:nvPicPr>
          <p:cNvPr id="33" name="Resim 3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BD5BD790-73B9-99D1-1065-0A2968AAC56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649A05E4-8560-4692-C3D0-463214DD54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57"/>
    </mc:Choice>
    <mc:Fallback xmlns="">
      <p:transition spd="slow" advTm="8255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-7949914">
            <a:off x="-672409" y="8734289"/>
            <a:ext cx="4199421" cy="3385783"/>
          </a:xfrm>
          <a:custGeom>
            <a:avLst/>
            <a:gdLst/>
            <a:ahLst/>
            <a:cxnLst/>
            <a:rect l="l" t="t" r="r" b="b"/>
            <a:pathLst>
              <a:path w="4199421" h="3385783">
                <a:moveTo>
                  <a:pt x="0" y="0"/>
                </a:moveTo>
                <a:lnTo>
                  <a:pt x="4199421" y="0"/>
                </a:lnTo>
                <a:lnTo>
                  <a:pt x="4199421" y="3385783"/>
                </a:lnTo>
                <a:lnTo>
                  <a:pt x="0" y="3385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236070">
            <a:off x="-2500629" y="-1644312"/>
            <a:ext cx="5507484" cy="4440409"/>
          </a:xfrm>
          <a:custGeom>
            <a:avLst/>
            <a:gdLst/>
            <a:ahLst/>
            <a:cxnLst/>
            <a:rect l="l" t="t" r="r" b="b"/>
            <a:pathLst>
              <a:path w="5507484" h="4440409">
                <a:moveTo>
                  <a:pt x="0" y="0"/>
                </a:moveTo>
                <a:lnTo>
                  <a:pt x="5507484" y="0"/>
                </a:lnTo>
                <a:lnTo>
                  <a:pt x="5507484" y="4440409"/>
                </a:lnTo>
                <a:lnTo>
                  <a:pt x="0" y="4440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-6392049">
            <a:off x="14133" y="-570237"/>
            <a:ext cx="1464880" cy="2703638"/>
          </a:xfrm>
          <a:custGeom>
            <a:avLst/>
            <a:gdLst/>
            <a:ahLst/>
            <a:cxnLst/>
            <a:rect l="l" t="t" r="r" b="b"/>
            <a:pathLst>
              <a:path w="1464880" h="2703638">
                <a:moveTo>
                  <a:pt x="0" y="0"/>
                </a:moveTo>
                <a:lnTo>
                  <a:pt x="1464881" y="0"/>
                </a:lnTo>
                <a:lnTo>
                  <a:pt x="1464881" y="2703638"/>
                </a:lnTo>
                <a:lnTo>
                  <a:pt x="0" y="2703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4310067">
            <a:off x="15037881" y="-1761697"/>
            <a:ext cx="5103628" cy="4114800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7" name="Group 7"/>
          <p:cNvGrpSpPr/>
          <p:nvPr/>
        </p:nvGrpSpPr>
        <p:grpSpPr>
          <a:xfrm>
            <a:off x="9134985" y="1537233"/>
            <a:ext cx="8124315" cy="8772706"/>
            <a:chOff x="0" y="0"/>
            <a:chExt cx="10832420" cy="1169694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0832420" cy="10749027"/>
              <a:chOff x="0" y="0"/>
              <a:chExt cx="2873321" cy="285120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873321" cy="2851201"/>
              </a:xfrm>
              <a:custGeom>
                <a:avLst/>
                <a:gdLst/>
                <a:ahLst/>
                <a:cxnLst/>
                <a:rect l="l" t="t" r="r" b="b"/>
                <a:pathLst>
                  <a:path w="2873321" h="2851201">
                    <a:moveTo>
                      <a:pt x="48600" y="0"/>
                    </a:moveTo>
                    <a:lnTo>
                      <a:pt x="2824721" y="0"/>
                    </a:lnTo>
                    <a:cubicBezTo>
                      <a:pt x="2837610" y="0"/>
                      <a:pt x="2849972" y="5120"/>
                      <a:pt x="2859086" y="14234"/>
                    </a:cubicBezTo>
                    <a:cubicBezTo>
                      <a:pt x="2868200" y="23349"/>
                      <a:pt x="2873321" y="35710"/>
                      <a:pt x="2873321" y="48600"/>
                    </a:cubicBezTo>
                    <a:lnTo>
                      <a:pt x="2873321" y="2802601"/>
                    </a:lnTo>
                    <a:cubicBezTo>
                      <a:pt x="2873321" y="2829442"/>
                      <a:pt x="2851562" y="2851201"/>
                      <a:pt x="2824721" y="2851201"/>
                    </a:cubicBezTo>
                    <a:lnTo>
                      <a:pt x="48600" y="2851201"/>
                    </a:lnTo>
                    <a:cubicBezTo>
                      <a:pt x="35710" y="2851201"/>
                      <a:pt x="23349" y="2846080"/>
                      <a:pt x="14234" y="2836966"/>
                    </a:cubicBezTo>
                    <a:cubicBezTo>
                      <a:pt x="5120" y="2827852"/>
                      <a:pt x="0" y="2815490"/>
                      <a:pt x="0" y="2802601"/>
                    </a:cubicBezTo>
                    <a:lnTo>
                      <a:pt x="0" y="48600"/>
                    </a:lnTo>
                    <a:cubicBezTo>
                      <a:pt x="0" y="35710"/>
                      <a:pt x="5120" y="23349"/>
                      <a:pt x="14234" y="14234"/>
                    </a:cubicBezTo>
                    <a:cubicBezTo>
                      <a:pt x="23349" y="5120"/>
                      <a:pt x="35710" y="0"/>
                      <a:pt x="48600" y="0"/>
                    </a:cubicBezTo>
                    <a:close/>
                  </a:path>
                </a:pathLst>
              </a:custGeom>
              <a:solidFill>
                <a:srgbClr val="E26F6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33350"/>
                <a:ext cx="2873321" cy="2984551"/>
              </a:xfrm>
              <a:prstGeom prst="rect">
                <a:avLst/>
              </a:prstGeom>
            </p:spPr>
            <p:txBody>
              <a:bodyPr lIns="52204" tIns="52204" rIns="52204" bIns="52204" rtlCol="0" anchor="ctr"/>
              <a:lstStyle/>
              <a:p>
                <a:pPr algn="ctr">
                  <a:lnSpc>
                    <a:spcPts val="42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37049" y="206616"/>
              <a:ext cx="10372700" cy="11490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5"/>
                </a:lnSpc>
              </a:pP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Her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nükleotidin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bir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bazı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vardır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.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DNA'da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dört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farklı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baz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vardır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:</a:t>
              </a:r>
            </a:p>
            <a:p>
              <a:pPr algn="ctr">
                <a:lnSpc>
                  <a:spcPts val="5595"/>
                </a:lnSpc>
              </a:pP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timin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(T), </a:t>
              </a:r>
            </a:p>
            <a:p>
              <a:pPr algn="ctr">
                <a:lnSpc>
                  <a:spcPts val="5595"/>
                </a:lnSpc>
              </a:pP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adenin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(A), </a:t>
              </a:r>
            </a:p>
            <a:p>
              <a:pPr algn="ctr">
                <a:lnSpc>
                  <a:spcPts val="5595"/>
                </a:lnSpc>
              </a:pP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guanin (G) </a:t>
              </a:r>
            </a:p>
            <a:p>
              <a:pPr algn="ctr">
                <a:lnSpc>
                  <a:spcPts val="5595"/>
                </a:lnSpc>
              </a:pP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sitozin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(C)</a:t>
              </a:r>
              <a:r>
                <a:rPr lang="tr-TR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veya (S)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</a:p>
            <a:p>
              <a:pPr algn="ctr">
                <a:lnSpc>
                  <a:spcPts val="5595"/>
                </a:lnSpc>
              </a:pP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A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ve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T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bir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çifttir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. </a:t>
              </a:r>
              <a:endParaRPr lang="tr-TR" sz="3996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endParaRPr>
            </a:p>
            <a:p>
              <a:pPr algn="ctr">
                <a:lnSpc>
                  <a:spcPts val="5595"/>
                </a:lnSpc>
              </a:pP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G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ve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C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başka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bir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çifttir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.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Tamamlayıcı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çiftler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hidrojen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bağıyla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birbirine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bağlıdır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. Bu, DNA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yapısını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 </a:t>
              </a:r>
              <a:r>
                <a:rPr lang="en-US" sz="3996" dirty="0" err="1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korur</a:t>
              </a:r>
              <a:r>
                <a:rPr lang="en-US" sz="3996" dirty="0">
                  <a:solidFill>
                    <a:srgbClr val="000000"/>
                  </a:solidFill>
                  <a:latin typeface="Dreaming Outloud Sans Alt"/>
                  <a:ea typeface="Dreaming Outloud Sans Alt"/>
                  <a:cs typeface="Dreaming Outloud Sans Alt"/>
                  <a:sym typeface="Dreaming Outloud Sans Alt"/>
                </a:rPr>
                <a:t>.</a:t>
              </a:r>
            </a:p>
            <a:p>
              <a:pPr algn="ctr">
                <a:lnSpc>
                  <a:spcPts val="5595"/>
                </a:lnSpc>
              </a:pPr>
              <a:endParaRPr lang="en-US" sz="3996" dirty="0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816578" y="-322052"/>
            <a:ext cx="4153820" cy="10931105"/>
          </a:xfrm>
          <a:custGeom>
            <a:avLst/>
            <a:gdLst/>
            <a:ahLst/>
            <a:cxnLst/>
            <a:rect l="l" t="t" r="r" b="b"/>
            <a:pathLst>
              <a:path w="4153820" h="10931105">
                <a:moveTo>
                  <a:pt x="0" y="0"/>
                </a:moveTo>
                <a:lnTo>
                  <a:pt x="4153819" y="0"/>
                </a:lnTo>
                <a:lnTo>
                  <a:pt x="4153819" y="10931104"/>
                </a:lnTo>
                <a:lnTo>
                  <a:pt x="0" y="109311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3" name="Resim 1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BF27BB1F-845F-EB18-3699-F1E1114983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9011" y="8434106"/>
            <a:ext cx="1755704" cy="1843369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18D2CBB1-00C3-830E-59F6-F0531A9300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7718" y="949459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90"/>
    </mc:Choice>
    <mc:Fallback xmlns="">
      <p:transition spd="slow" advTm="6749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4.3|2.5|4.3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6|1.2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.4|0.3|3.5|1.7|4.4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466</Words>
  <Application>Microsoft Office PowerPoint</Application>
  <PresentationFormat>Özel</PresentationFormat>
  <Paragraphs>66</Paragraphs>
  <Slides>24</Slides>
  <Notes>2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34" baseType="lpstr">
      <vt:lpstr>Public Sans</vt:lpstr>
      <vt:lpstr>Calibri</vt:lpstr>
      <vt:lpstr>Arial</vt:lpstr>
      <vt:lpstr>Arimo Bold</vt:lpstr>
      <vt:lpstr>Fredoka</vt:lpstr>
      <vt:lpstr>Dreaming Outloud Sans Alt</vt:lpstr>
      <vt:lpstr>Aptos</vt:lpstr>
      <vt:lpstr>Abstracted Dream</vt:lpstr>
      <vt:lpstr>Dreaming Outloud Sans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Structure Biology Presentation in a Colorful Bold Style</dc:title>
  <dc:creator>Acer</dc:creator>
  <cp:lastModifiedBy>Nisa Nur Oran</cp:lastModifiedBy>
  <cp:revision>6</cp:revision>
  <dcterms:created xsi:type="dcterms:W3CDTF">2006-08-16T00:00:00Z</dcterms:created>
  <dcterms:modified xsi:type="dcterms:W3CDTF">2025-09-19T23:02:36Z</dcterms:modified>
  <dc:identifier>DAGOsqHRO8E</dc:identifier>
</cp:coreProperties>
</file>