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81" r:id="rId3"/>
    <p:sldId id="282" r:id="rId4"/>
    <p:sldId id="283" r:id="rId5"/>
    <p:sldId id="284" r:id="rId6"/>
    <p:sldId id="285" r:id="rId7"/>
    <p:sldId id="286" r:id="rId8"/>
    <p:sldId id="287" r:id="rId9"/>
    <p:sldId id="288" r:id="rId10"/>
    <p:sldId id="289" r:id="rId11"/>
    <p:sldId id="290" r:id="rId12"/>
    <p:sldId id="301" r:id="rId13"/>
    <p:sldId id="302" r:id="rId14"/>
    <p:sldId id="292" r:id="rId15"/>
    <p:sldId id="293" r:id="rId16"/>
    <p:sldId id="303" r:id="rId17"/>
    <p:sldId id="294" r:id="rId18"/>
    <p:sldId id="295" r:id="rId19"/>
    <p:sldId id="298" r:id="rId20"/>
    <p:sldId id="300" r:id="rId21"/>
    <p:sldId id="304" r:id="rId22"/>
  </p:sldIdLst>
  <p:sldSz cx="18288000" cy="10287000"/>
  <p:notesSz cx="6858000" cy="9144000"/>
  <p:embeddedFontLst>
    <p:embeddedFont>
      <p:font typeface="Comic Sans MS" panose="030F0702030302020204" pitchFamily="66" charset="0"/>
      <p:regular r:id="rId24"/>
      <p:bold r:id="rId25"/>
      <p:italic r:id="rId26"/>
      <p:boldItalic r:id="rId27"/>
    </p:embeddedFont>
    <p:embeddedFont>
      <p:font typeface="Cooper Black" panose="0208090404030B020404" pitchFamily="18" charset="0"/>
      <p:regular r:id="rId28"/>
    </p:embeddedFont>
    <p:embeddedFont>
      <p:font typeface="Fredoka" panose="020B0604020202020204" charset="0"/>
      <p:regular r:id="rId29"/>
    </p:embeddedFont>
    <p:embeddedFont>
      <p:font typeface="Segoe UI Semibold" panose="020B0702040204020203" pitchFamily="34" charset="0"/>
      <p:bold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FC35C-2F25-459D-BEAD-537EB5752D02}" type="datetimeFigureOut">
              <a:rPr lang="tr-TR" smtClean="0"/>
              <a:t>20.09.2025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2036A-2B29-48A9-93A0-229EDA71CF9F}" type="slidenum">
              <a:rPr lang="tr-TR" smtClean="0"/>
              <a:t>‹#›</a:t>
            </a:fld>
            <a:endParaRPr lang="tr-TR"/>
          </a:p>
        </p:txBody>
      </p:sp>
    </p:spTree>
    <p:extLst>
      <p:ext uri="{BB962C8B-B14F-4D97-AF65-F5344CB8AC3E}">
        <p14:creationId xmlns:p14="http://schemas.microsoft.com/office/powerpoint/2010/main" val="122534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4.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5.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5.png"/><Relationship Id="rId1" Type="http://schemas.openxmlformats.org/officeDocument/2006/relationships/tags" Target="../tags/tag1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6.png"/><Relationship Id="rId1" Type="http://schemas.openxmlformats.org/officeDocument/2006/relationships/tags" Target="../tags/tag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9.jpe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7.png"/><Relationship Id="rId1" Type="http://schemas.openxmlformats.org/officeDocument/2006/relationships/tags" Target="../tags/tag2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gif"/><Relationship Id="rId2" Type="http://schemas.openxmlformats.org/officeDocument/2006/relationships/hyperlink" Target="https://www.instagram.com/mervehocaile/" TargetMode="Externa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youtube.com/@mervehocail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5.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1.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22.png"/><Relationship Id="rId1" Type="http://schemas.openxmlformats.org/officeDocument/2006/relationships/tags" Target="../tags/tag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endParaRPr lang="tr-TR"/>
          </a:p>
        </p:txBody>
      </p:sp>
      <p:sp>
        <p:nvSpPr>
          <p:cNvPr id="3" name="Freeform 3"/>
          <p:cNvSpPr/>
          <p:nvPr/>
        </p:nvSpPr>
        <p:spPr>
          <a:xfrm rot="1404726">
            <a:off x="12204969" y="-2700361"/>
            <a:ext cx="4706205" cy="16382360"/>
          </a:xfrm>
          <a:custGeom>
            <a:avLst/>
            <a:gdLst/>
            <a:ahLst/>
            <a:cxnLst/>
            <a:rect l="l" t="t" r="r" b="b"/>
            <a:pathLst>
              <a:path w="4706205" h="16382360">
                <a:moveTo>
                  <a:pt x="0" y="0"/>
                </a:moveTo>
                <a:lnTo>
                  <a:pt x="4706205" y="0"/>
                </a:lnTo>
                <a:lnTo>
                  <a:pt x="4706205" y="16382359"/>
                </a:lnTo>
                <a:lnTo>
                  <a:pt x="0" y="16382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rot="2780742">
            <a:off x="15736186" y="7200900"/>
            <a:ext cx="5103628" cy="41148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p:nvPr/>
        </p:nvSpPr>
        <p:spPr>
          <a:xfrm rot="2780742">
            <a:off x="8230631" y="-2072747"/>
            <a:ext cx="5103628" cy="41148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7" name="TextBox 7"/>
          <p:cNvSpPr txBox="1"/>
          <p:nvPr/>
        </p:nvSpPr>
        <p:spPr>
          <a:xfrm>
            <a:off x="321668" y="1949927"/>
            <a:ext cx="12051051" cy="4519507"/>
          </a:xfrm>
          <a:prstGeom prst="rect">
            <a:avLst/>
          </a:prstGeom>
        </p:spPr>
        <p:txBody>
          <a:bodyPr wrap="square" lIns="0" tIns="0" rIns="0" bIns="0" rtlCol="0" anchor="t">
            <a:spAutoFit/>
          </a:bodyPr>
          <a:lstStyle/>
          <a:p>
            <a:pPr algn="l">
              <a:lnSpc>
                <a:spcPts val="18409"/>
              </a:lnSpc>
            </a:pPr>
            <a:r>
              <a:rPr lang="tr-TR" sz="13000" dirty="0">
                <a:solidFill>
                  <a:srgbClr val="000000"/>
                </a:solidFill>
                <a:latin typeface="Fredoka"/>
                <a:ea typeface="Fredoka"/>
                <a:cs typeface="Fredoka"/>
                <a:sym typeface="Fredoka"/>
              </a:rPr>
              <a:t>KALITIM</a:t>
            </a:r>
          </a:p>
          <a:p>
            <a:pPr algn="l">
              <a:lnSpc>
                <a:spcPts val="18409"/>
              </a:lnSpc>
            </a:pPr>
            <a:r>
              <a:rPr lang="tr-TR" sz="13000" dirty="0">
                <a:solidFill>
                  <a:srgbClr val="000000"/>
                </a:solidFill>
                <a:latin typeface="Fredoka"/>
                <a:ea typeface="Fredoka"/>
                <a:cs typeface="Fredoka"/>
                <a:sym typeface="Fredoka"/>
              </a:rPr>
              <a:t>ÇAPRAZLAMA</a:t>
            </a:r>
            <a:endParaRPr lang="en-US" sz="13000" dirty="0">
              <a:solidFill>
                <a:srgbClr val="000000"/>
              </a:solidFill>
              <a:latin typeface="Fredoka"/>
              <a:ea typeface="Fredoka"/>
              <a:cs typeface="Fredoka"/>
              <a:sym typeface="Fredoka"/>
            </a:endParaRPr>
          </a:p>
        </p:txBody>
      </p:sp>
      <p:sp>
        <p:nvSpPr>
          <p:cNvPr id="8" name="Freeform 8"/>
          <p:cNvSpPr/>
          <p:nvPr/>
        </p:nvSpPr>
        <p:spPr>
          <a:xfrm>
            <a:off x="-833696" y="-2661627"/>
            <a:ext cx="5103628" cy="41148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p:nvPr/>
        </p:nvSpPr>
        <p:spPr>
          <a:xfrm>
            <a:off x="10129728" y="-1557712"/>
            <a:ext cx="2528732" cy="4114800"/>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11" name="Picture 2" descr="Heredity Combination stock illustration. Illustration of mother - 41750415">
            <a:extLst>
              <a:ext uri="{FF2B5EF4-FFF2-40B4-BE49-F238E27FC236}">
                <a16:creationId xmlns:a16="http://schemas.microsoft.com/office/drawing/2014/main" id="{76EF94A6-96C3-68BE-E8CC-9BAF9A548CC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445" y="6979788"/>
            <a:ext cx="5740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descr="insan yüzü, kadın içeren bir resim&#10;&#10;Açıklama otomatik olarak oluşturuldu">
            <a:extLst>
              <a:ext uri="{FF2B5EF4-FFF2-40B4-BE49-F238E27FC236}">
                <a16:creationId xmlns:a16="http://schemas.microsoft.com/office/drawing/2014/main" id="{9C58F114-268F-931C-D306-02CB93FEBE5F}"/>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12" name="Resim 11">
            <a:extLst>
              <a:ext uri="{FF2B5EF4-FFF2-40B4-BE49-F238E27FC236}">
                <a16:creationId xmlns:a16="http://schemas.microsoft.com/office/drawing/2014/main" id="{DEF3C29A-E109-D2B4-5B70-4724DB0AC8E9}"/>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967"/>
    </mc:Choice>
    <mc:Fallback xmlns="">
      <p:transition spd="slow" advTm="299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0C471082-2808-B0FB-E670-4DE400946E65}"/>
              </a:ext>
            </a:extLst>
          </p:cNvPr>
          <p:cNvSpPr txBox="1"/>
          <p:nvPr/>
        </p:nvSpPr>
        <p:spPr>
          <a:xfrm>
            <a:off x="881550" y="1098197"/>
            <a:ext cx="13672650" cy="7478970"/>
          </a:xfrm>
          <a:prstGeom prst="rect">
            <a:avLst/>
          </a:prstGeom>
          <a:noFill/>
        </p:spPr>
        <p:txBody>
          <a:bodyPr wrap="square">
            <a:spAutoFit/>
          </a:bodyPr>
          <a:lstStyle/>
          <a:p>
            <a:r>
              <a:rPr lang="tr-TR" sz="4000" dirty="0">
                <a:latin typeface="Segoe UI Semibold" panose="020B0702040204020203" pitchFamily="34" charset="0"/>
                <a:cs typeface="Segoe UI Semibold" panose="020B0702040204020203" pitchFamily="34" charset="0"/>
              </a:rPr>
              <a:t>Gregor </a:t>
            </a:r>
            <a:r>
              <a:rPr lang="tr-TR" sz="4000" dirty="0" err="1">
                <a:latin typeface="Segoe UI Semibold" panose="020B0702040204020203" pitchFamily="34" charset="0"/>
                <a:cs typeface="Segoe UI Semibold" panose="020B0702040204020203" pitchFamily="34" charset="0"/>
              </a:rPr>
              <a:t>Mendel</a:t>
            </a:r>
            <a:r>
              <a:rPr lang="tr-TR" sz="4000" dirty="0">
                <a:latin typeface="Segoe UI Semibold" panose="020B0702040204020203" pitchFamily="34" charset="0"/>
                <a:cs typeface="Segoe UI Semibold" panose="020B0702040204020203" pitchFamily="34" charset="0"/>
              </a:rPr>
              <a:t>’ in çalışmalarında bezelye bitkisini seçmesinin nedenleri;</a:t>
            </a:r>
          </a:p>
          <a:p>
            <a:endParaRPr lang="tr-TR" sz="4000" dirty="0">
              <a:latin typeface="Segoe UI Semibold" panose="020B0702040204020203" pitchFamily="34" charset="0"/>
              <a:cs typeface="Segoe UI Semibold" panose="020B0702040204020203" pitchFamily="34" charset="0"/>
            </a:endParaRP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Bezelyelerin kolay yetişmesi.</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Gözlenebilir özelliklerinin belirgin ve çeşitli olması</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Karakter çeşidinin fazla olması.</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Bezelyelerin kendini dölleyebilmesi( dişi ve erkek organ bir çiçekte bulunur)</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Tozlaşmanın kontrol altında tutulabilmesi.</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Hızlı üreyip büyümeleri</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Bezelyelerdeki değişimlerin kolay takip edilebilmesi</a:t>
            </a:r>
          </a:p>
          <a:p>
            <a:pPr marL="571500" indent="-571500">
              <a:buFont typeface="Arial" panose="020B0604020202020204" pitchFamily="34" charset="0"/>
              <a:buChar char="•"/>
            </a:pPr>
            <a:r>
              <a:rPr lang="tr-TR" sz="4000" dirty="0">
                <a:latin typeface="Segoe UI Semibold" panose="020B0702040204020203" pitchFamily="34" charset="0"/>
                <a:cs typeface="Segoe UI Semibold" panose="020B0702040204020203" pitchFamily="34" charset="0"/>
              </a:rPr>
              <a:t>Maliyetinin düşük olması</a:t>
            </a:r>
          </a:p>
        </p:txBody>
      </p:sp>
      <p:pic>
        <p:nvPicPr>
          <p:cNvPr id="2" name="Resim 1" descr="insan yüzü, kadın içeren bir resim&#10;&#10;Açıklama otomatik olarak oluşturuldu">
            <a:extLst>
              <a:ext uri="{FF2B5EF4-FFF2-40B4-BE49-F238E27FC236}">
                <a16:creationId xmlns:a16="http://schemas.microsoft.com/office/drawing/2014/main" id="{DE8EDB4D-4351-D908-8B6E-EFA6EC433AE7}"/>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51B39A78-330B-D2CA-12C9-E49EDED4B482}"/>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684094393"/>
      </p:ext>
    </p:extLst>
  </p:cSld>
  <p:clrMapOvr>
    <a:masterClrMapping/>
  </p:clrMapOvr>
  <mc:AlternateContent xmlns:mc="http://schemas.openxmlformats.org/markup-compatibility/2006" xmlns:p14="http://schemas.microsoft.com/office/powerpoint/2010/main">
    <mc:Choice Requires="p14">
      <p:transition spd="slow" p14:dur="2000" advTm="69754"/>
    </mc:Choice>
    <mc:Fallback xmlns="">
      <p:transition spd="slow" advTm="697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2" name="Resim 1">
            <a:extLst>
              <a:ext uri="{FF2B5EF4-FFF2-40B4-BE49-F238E27FC236}">
                <a16:creationId xmlns:a16="http://schemas.microsoft.com/office/drawing/2014/main" id="{1997923C-C763-DBEB-55F8-A1C4425906FD}"/>
              </a:ext>
            </a:extLst>
          </p:cNvPr>
          <p:cNvPicPr>
            <a:picLocks noChangeAspect="1"/>
          </p:cNvPicPr>
          <p:nvPr/>
        </p:nvPicPr>
        <p:blipFill>
          <a:blip r:embed="rId16"/>
          <a:stretch>
            <a:fillRect/>
          </a:stretch>
        </p:blipFill>
        <p:spPr>
          <a:xfrm>
            <a:off x="3973898" y="866891"/>
            <a:ext cx="9306508" cy="8350704"/>
          </a:xfrm>
          <a:prstGeom prst="rect">
            <a:avLst/>
          </a:prstGeom>
        </p:spPr>
      </p:pic>
      <p:pic>
        <p:nvPicPr>
          <p:cNvPr id="3" name="Resim 2" descr="insan yüzü, kadın içeren bir resim&#10;&#10;Açıklama otomatik olarak oluşturuldu">
            <a:extLst>
              <a:ext uri="{FF2B5EF4-FFF2-40B4-BE49-F238E27FC236}">
                <a16:creationId xmlns:a16="http://schemas.microsoft.com/office/drawing/2014/main" id="{AE944181-1D35-5245-EC13-5551BF8CC691}"/>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A0F165C8-0960-D531-95AB-E0295205BB79}"/>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3292740209"/>
      </p:ext>
    </p:extLst>
  </p:cSld>
  <p:clrMapOvr>
    <a:masterClrMapping/>
  </p:clrMapOvr>
  <mc:AlternateContent xmlns:mc="http://schemas.openxmlformats.org/markup-compatibility/2006" xmlns:p14="http://schemas.microsoft.com/office/powerpoint/2010/main">
    <mc:Choice Requires="p14">
      <p:transition spd="slow" p14:dur="2000" advTm="30214"/>
    </mc:Choice>
    <mc:Fallback xmlns="">
      <p:transition spd="slow" advTm="302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DBC113B2-ED89-164D-333C-912B0B6ABD91}"/>
              </a:ext>
            </a:extLst>
          </p:cNvPr>
          <p:cNvSpPr txBox="1"/>
          <p:nvPr/>
        </p:nvSpPr>
        <p:spPr>
          <a:xfrm>
            <a:off x="5257800" y="1162658"/>
            <a:ext cx="6871942" cy="1569660"/>
          </a:xfrm>
          <a:prstGeom prst="rect">
            <a:avLst/>
          </a:prstGeom>
          <a:noFill/>
        </p:spPr>
        <p:txBody>
          <a:bodyPr wrap="square" rtlCol="0">
            <a:spAutoFit/>
          </a:bodyPr>
          <a:lstStyle/>
          <a:p>
            <a:r>
              <a:rPr lang="tr-TR" sz="9600" dirty="0">
                <a:latin typeface="Cooper Black" panose="0208090404030B020404" pitchFamily="18" charset="0"/>
              </a:rPr>
              <a:t>Mm  x  Mm</a:t>
            </a:r>
          </a:p>
        </p:txBody>
      </p:sp>
      <p:pic>
        <p:nvPicPr>
          <p:cNvPr id="2" name="Resim 1" descr="insan yüzü, kadın içeren bir resim&#10;&#10;Açıklama otomatik olarak oluşturuldu">
            <a:extLst>
              <a:ext uri="{FF2B5EF4-FFF2-40B4-BE49-F238E27FC236}">
                <a16:creationId xmlns:a16="http://schemas.microsoft.com/office/drawing/2014/main" id="{68656784-0F13-1234-CA91-73EE271AA181}"/>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EDA04816-F2C1-2267-0CF4-D086BABF1B7D}"/>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3749444486"/>
      </p:ext>
    </p:extLst>
  </p:cSld>
  <p:clrMapOvr>
    <a:masterClrMapping/>
  </p:clrMapOvr>
  <mc:AlternateContent xmlns:mc="http://schemas.openxmlformats.org/markup-compatibility/2006" xmlns:p14="http://schemas.microsoft.com/office/powerpoint/2010/main">
    <mc:Choice Requires="p14">
      <p:transition spd="slow" p14:dur="2000" advTm="358470"/>
    </mc:Choice>
    <mc:Fallback xmlns="">
      <p:transition spd="slow" advTm="3584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DBC113B2-ED89-164D-333C-912B0B6ABD91}"/>
              </a:ext>
            </a:extLst>
          </p:cNvPr>
          <p:cNvSpPr txBox="1"/>
          <p:nvPr/>
        </p:nvSpPr>
        <p:spPr>
          <a:xfrm>
            <a:off x="5257800" y="1162658"/>
            <a:ext cx="6871942" cy="1569660"/>
          </a:xfrm>
          <a:prstGeom prst="rect">
            <a:avLst/>
          </a:prstGeom>
          <a:noFill/>
        </p:spPr>
        <p:txBody>
          <a:bodyPr wrap="square" rtlCol="0">
            <a:spAutoFit/>
          </a:bodyPr>
          <a:lstStyle/>
          <a:p>
            <a:r>
              <a:rPr lang="tr-TR" sz="9600" dirty="0">
                <a:latin typeface="Cooper Black" panose="0208090404030B020404" pitchFamily="18" charset="0"/>
              </a:rPr>
              <a:t>Mm  x  Mm</a:t>
            </a:r>
          </a:p>
        </p:txBody>
      </p:sp>
      <p:graphicFrame>
        <p:nvGraphicFramePr>
          <p:cNvPr id="2" name="Tablo 1">
            <a:extLst>
              <a:ext uri="{FF2B5EF4-FFF2-40B4-BE49-F238E27FC236}">
                <a16:creationId xmlns:a16="http://schemas.microsoft.com/office/drawing/2014/main" id="{EC1C7212-6811-BB37-B0E3-4AD4F32C7E10}"/>
              </a:ext>
            </a:extLst>
          </p:cNvPr>
          <p:cNvGraphicFramePr>
            <a:graphicFrameLocks noGrp="1"/>
          </p:cNvGraphicFramePr>
          <p:nvPr>
            <p:extLst>
              <p:ext uri="{D42A27DB-BD31-4B8C-83A1-F6EECF244321}">
                <p14:modId xmlns:p14="http://schemas.microsoft.com/office/powerpoint/2010/main" val="2300615048"/>
              </p:ext>
            </p:extLst>
          </p:nvPr>
        </p:nvGraphicFramePr>
        <p:xfrm>
          <a:off x="6272772" y="3471870"/>
          <a:ext cx="4691337" cy="4445001"/>
        </p:xfrm>
        <a:graphic>
          <a:graphicData uri="http://schemas.openxmlformats.org/drawingml/2006/table">
            <a:tbl>
              <a:tblPr firstRow="1" bandRow="1">
                <a:tableStyleId>{5940675A-B579-460E-94D1-54222C63F5DA}</a:tableStyleId>
              </a:tblPr>
              <a:tblGrid>
                <a:gridCol w="1563779">
                  <a:extLst>
                    <a:ext uri="{9D8B030D-6E8A-4147-A177-3AD203B41FA5}">
                      <a16:colId xmlns:a16="http://schemas.microsoft.com/office/drawing/2014/main" val="3155370257"/>
                    </a:ext>
                  </a:extLst>
                </a:gridCol>
                <a:gridCol w="1563779">
                  <a:extLst>
                    <a:ext uri="{9D8B030D-6E8A-4147-A177-3AD203B41FA5}">
                      <a16:colId xmlns:a16="http://schemas.microsoft.com/office/drawing/2014/main" val="3217406531"/>
                    </a:ext>
                  </a:extLst>
                </a:gridCol>
                <a:gridCol w="1563779">
                  <a:extLst>
                    <a:ext uri="{9D8B030D-6E8A-4147-A177-3AD203B41FA5}">
                      <a16:colId xmlns:a16="http://schemas.microsoft.com/office/drawing/2014/main" val="2548283182"/>
                    </a:ext>
                  </a:extLst>
                </a:gridCol>
              </a:tblGrid>
              <a:tr h="1481667">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4250449335"/>
                  </a:ext>
                </a:extLst>
              </a:tr>
              <a:tr h="1481667">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065288800"/>
                  </a:ext>
                </a:extLst>
              </a:tr>
              <a:tr h="1481667">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702120300"/>
                  </a:ext>
                </a:extLst>
              </a:tr>
            </a:tbl>
          </a:graphicData>
        </a:graphic>
      </p:graphicFrame>
      <p:pic>
        <p:nvPicPr>
          <p:cNvPr id="7" name="Resim 6" descr="insan yüzü, kadın içeren bir resim&#10;&#10;Açıklama otomatik olarak oluşturuldu">
            <a:extLst>
              <a:ext uri="{FF2B5EF4-FFF2-40B4-BE49-F238E27FC236}">
                <a16:creationId xmlns:a16="http://schemas.microsoft.com/office/drawing/2014/main" id="{2713FA63-A417-69ED-1776-8E5CC4234736}"/>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12" name="Resim 11">
            <a:extLst>
              <a:ext uri="{FF2B5EF4-FFF2-40B4-BE49-F238E27FC236}">
                <a16:creationId xmlns:a16="http://schemas.microsoft.com/office/drawing/2014/main" id="{1A9C9486-56A5-0347-E161-4B115EACBA59}"/>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150309909"/>
      </p:ext>
    </p:extLst>
  </p:cSld>
  <p:clrMapOvr>
    <a:masterClrMapping/>
  </p:clrMapOvr>
  <mc:AlternateContent xmlns:mc="http://schemas.openxmlformats.org/markup-compatibility/2006" xmlns:p14="http://schemas.microsoft.com/office/powerpoint/2010/main">
    <mc:Choice Requires="p14">
      <p:transition spd="slow" p14:dur="2000" advTm="51052"/>
    </mc:Choice>
    <mc:Fallback xmlns="">
      <p:transition spd="slow" advTm="510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2" name="Resim 1">
            <a:extLst>
              <a:ext uri="{FF2B5EF4-FFF2-40B4-BE49-F238E27FC236}">
                <a16:creationId xmlns:a16="http://schemas.microsoft.com/office/drawing/2014/main" id="{E6BD6FD9-9761-6AD2-A824-5B479AD6089B}"/>
              </a:ext>
            </a:extLst>
          </p:cNvPr>
          <p:cNvPicPr>
            <a:picLocks noChangeAspect="1"/>
          </p:cNvPicPr>
          <p:nvPr/>
        </p:nvPicPr>
        <p:blipFill>
          <a:blip r:embed="rId16"/>
          <a:stretch>
            <a:fillRect/>
          </a:stretch>
        </p:blipFill>
        <p:spPr>
          <a:xfrm>
            <a:off x="3209538" y="5443"/>
            <a:ext cx="6093965" cy="9570890"/>
          </a:xfrm>
          <a:prstGeom prst="rect">
            <a:avLst/>
          </a:prstGeom>
        </p:spPr>
      </p:pic>
      <p:pic>
        <p:nvPicPr>
          <p:cNvPr id="3" name="Resim 2" descr="insan yüzü, kadın içeren bir resim&#10;&#10;Açıklama otomatik olarak oluşturuldu">
            <a:extLst>
              <a:ext uri="{FF2B5EF4-FFF2-40B4-BE49-F238E27FC236}">
                <a16:creationId xmlns:a16="http://schemas.microsoft.com/office/drawing/2014/main" id="{F6189C78-EB3A-60F5-0C19-C254AC1E3828}"/>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35DF2366-04B2-48DD-CB73-61A59E1F2AFB}"/>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1573855595"/>
      </p:ext>
    </p:extLst>
  </p:cSld>
  <p:clrMapOvr>
    <a:masterClrMapping/>
  </p:clrMapOvr>
  <mc:AlternateContent xmlns:mc="http://schemas.openxmlformats.org/markup-compatibility/2006" xmlns:p14="http://schemas.microsoft.com/office/powerpoint/2010/main">
    <mc:Choice Requires="p14">
      <p:transition spd="slow" p14:dur="2000" advTm="144318"/>
    </mc:Choice>
    <mc:Fallback xmlns="">
      <p:transition spd="slow" advTm="14431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7C7069AF-CEC1-A293-AECF-FD9D4BF442B9}"/>
              </a:ext>
            </a:extLst>
          </p:cNvPr>
          <p:cNvSpPr txBox="1"/>
          <p:nvPr/>
        </p:nvSpPr>
        <p:spPr>
          <a:xfrm>
            <a:off x="1065714" y="1811279"/>
            <a:ext cx="16701316" cy="6186309"/>
          </a:xfrm>
          <a:prstGeom prst="rect">
            <a:avLst/>
          </a:prstGeom>
          <a:noFill/>
        </p:spPr>
        <p:txBody>
          <a:bodyPr wrap="square">
            <a:spAutoFit/>
          </a:bodyPr>
          <a:lstStyle/>
          <a:p>
            <a:r>
              <a:rPr lang="tr-TR" sz="3600" dirty="0">
                <a:highlight>
                  <a:srgbClr val="FFFF00"/>
                </a:highlight>
                <a:latin typeface="Segoe UI Semibold" panose="020B0702040204020203" pitchFamily="34" charset="0"/>
                <a:cs typeface="Segoe UI Semibold" panose="020B0702040204020203" pitchFamily="34" charset="0"/>
              </a:rPr>
              <a:t>EŞEYE(CİNSİYETE) BAĞLI KALITIM</a:t>
            </a:r>
          </a:p>
          <a:p>
            <a:endParaRPr lang="tr-TR" sz="3600" dirty="0">
              <a:latin typeface="Segoe UI Semibold" panose="020B0702040204020203" pitchFamily="34" charset="0"/>
              <a:cs typeface="Segoe UI Semibold" panose="020B0702040204020203" pitchFamily="34" charset="0"/>
            </a:endParaRPr>
          </a:p>
          <a:p>
            <a:endParaRPr lang="tr-TR" sz="3600" dirty="0">
              <a:latin typeface="Segoe UI Semibold" panose="020B0702040204020203" pitchFamily="34" charset="0"/>
              <a:cs typeface="Segoe UI Semibold" panose="020B0702040204020203" pitchFamily="34" charset="0"/>
            </a:endParaRPr>
          </a:p>
          <a:p>
            <a:r>
              <a:rPr lang="tr-TR" sz="3600" dirty="0">
                <a:latin typeface="Segoe UI Semibold" panose="020B0702040204020203" pitchFamily="34" charset="0"/>
                <a:cs typeface="Segoe UI Semibold" panose="020B0702040204020203" pitchFamily="34" charset="0"/>
              </a:rPr>
              <a:t>İnsanlarda cinsiyeti belirleyen kromozomlara eşey kromozomları denir. İnsanlarda bulunan 46 kromozomun 44 tanesi vücut 2 tanesi cinsiyet kromozomudur.</a:t>
            </a:r>
          </a:p>
          <a:p>
            <a:endParaRPr lang="tr-TR" sz="3600" dirty="0">
              <a:latin typeface="Segoe UI Semibold" panose="020B0702040204020203" pitchFamily="34" charset="0"/>
              <a:cs typeface="Segoe UI Semibold" panose="020B0702040204020203" pitchFamily="34" charset="0"/>
            </a:endParaRPr>
          </a:p>
          <a:p>
            <a:r>
              <a:rPr lang="tr-TR" sz="3600" dirty="0">
                <a:latin typeface="Segoe UI Semibold" panose="020B0702040204020203" pitchFamily="34" charset="0"/>
                <a:cs typeface="Segoe UI Semibold" panose="020B0702040204020203" pitchFamily="34" charset="0"/>
              </a:rPr>
              <a:t>Cinsiyeti belirleyen X ve Y kromozomlarıdır.</a:t>
            </a:r>
          </a:p>
          <a:p>
            <a:r>
              <a:rPr lang="tr-TR" sz="3600" dirty="0">
                <a:latin typeface="Segoe UI Semibold" panose="020B0702040204020203" pitchFamily="34" charset="0"/>
                <a:cs typeface="Segoe UI Semibold" panose="020B0702040204020203" pitchFamily="34" charset="0"/>
              </a:rPr>
              <a:t>İnsanlarda Y kromozomunu bulunduran bireyler erkek, Y kromozomunu bulundurmayan bireyler ise dişidir.</a:t>
            </a:r>
          </a:p>
          <a:p>
            <a:endParaRPr lang="tr-TR" sz="3600" dirty="0">
              <a:latin typeface="Segoe UI Semibold" panose="020B0702040204020203" pitchFamily="34" charset="0"/>
              <a:cs typeface="Segoe UI Semibold" panose="020B0702040204020203" pitchFamily="34" charset="0"/>
            </a:endParaRPr>
          </a:p>
        </p:txBody>
      </p:sp>
      <p:pic>
        <p:nvPicPr>
          <p:cNvPr id="2" name="Resim 1" descr="insan yüzü, kadın içeren bir resim&#10;&#10;Açıklama otomatik olarak oluşturuldu">
            <a:extLst>
              <a:ext uri="{FF2B5EF4-FFF2-40B4-BE49-F238E27FC236}">
                <a16:creationId xmlns:a16="http://schemas.microsoft.com/office/drawing/2014/main" id="{D73112FC-C212-43AD-E6AD-BD94618289BD}"/>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D01AB016-04D0-18A8-1C4E-E893D8809402}"/>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3684756513"/>
      </p:ext>
    </p:extLst>
  </p:cSld>
  <p:clrMapOvr>
    <a:masterClrMapping/>
  </p:clrMapOvr>
  <mc:AlternateContent xmlns:mc="http://schemas.openxmlformats.org/markup-compatibility/2006" xmlns:p14="http://schemas.microsoft.com/office/powerpoint/2010/main">
    <mc:Choice Requires="p14">
      <p:transition spd="slow" p14:dur="2000" advTm="97884"/>
    </mc:Choice>
    <mc:Fallback xmlns="">
      <p:transition spd="slow" advTm="978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0CB3113F-2690-2577-AEEE-6A6FF99C1817}"/>
              </a:ext>
            </a:extLst>
          </p:cNvPr>
          <p:cNvSpPr txBox="1"/>
          <p:nvPr/>
        </p:nvSpPr>
        <p:spPr>
          <a:xfrm>
            <a:off x="4648200" y="1486584"/>
            <a:ext cx="7858708" cy="1015663"/>
          </a:xfrm>
          <a:prstGeom prst="rect">
            <a:avLst/>
          </a:prstGeom>
          <a:noFill/>
        </p:spPr>
        <p:txBody>
          <a:bodyPr wrap="square" rtlCol="0">
            <a:spAutoFit/>
          </a:bodyPr>
          <a:lstStyle/>
          <a:p>
            <a:r>
              <a:rPr lang="tr-TR" sz="6000" dirty="0">
                <a:latin typeface="Cooper Black" panose="0208090404030B020404" pitchFamily="18" charset="0"/>
              </a:rPr>
              <a:t>44+ XX        44 + XY</a:t>
            </a:r>
          </a:p>
        </p:txBody>
      </p:sp>
      <p:pic>
        <p:nvPicPr>
          <p:cNvPr id="3" name="Resim 2" descr="insan yüzü, kadın içeren bir resim&#10;&#10;Açıklama otomatik olarak oluşturuldu">
            <a:extLst>
              <a:ext uri="{FF2B5EF4-FFF2-40B4-BE49-F238E27FC236}">
                <a16:creationId xmlns:a16="http://schemas.microsoft.com/office/drawing/2014/main" id="{FCC42CCC-6E9A-057F-4EC7-45A08BFDAEAA}"/>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9CEF616B-F667-0501-421D-A5D3E2A3CA92}"/>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2826940335"/>
      </p:ext>
    </p:extLst>
  </p:cSld>
  <p:clrMapOvr>
    <a:masterClrMapping/>
  </p:clrMapOvr>
  <mc:AlternateContent xmlns:mc="http://schemas.openxmlformats.org/markup-compatibility/2006" xmlns:p14="http://schemas.microsoft.com/office/powerpoint/2010/main">
    <mc:Choice Requires="p14">
      <p:transition spd="slow" p14:dur="2000" advTm="196707"/>
    </mc:Choice>
    <mc:Fallback xmlns="">
      <p:transition spd="slow" advTm="1967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1A3703E6-455E-F201-D511-857F100212EF}"/>
              </a:ext>
            </a:extLst>
          </p:cNvPr>
          <p:cNvSpPr txBox="1"/>
          <p:nvPr/>
        </p:nvSpPr>
        <p:spPr>
          <a:xfrm>
            <a:off x="1608016" y="876300"/>
            <a:ext cx="16070384" cy="4401205"/>
          </a:xfrm>
          <a:prstGeom prst="rect">
            <a:avLst/>
          </a:prstGeom>
          <a:noFill/>
        </p:spPr>
        <p:txBody>
          <a:bodyPr wrap="square">
            <a:spAutoFit/>
          </a:bodyPr>
          <a:lstStyle/>
          <a:p>
            <a:r>
              <a:rPr lang="tr-TR" sz="4000" dirty="0">
                <a:highlight>
                  <a:srgbClr val="FFFF00"/>
                </a:highlight>
                <a:latin typeface="Segoe UI Semibold" panose="020B0702040204020203" pitchFamily="34" charset="0"/>
                <a:cs typeface="Segoe UI Semibold" panose="020B0702040204020203" pitchFamily="34" charset="0"/>
              </a:rPr>
              <a:t>AKRABA EVLİLİĞİ</a:t>
            </a:r>
          </a:p>
          <a:p>
            <a:r>
              <a:rPr lang="tr-TR" sz="4000" dirty="0">
                <a:latin typeface="Segoe UI Semibold" panose="020B0702040204020203" pitchFamily="34" charset="0"/>
                <a:cs typeface="Segoe UI Semibold" panose="020B0702040204020203" pitchFamily="34" charset="0"/>
              </a:rPr>
              <a:t>Akraba evliliği aralarında kan bağı olan yani aynı atadan(soydan) gelen bireylerin evlenmesi anlamına gelir. Aynı soydan gelen bireylerin genetik yapıları birbiri ile benzerlik gösterir. Bu benzerlikten ötürü bireylerde çekinik halde bulunan kalıtsal hastalıkların iki bireyde de bulunma ihtimali vardır.</a:t>
            </a:r>
          </a:p>
          <a:p>
            <a:endParaRPr lang="tr-TR" sz="4000" dirty="0">
              <a:latin typeface="Segoe UI Semibold" panose="020B0702040204020203" pitchFamily="34" charset="0"/>
              <a:cs typeface="Segoe UI Semibold" panose="020B0702040204020203" pitchFamily="34" charset="0"/>
            </a:endParaRPr>
          </a:p>
        </p:txBody>
      </p:sp>
      <p:pic>
        <p:nvPicPr>
          <p:cNvPr id="2" name="Resim 1" descr="insan yüzü, kadın içeren bir resim&#10;&#10;Açıklama otomatik olarak oluşturuldu">
            <a:extLst>
              <a:ext uri="{FF2B5EF4-FFF2-40B4-BE49-F238E27FC236}">
                <a16:creationId xmlns:a16="http://schemas.microsoft.com/office/drawing/2014/main" id="{228B9485-916A-1011-C32E-FA46A1B28FB1}"/>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0B5DBCBD-B13C-B64C-534D-30E48B9E1BF9}"/>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689551206"/>
      </p:ext>
    </p:extLst>
  </p:cSld>
  <p:clrMapOvr>
    <a:masterClrMapping/>
  </p:clrMapOvr>
  <mc:AlternateContent xmlns:mc="http://schemas.openxmlformats.org/markup-compatibility/2006" xmlns:p14="http://schemas.microsoft.com/office/powerpoint/2010/main">
    <mc:Choice Requires="p14">
      <p:transition spd="slow" p14:dur="2000" advTm="122217"/>
    </mc:Choice>
    <mc:Fallback xmlns="">
      <p:transition spd="slow" advTm="12221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3" name="Resim 2">
            <a:extLst>
              <a:ext uri="{FF2B5EF4-FFF2-40B4-BE49-F238E27FC236}">
                <a16:creationId xmlns:a16="http://schemas.microsoft.com/office/drawing/2014/main" id="{11FF6203-BB36-76D9-82E2-C3F6014FD2EF}"/>
              </a:ext>
            </a:extLst>
          </p:cNvPr>
          <p:cNvPicPr>
            <a:picLocks noChangeAspect="1"/>
          </p:cNvPicPr>
          <p:nvPr/>
        </p:nvPicPr>
        <p:blipFill>
          <a:blip r:embed="rId16"/>
          <a:stretch>
            <a:fillRect/>
          </a:stretch>
        </p:blipFill>
        <p:spPr>
          <a:xfrm>
            <a:off x="1113196" y="1696484"/>
            <a:ext cx="16277965" cy="6703721"/>
          </a:xfrm>
          <a:prstGeom prst="rect">
            <a:avLst/>
          </a:prstGeom>
        </p:spPr>
      </p:pic>
      <p:pic>
        <p:nvPicPr>
          <p:cNvPr id="2" name="Resim 1" descr="insan yüzü, kadın içeren bir resim&#10;&#10;Açıklama otomatik olarak oluşturuldu">
            <a:extLst>
              <a:ext uri="{FF2B5EF4-FFF2-40B4-BE49-F238E27FC236}">
                <a16:creationId xmlns:a16="http://schemas.microsoft.com/office/drawing/2014/main" id="{565AFD80-3AE5-DEFF-EB31-16DC325C9697}"/>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CA2FC38C-46CC-B92D-46D9-80ACCD4E693E}"/>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1627282330"/>
      </p:ext>
    </p:extLst>
  </p:cSld>
  <p:clrMapOvr>
    <a:masterClrMapping/>
  </p:clrMapOvr>
  <mc:AlternateContent xmlns:mc="http://schemas.openxmlformats.org/markup-compatibility/2006" xmlns:p14="http://schemas.microsoft.com/office/powerpoint/2010/main">
    <mc:Choice Requires="p14">
      <p:transition spd="slow" p14:dur="2000" advTm="168832"/>
    </mc:Choice>
    <mc:Fallback xmlns="">
      <p:transition spd="slow" advTm="16883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2" name="Resim 1">
            <a:extLst>
              <a:ext uri="{FF2B5EF4-FFF2-40B4-BE49-F238E27FC236}">
                <a16:creationId xmlns:a16="http://schemas.microsoft.com/office/drawing/2014/main" id="{09F30FBA-885D-E3B4-33ED-D298BC41107E}"/>
              </a:ext>
            </a:extLst>
          </p:cNvPr>
          <p:cNvPicPr>
            <a:picLocks noChangeAspect="1"/>
          </p:cNvPicPr>
          <p:nvPr/>
        </p:nvPicPr>
        <p:blipFill>
          <a:blip r:embed="rId16"/>
          <a:stretch>
            <a:fillRect/>
          </a:stretch>
        </p:blipFill>
        <p:spPr>
          <a:xfrm>
            <a:off x="2428291" y="795795"/>
            <a:ext cx="13128439" cy="8103147"/>
          </a:xfrm>
          <a:prstGeom prst="rect">
            <a:avLst/>
          </a:prstGeom>
        </p:spPr>
      </p:pic>
      <p:pic>
        <p:nvPicPr>
          <p:cNvPr id="12" name="Resim 11" descr="insan yüzü, kadın içeren bir resim&#10;&#10;Açıklama otomatik olarak oluşturuldu">
            <a:extLst>
              <a:ext uri="{FF2B5EF4-FFF2-40B4-BE49-F238E27FC236}">
                <a16:creationId xmlns:a16="http://schemas.microsoft.com/office/drawing/2014/main" id="{119FE632-E088-04BF-8949-038771EA26E7}"/>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3" name="Resim 2">
            <a:extLst>
              <a:ext uri="{FF2B5EF4-FFF2-40B4-BE49-F238E27FC236}">
                <a16:creationId xmlns:a16="http://schemas.microsoft.com/office/drawing/2014/main" id="{43A212F3-309A-449F-1184-A8E3E8977ACE}"/>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1889064631"/>
      </p:ext>
    </p:extLst>
  </p:cSld>
  <p:clrMapOvr>
    <a:masterClrMapping/>
  </p:clrMapOvr>
  <mc:AlternateContent xmlns:mc="http://schemas.openxmlformats.org/markup-compatibility/2006" xmlns:p14="http://schemas.microsoft.com/office/powerpoint/2010/main">
    <mc:Choice Requires="p14">
      <p:transition spd="slow" p14:dur="2000" advTm="94114"/>
    </mc:Choice>
    <mc:Fallback xmlns="">
      <p:transition spd="slow" advTm="941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13" name="Metin kutusu 12">
            <a:extLst>
              <a:ext uri="{FF2B5EF4-FFF2-40B4-BE49-F238E27FC236}">
                <a16:creationId xmlns:a16="http://schemas.microsoft.com/office/drawing/2014/main" id="{8B9C7020-3E10-8D14-7A60-09050EE8E00E}"/>
              </a:ext>
            </a:extLst>
          </p:cNvPr>
          <p:cNvSpPr txBox="1"/>
          <p:nvPr/>
        </p:nvSpPr>
        <p:spPr>
          <a:xfrm>
            <a:off x="1117461" y="3128224"/>
            <a:ext cx="7315200" cy="2862322"/>
          </a:xfrm>
          <a:prstGeom prst="rect">
            <a:avLst/>
          </a:prstGeom>
          <a:noFill/>
        </p:spPr>
        <p:txBody>
          <a:bodyPr wrap="square">
            <a:spAutoFit/>
          </a:bodyPr>
          <a:lstStyle/>
          <a:p>
            <a:r>
              <a:rPr lang="en-US" sz="3600" dirty="0">
                <a:effectLst/>
                <a:latin typeface="Segoe UI Semibold" panose="020B0702040204020203" pitchFamily="34" charset="0"/>
                <a:cs typeface="Segoe UI Semibold" panose="020B0702040204020203" pitchFamily="34" charset="0"/>
              </a:rPr>
              <a:t>DNA </a:t>
            </a:r>
            <a:r>
              <a:rPr lang="en-US" sz="3600" dirty="0" err="1">
                <a:effectLst/>
                <a:latin typeface="Segoe UI Semibold" panose="020B0702040204020203" pitchFamily="34" charset="0"/>
                <a:cs typeface="Segoe UI Semibold" panose="020B0702040204020203" pitchFamily="34" charset="0"/>
              </a:rPr>
              <a:t>üzerindeki</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genler</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sayesinde</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anne</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ve</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babanın</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kalıtsal</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özelliklerinin</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nesilden</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nesile</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aktarıl­masını</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inceleyen</a:t>
            </a:r>
            <a:r>
              <a:rPr lang="en-US" sz="3600"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bilimdalına</a:t>
            </a:r>
            <a:r>
              <a:rPr lang="en-US" sz="3600" dirty="0">
                <a:effectLst/>
                <a:latin typeface="Segoe UI Semibold" panose="020B0702040204020203" pitchFamily="34" charset="0"/>
                <a:cs typeface="Segoe UI Semibold" panose="020B0702040204020203" pitchFamily="34" charset="0"/>
              </a:rPr>
              <a:t> </a:t>
            </a:r>
            <a:r>
              <a:rPr lang="en-US" sz="3600" b="1" dirty="0" err="1">
                <a:effectLst/>
                <a:latin typeface="Segoe UI Semibold" panose="020B0702040204020203" pitchFamily="34" charset="0"/>
                <a:cs typeface="Segoe UI Semibold" panose="020B0702040204020203" pitchFamily="34" charset="0"/>
              </a:rPr>
              <a:t>kalıtım</a:t>
            </a:r>
            <a:r>
              <a:rPr lang="en-US" sz="3600" b="1" dirty="0">
                <a:effectLst/>
                <a:latin typeface="Segoe UI Semibold" panose="020B0702040204020203" pitchFamily="34" charset="0"/>
                <a:cs typeface="Segoe UI Semibold" panose="020B0702040204020203" pitchFamily="34" charset="0"/>
              </a:rPr>
              <a:t>(</a:t>
            </a:r>
            <a:r>
              <a:rPr lang="en-US" sz="3600" b="1" dirty="0" err="1">
                <a:effectLst/>
                <a:latin typeface="Segoe UI Semibold" panose="020B0702040204020203" pitchFamily="34" charset="0"/>
                <a:cs typeface="Segoe UI Semibold" panose="020B0702040204020203" pitchFamily="34" charset="0"/>
              </a:rPr>
              <a:t>genetik</a:t>
            </a:r>
            <a:r>
              <a:rPr lang="en-US" sz="3600" b="1" dirty="0">
                <a:effectLst/>
                <a:latin typeface="Segoe UI Semibold" panose="020B0702040204020203" pitchFamily="34" charset="0"/>
                <a:cs typeface="Segoe UI Semibold" panose="020B0702040204020203" pitchFamily="34" charset="0"/>
              </a:rPr>
              <a:t>) </a:t>
            </a:r>
            <a:r>
              <a:rPr lang="en-US" sz="3600" dirty="0" err="1">
                <a:effectLst/>
                <a:latin typeface="Segoe UI Semibold" panose="020B0702040204020203" pitchFamily="34" charset="0"/>
                <a:cs typeface="Segoe UI Semibold" panose="020B0702040204020203" pitchFamily="34" charset="0"/>
              </a:rPr>
              <a:t>denir</a:t>
            </a:r>
            <a:r>
              <a:rPr lang="tr-TR" sz="3600" dirty="0">
                <a:effectLst/>
                <a:latin typeface="Segoe UI Semibold" panose="020B0702040204020203" pitchFamily="34" charset="0"/>
                <a:cs typeface="Segoe UI Semibold" panose="020B0702040204020203" pitchFamily="34" charset="0"/>
              </a:rPr>
              <a:t>.</a:t>
            </a:r>
            <a:endParaRPr lang="tr-TR" sz="3600" dirty="0">
              <a:latin typeface="Segoe UI Semibold" panose="020B0702040204020203" pitchFamily="34" charset="0"/>
              <a:cs typeface="Segoe UI Semibold" panose="020B0702040204020203" pitchFamily="34" charset="0"/>
            </a:endParaRPr>
          </a:p>
        </p:txBody>
      </p:sp>
      <p:pic>
        <p:nvPicPr>
          <p:cNvPr id="2050" name="Picture 2" descr="Biyolojisitesi.net, Kalıtımın Genel İlkeleri, Kalıtım (Soyaçekim), Genetik">
            <a:extLst>
              <a:ext uri="{FF2B5EF4-FFF2-40B4-BE49-F238E27FC236}">
                <a16:creationId xmlns:a16="http://schemas.microsoft.com/office/drawing/2014/main" id="{611B28F1-892F-5C41-42BE-E377DB62D6E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03368" y="1034495"/>
            <a:ext cx="5769378" cy="8218009"/>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insan yüzü, kadın içeren bir resim&#10;&#10;Açıklama otomatik olarak oluşturuldu">
            <a:extLst>
              <a:ext uri="{FF2B5EF4-FFF2-40B4-BE49-F238E27FC236}">
                <a16:creationId xmlns:a16="http://schemas.microsoft.com/office/drawing/2014/main" id="{14736E56-440A-E01B-D1BD-D77525D97FE7}"/>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3" name="Resim 2">
            <a:extLst>
              <a:ext uri="{FF2B5EF4-FFF2-40B4-BE49-F238E27FC236}">
                <a16:creationId xmlns:a16="http://schemas.microsoft.com/office/drawing/2014/main" id="{337292A0-66B7-E8CE-DDCA-29E6E132B797}"/>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2880854776"/>
      </p:ext>
    </p:extLst>
  </p:cSld>
  <p:clrMapOvr>
    <a:masterClrMapping/>
  </p:clrMapOvr>
  <mc:AlternateContent xmlns:mc="http://schemas.openxmlformats.org/markup-compatibility/2006" xmlns:p14="http://schemas.microsoft.com/office/powerpoint/2010/main">
    <mc:Choice Requires="p14">
      <p:transition spd="slow" p14:dur="2000" advTm="27788"/>
    </mc:Choice>
    <mc:Fallback xmlns="">
      <p:transition spd="slow" advTm="2778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3" name="Resim 2">
            <a:extLst>
              <a:ext uri="{FF2B5EF4-FFF2-40B4-BE49-F238E27FC236}">
                <a16:creationId xmlns:a16="http://schemas.microsoft.com/office/drawing/2014/main" id="{CAB6B9F9-E8D4-98B5-72D5-8EB895357901}"/>
              </a:ext>
            </a:extLst>
          </p:cNvPr>
          <p:cNvPicPr>
            <a:picLocks noChangeAspect="1"/>
          </p:cNvPicPr>
          <p:nvPr/>
        </p:nvPicPr>
        <p:blipFill>
          <a:blip r:embed="rId16"/>
          <a:stretch>
            <a:fillRect/>
          </a:stretch>
        </p:blipFill>
        <p:spPr>
          <a:xfrm>
            <a:off x="2428292" y="1021339"/>
            <a:ext cx="12431840" cy="8059851"/>
          </a:xfrm>
          <a:prstGeom prst="rect">
            <a:avLst/>
          </a:prstGeom>
        </p:spPr>
      </p:pic>
      <p:pic>
        <p:nvPicPr>
          <p:cNvPr id="2" name="Resim 1" descr="insan yüzü, kadın içeren bir resim&#10;&#10;Açıklama otomatik olarak oluşturuldu">
            <a:extLst>
              <a:ext uri="{FF2B5EF4-FFF2-40B4-BE49-F238E27FC236}">
                <a16:creationId xmlns:a16="http://schemas.microsoft.com/office/drawing/2014/main" id="{B7D73395-0659-0169-DF6B-A4ECEA77BD87}"/>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81751B2C-29CC-B8EA-2A00-485FEBD80967}"/>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1224856526"/>
      </p:ext>
    </p:extLst>
  </p:cSld>
  <p:clrMapOvr>
    <a:masterClrMapping/>
  </p:clrMapOvr>
  <mc:AlternateContent xmlns:mc="http://schemas.openxmlformats.org/markup-compatibility/2006" xmlns:p14="http://schemas.microsoft.com/office/powerpoint/2010/main">
    <mc:Choice Requires="p14">
      <p:transition spd="slow" p14:dur="2000" advTm="70447"/>
    </mc:Choice>
    <mc:Fallback xmlns="">
      <p:transition spd="slow" advTm="704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27702"/>
            <a:ext cx="18288000" cy="10231596"/>
            <a:chOff x="0" y="0"/>
            <a:chExt cx="4816593" cy="2694741"/>
          </a:xfrm>
        </p:grpSpPr>
        <p:sp>
          <p:nvSpPr>
            <p:cNvPr id="3" name="Freeform 3"/>
            <p:cNvSpPr/>
            <p:nvPr/>
          </p:nvSpPr>
          <p:spPr>
            <a:xfrm>
              <a:off x="0" y="0"/>
              <a:ext cx="4816592" cy="2694742"/>
            </a:xfrm>
            <a:custGeom>
              <a:avLst/>
              <a:gdLst/>
              <a:ahLst/>
              <a:cxnLst/>
              <a:rect l="l" t="t" r="r" b="b"/>
              <a:pathLst>
                <a:path w="4816592" h="2694742">
                  <a:moveTo>
                    <a:pt x="0" y="0"/>
                  </a:moveTo>
                  <a:lnTo>
                    <a:pt x="4816592" y="0"/>
                  </a:lnTo>
                  <a:lnTo>
                    <a:pt x="4816592" y="2694742"/>
                  </a:lnTo>
                  <a:lnTo>
                    <a:pt x="0" y="2694742"/>
                  </a:lnTo>
                  <a:close/>
                </a:path>
              </a:pathLst>
            </a:custGeom>
            <a:solidFill>
              <a:srgbClr val="000000">
                <a:alpha val="0"/>
              </a:srgbClr>
            </a:solidFill>
            <a:ln w="361950" cap="sq">
              <a:solidFill>
                <a:srgbClr val="5271FF"/>
              </a:solidFill>
              <a:prstDash val="solid"/>
              <a:miter/>
            </a:ln>
          </p:spPr>
          <p:txBody>
            <a:bodyPr/>
            <a:lstStyle/>
            <a:p>
              <a:endParaRPr lang="tr-TR"/>
            </a:p>
          </p:txBody>
        </p:sp>
        <p:sp>
          <p:nvSpPr>
            <p:cNvPr id="4" name="TextBox 4"/>
            <p:cNvSpPr txBox="1"/>
            <p:nvPr/>
          </p:nvSpPr>
          <p:spPr>
            <a:xfrm>
              <a:off x="0" y="-28575"/>
              <a:ext cx="4816593" cy="2723316"/>
            </a:xfrm>
            <a:prstGeom prst="rect">
              <a:avLst/>
            </a:prstGeom>
          </p:spPr>
          <p:txBody>
            <a:bodyPr lIns="50800" tIns="50800" rIns="50800" bIns="50800" rtlCol="0" anchor="ctr"/>
            <a:lstStyle/>
            <a:p>
              <a:pPr algn="ctr">
                <a:lnSpc>
                  <a:spcPts val="2659"/>
                </a:lnSpc>
              </a:pPr>
              <a:endParaRPr/>
            </a:p>
          </p:txBody>
        </p:sp>
      </p:grpSp>
      <p:sp>
        <p:nvSpPr>
          <p:cNvPr id="5" name="Freeform 5">
            <a:hlinkClick r:id="rId2"/>
          </p:cNvPr>
          <p:cNvSpPr/>
          <p:nvPr/>
        </p:nvSpPr>
        <p:spPr>
          <a:xfrm>
            <a:off x="6202915" y="262578"/>
            <a:ext cx="5985581" cy="6148300"/>
          </a:xfrm>
          <a:custGeom>
            <a:avLst/>
            <a:gdLst/>
            <a:ahLst/>
            <a:cxnLst/>
            <a:rect l="l" t="t" r="r" b="b"/>
            <a:pathLst>
              <a:path w="5985581" h="6148300">
                <a:moveTo>
                  <a:pt x="0" y="0"/>
                </a:moveTo>
                <a:lnTo>
                  <a:pt x="5985581" y="0"/>
                </a:lnTo>
                <a:lnTo>
                  <a:pt x="5985581" y="6148299"/>
                </a:lnTo>
                <a:lnTo>
                  <a:pt x="0" y="6148299"/>
                </a:lnTo>
                <a:lnTo>
                  <a:pt x="0" y="0"/>
                </a:lnTo>
                <a:close/>
              </a:path>
            </a:pathLst>
          </a:custGeom>
          <a:blipFill>
            <a:blip r:embed="rId3"/>
            <a:stretch>
              <a:fillRect l="-12686" t="-11909" r="-9514" b="-7057"/>
            </a:stretch>
          </a:blipFill>
        </p:spPr>
        <p:txBody>
          <a:bodyPr/>
          <a:lstStyle/>
          <a:p>
            <a:endParaRPr lang="tr-TR"/>
          </a:p>
        </p:txBody>
      </p:sp>
      <p:sp>
        <p:nvSpPr>
          <p:cNvPr id="6" name="Freeform 6">
            <a:hlinkClick r:id="rId4"/>
          </p:cNvPr>
          <p:cNvSpPr/>
          <p:nvPr/>
        </p:nvSpPr>
        <p:spPr>
          <a:xfrm>
            <a:off x="1879980" y="6501266"/>
            <a:ext cx="2410067" cy="1012228"/>
          </a:xfrm>
          <a:custGeom>
            <a:avLst/>
            <a:gdLst/>
            <a:ahLst/>
            <a:cxnLst/>
            <a:rect l="l" t="t" r="r" b="b"/>
            <a:pathLst>
              <a:path w="2410067" h="1012228">
                <a:moveTo>
                  <a:pt x="0" y="0"/>
                </a:moveTo>
                <a:lnTo>
                  <a:pt x="2410067" y="0"/>
                </a:lnTo>
                <a:lnTo>
                  <a:pt x="2410067" y="1012228"/>
                </a:lnTo>
                <a:lnTo>
                  <a:pt x="0" y="1012228"/>
                </a:lnTo>
                <a:lnTo>
                  <a:pt x="0" y="0"/>
                </a:lnTo>
                <a:close/>
              </a:path>
            </a:pathLst>
          </a:custGeom>
          <a:blipFill>
            <a:blip r:embed="rId5"/>
            <a:stretch>
              <a:fillRect/>
            </a:stretch>
          </a:blipFill>
        </p:spPr>
        <p:txBody>
          <a:bodyPr/>
          <a:lstStyle/>
          <a:p>
            <a:endParaRPr lang="tr-TR"/>
          </a:p>
        </p:txBody>
      </p:sp>
      <p:sp>
        <p:nvSpPr>
          <p:cNvPr id="7" name="Freeform 7">
            <a:hlinkClick r:id="rId2"/>
          </p:cNvPr>
          <p:cNvSpPr/>
          <p:nvPr/>
        </p:nvSpPr>
        <p:spPr>
          <a:xfrm>
            <a:off x="10641578" y="6332698"/>
            <a:ext cx="1323106" cy="1323106"/>
          </a:xfrm>
          <a:custGeom>
            <a:avLst/>
            <a:gdLst/>
            <a:ahLst/>
            <a:cxnLst/>
            <a:rect l="l" t="t" r="r" b="b"/>
            <a:pathLst>
              <a:path w="1323106" h="1323106">
                <a:moveTo>
                  <a:pt x="0" y="0"/>
                </a:moveTo>
                <a:lnTo>
                  <a:pt x="1323107" y="0"/>
                </a:lnTo>
                <a:lnTo>
                  <a:pt x="1323107" y="1323106"/>
                </a:lnTo>
                <a:lnTo>
                  <a:pt x="0" y="1323106"/>
                </a:lnTo>
                <a:lnTo>
                  <a:pt x="0" y="0"/>
                </a:lnTo>
                <a:close/>
              </a:path>
            </a:pathLst>
          </a:custGeom>
          <a:blipFill>
            <a:blip r:embed="rId6"/>
            <a:stretch>
              <a:fillRect/>
            </a:stretch>
          </a:blipFill>
        </p:spPr>
        <p:txBody>
          <a:bodyPr/>
          <a:lstStyle/>
          <a:p>
            <a:endParaRPr lang="tr-TR"/>
          </a:p>
        </p:txBody>
      </p:sp>
      <p:pic>
        <p:nvPicPr>
          <p:cNvPr id="8" name="Picture 8"/>
          <p:cNvPicPr>
            <a:picLocks noChangeAspect="1"/>
          </p:cNvPicPr>
          <p:nvPr/>
        </p:nvPicPr>
        <p:blipFill>
          <a:blip r:embed="rId7"/>
          <a:srcRect/>
          <a:stretch>
            <a:fillRect/>
          </a:stretch>
        </p:blipFill>
        <p:spPr>
          <a:xfrm>
            <a:off x="11303131" y="3256653"/>
            <a:ext cx="2452490" cy="2695044"/>
          </a:xfrm>
          <a:prstGeom prst="rect">
            <a:avLst/>
          </a:prstGeom>
        </p:spPr>
      </p:pic>
      <p:sp>
        <p:nvSpPr>
          <p:cNvPr id="9" name="TextBox 9">
            <a:hlinkClick r:id="rId4"/>
          </p:cNvPr>
          <p:cNvSpPr txBox="1"/>
          <p:nvPr/>
        </p:nvSpPr>
        <p:spPr>
          <a:xfrm>
            <a:off x="4239888" y="6500701"/>
            <a:ext cx="5294615" cy="1000584"/>
          </a:xfrm>
          <a:prstGeom prst="rect">
            <a:avLst/>
          </a:prstGeom>
        </p:spPr>
        <p:txBody>
          <a:bodyPr lIns="0" tIns="0" rIns="0" bIns="0" rtlCol="0" anchor="t">
            <a:spAutoFit/>
          </a:bodyPr>
          <a:lstStyle/>
          <a:p>
            <a:pPr algn="ctr">
              <a:lnSpc>
                <a:spcPts val="7922"/>
              </a:lnSpc>
            </a:pPr>
            <a:r>
              <a:rPr lang="en-US" sz="5658" b="1" dirty="0">
                <a:solidFill>
                  <a:srgbClr val="000000"/>
                </a:solidFill>
                <a:latin typeface="Arimo Bold"/>
                <a:ea typeface="Arimo Bold"/>
                <a:cs typeface="Arimo Bold"/>
                <a:sym typeface="Arimo Bold"/>
              </a:rPr>
              <a:t>@mervehocaile</a:t>
            </a:r>
          </a:p>
        </p:txBody>
      </p:sp>
      <p:sp>
        <p:nvSpPr>
          <p:cNvPr id="10" name="TextBox 10">
            <a:hlinkClick r:id="rId2"/>
          </p:cNvPr>
          <p:cNvSpPr txBox="1"/>
          <p:nvPr/>
        </p:nvSpPr>
        <p:spPr>
          <a:xfrm>
            <a:off x="11964685" y="6500701"/>
            <a:ext cx="5294615" cy="1000584"/>
          </a:xfrm>
          <a:prstGeom prst="rect">
            <a:avLst/>
          </a:prstGeom>
        </p:spPr>
        <p:txBody>
          <a:bodyPr lIns="0" tIns="0" rIns="0" bIns="0" rtlCol="0" anchor="t">
            <a:spAutoFit/>
          </a:bodyPr>
          <a:lstStyle/>
          <a:p>
            <a:pPr algn="ctr">
              <a:lnSpc>
                <a:spcPts val="7922"/>
              </a:lnSpc>
            </a:pPr>
            <a:r>
              <a:rPr lang="en-US" sz="5658" b="1" dirty="0">
                <a:solidFill>
                  <a:srgbClr val="000000"/>
                </a:solidFill>
                <a:latin typeface="Arimo Bold"/>
                <a:ea typeface="Arimo Bold"/>
                <a:cs typeface="Arimo Bold"/>
                <a:sym typeface="Arimo Bold"/>
              </a:rPr>
              <a:t>@mervehocaile</a:t>
            </a:r>
          </a:p>
        </p:txBody>
      </p:sp>
      <p:sp>
        <p:nvSpPr>
          <p:cNvPr id="11" name="TextBox 11"/>
          <p:cNvSpPr txBox="1"/>
          <p:nvPr/>
        </p:nvSpPr>
        <p:spPr>
          <a:xfrm>
            <a:off x="9139238" y="4639627"/>
            <a:ext cx="9525" cy="896620"/>
          </a:xfrm>
          <a:prstGeom prst="rect">
            <a:avLst/>
          </a:prstGeom>
        </p:spPr>
        <p:txBody>
          <a:bodyPr lIns="0" tIns="0" rIns="0" bIns="0" rtlCol="0" anchor="t">
            <a:spAutoFit/>
          </a:bodyPr>
          <a:lstStyle/>
          <a:p>
            <a:pPr algn="ctr">
              <a:lnSpc>
                <a:spcPts val="7279"/>
              </a:lnSpc>
            </a:pPr>
            <a:endParaRPr/>
          </a:p>
        </p:txBody>
      </p:sp>
      <p:sp>
        <p:nvSpPr>
          <p:cNvPr id="12" name="TextBox 12"/>
          <p:cNvSpPr txBox="1"/>
          <p:nvPr/>
        </p:nvSpPr>
        <p:spPr>
          <a:xfrm>
            <a:off x="509588" y="7741529"/>
            <a:ext cx="17259300" cy="2066167"/>
          </a:xfrm>
          <a:prstGeom prst="rect">
            <a:avLst/>
          </a:prstGeom>
        </p:spPr>
        <p:txBody>
          <a:bodyPr lIns="0" tIns="0" rIns="0" bIns="0" rtlCol="0" anchor="t">
            <a:spAutoFit/>
          </a:bodyPr>
          <a:lstStyle/>
          <a:p>
            <a:pPr algn="ctr">
              <a:lnSpc>
                <a:spcPts val="8192"/>
              </a:lnSpc>
            </a:pPr>
            <a:r>
              <a:rPr lang="en-US" sz="5851" b="1" dirty="0" err="1">
                <a:solidFill>
                  <a:srgbClr val="FF5757"/>
                </a:solidFill>
                <a:latin typeface="Arimo Bold"/>
                <a:ea typeface="Arimo Bold"/>
                <a:cs typeface="Arimo Bold"/>
                <a:sym typeface="Arimo Bold"/>
              </a:rPr>
              <a:t>Konu</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anlatım</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videoları</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ders</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ve</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içerik</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dosyaları</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için</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takip</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etmeyi</a:t>
            </a:r>
            <a:r>
              <a:rPr lang="en-US" sz="5851" b="1" dirty="0">
                <a:solidFill>
                  <a:srgbClr val="FF5757"/>
                </a:solidFill>
                <a:latin typeface="Arimo Bold"/>
                <a:ea typeface="Arimo Bold"/>
                <a:cs typeface="Arimo Bold"/>
                <a:sym typeface="Arimo Bold"/>
              </a:rPr>
              <a:t> </a:t>
            </a:r>
            <a:r>
              <a:rPr lang="en-US" sz="5851" b="1" dirty="0" err="1">
                <a:solidFill>
                  <a:srgbClr val="FF5757"/>
                </a:solidFill>
                <a:latin typeface="Arimo Bold"/>
                <a:ea typeface="Arimo Bold"/>
                <a:cs typeface="Arimo Bold"/>
                <a:sym typeface="Arimo Bold"/>
              </a:rPr>
              <a:t>unutma</a:t>
            </a:r>
            <a:r>
              <a:rPr lang="tr-TR" sz="5851" b="1" dirty="0">
                <a:solidFill>
                  <a:srgbClr val="FF5757"/>
                </a:solidFill>
                <a:latin typeface="Arimo Bold"/>
                <a:ea typeface="Arimo Bold"/>
                <a:cs typeface="Arimo Bold"/>
                <a:sym typeface="Arimo Bold"/>
              </a:rPr>
              <a:t>!</a:t>
            </a:r>
            <a:endParaRPr lang="en-US" sz="5851" b="1" dirty="0">
              <a:solidFill>
                <a:srgbClr val="FF5757"/>
              </a:solidFill>
              <a:latin typeface="Arimo Bold"/>
              <a:ea typeface="Arimo Bold"/>
              <a:cs typeface="Arimo Bold"/>
              <a:sym typeface="Arim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1C71BD36-6CEA-23FA-436C-6AA97404728D}"/>
              </a:ext>
            </a:extLst>
          </p:cNvPr>
          <p:cNvSpPr txBox="1"/>
          <p:nvPr/>
        </p:nvSpPr>
        <p:spPr>
          <a:xfrm>
            <a:off x="848354" y="1911697"/>
            <a:ext cx="10329862" cy="5276957"/>
          </a:xfrm>
          <a:prstGeom prst="rect">
            <a:avLst/>
          </a:prstGeom>
          <a:noFill/>
        </p:spPr>
        <p:txBody>
          <a:bodyPr wrap="square">
            <a:spAutoFit/>
          </a:bodyPr>
          <a:lstStyle/>
          <a:p>
            <a:pPr>
              <a:lnSpc>
                <a:spcPct val="150000"/>
              </a:lnSpc>
              <a:spcAft>
                <a:spcPts val="800"/>
              </a:spcAft>
            </a:pPr>
            <a:r>
              <a:rPr lang="en-US" sz="3200" dirty="0" err="1">
                <a:effectLst/>
                <a:latin typeface="Segoe UI Semibold" panose="020B0702040204020203" pitchFamily="34" charset="0"/>
                <a:cs typeface="Segoe UI Semibold" panose="020B0702040204020203" pitchFamily="34" charset="0"/>
              </a:rPr>
              <a:t>Canlı</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vücudunu</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oluşturan</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ve</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genlerle</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kuşaktan</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kuşağa</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aktarılan</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canlıyı</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tanımamızı</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kolaylaştıran</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tüm</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özelliklerinin</a:t>
            </a:r>
            <a:r>
              <a:rPr lang="en-US" sz="3200" dirty="0">
                <a:effectLst/>
                <a:latin typeface="Segoe UI Semibold" panose="020B0702040204020203" pitchFamily="34" charset="0"/>
                <a:cs typeface="Segoe UI Semibold" panose="020B0702040204020203" pitchFamily="34" charset="0"/>
              </a:rPr>
              <a:t> her </a:t>
            </a:r>
            <a:r>
              <a:rPr lang="en-US" sz="3200" dirty="0" err="1">
                <a:effectLst/>
                <a:latin typeface="Segoe UI Semibold" panose="020B0702040204020203" pitchFamily="34" charset="0"/>
                <a:cs typeface="Segoe UI Semibold" panose="020B0702040204020203" pitchFamily="34" charset="0"/>
              </a:rPr>
              <a:t>bir</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özelliğe</a:t>
            </a:r>
            <a:r>
              <a:rPr lang="en-US" sz="3200" dirty="0">
                <a:effectLst/>
                <a:highlight>
                  <a:srgbClr val="FFFF00"/>
                </a:highlight>
                <a:latin typeface="Segoe UI Semibold" panose="020B0702040204020203" pitchFamily="34" charset="0"/>
                <a:cs typeface="Segoe UI Semibold" panose="020B0702040204020203" pitchFamily="34" charset="0"/>
              </a:rPr>
              <a:t> </a:t>
            </a:r>
            <a:r>
              <a:rPr lang="en-US" sz="3200" b="1" dirty="0" err="1">
                <a:effectLst/>
                <a:highlight>
                  <a:srgbClr val="FFFF00"/>
                </a:highlight>
                <a:latin typeface="Segoe UI Semibold" panose="020B0702040204020203" pitchFamily="34" charset="0"/>
                <a:cs typeface="Segoe UI Semibold" panose="020B0702040204020203" pitchFamily="34" charset="0"/>
              </a:rPr>
              <a:t>karakter</a:t>
            </a:r>
            <a:r>
              <a:rPr lang="en-US" sz="3200" dirty="0">
                <a:effectLst/>
                <a:highlight>
                  <a:srgbClr val="FFFF00"/>
                </a:highligh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denir</a:t>
            </a:r>
            <a:r>
              <a:rPr lang="en-US" sz="3200" dirty="0">
                <a:effectLst/>
                <a:latin typeface="Segoe UI Semibold" panose="020B0702040204020203" pitchFamily="34" charset="0"/>
                <a:cs typeface="Segoe UI Semibold" panose="020B0702040204020203" pitchFamily="34" charset="0"/>
              </a:rPr>
              <a:t>. </a:t>
            </a:r>
            <a:endParaRPr lang="tr-TR" sz="3200" dirty="0">
              <a:effectLst/>
              <a:latin typeface="Segoe UI Semibold" panose="020B0702040204020203" pitchFamily="34" charset="0"/>
              <a:cs typeface="Segoe UI Semibold" panose="020B0702040204020203" pitchFamily="34" charset="0"/>
            </a:endParaRPr>
          </a:p>
          <a:p>
            <a:pPr>
              <a:lnSpc>
                <a:spcPct val="150000"/>
              </a:lnSpc>
              <a:spcAft>
                <a:spcPts val="800"/>
              </a:spcAft>
            </a:pPr>
            <a:r>
              <a:rPr lang="en-US" sz="3200" dirty="0" err="1">
                <a:effectLst/>
                <a:latin typeface="Segoe UI Semibold" panose="020B0702040204020203" pitchFamily="34" charset="0"/>
                <a:cs typeface="Segoe UI Semibold" panose="020B0702040204020203" pitchFamily="34" charset="0"/>
              </a:rPr>
              <a:t>İnsanlarda</a:t>
            </a:r>
            <a:r>
              <a:rPr lang="en-US" sz="3200" dirty="0">
                <a:effectLst/>
                <a:latin typeface="Segoe UI Semibold" panose="020B0702040204020203" pitchFamily="34" charset="0"/>
                <a:cs typeface="Segoe UI Semibold" panose="020B0702040204020203" pitchFamily="34" charset="0"/>
              </a:rPr>
              <a:t>; Kan </a:t>
            </a:r>
            <a:r>
              <a:rPr lang="en-US" sz="3200" dirty="0" err="1">
                <a:effectLst/>
                <a:latin typeface="Segoe UI Semibold" panose="020B0702040204020203" pitchFamily="34" charset="0"/>
                <a:cs typeface="Segoe UI Semibold" panose="020B0702040204020203" pitchFamily="34" charset="0"/>
              </a:rPr>
              <a:t>grubu</a:t>
            </a:r>
            <a:r>
              <a:rPr lang="en-US" sz="3200" dirty="0">
                <a:effectLst/>
                <a:latin typeface="Segoe UI Semibold" panose="020B0702040204020203" pitchFamily="34" charset="0"/>
                <a:cs typeface="Segoe UI Semibold" panose="020B0702040204020203" pitchFamily="34" charset="0"/>
              </a:rPr>
              <a:t> , </a:t>
            </a:r>
            <a:r>
              <a:rPr lang="en-US" sz="3200" dirty="0" err="1">
                <a:effectLst/>
                <a:latin typeface="Segoe UI Semibold" panose="020B0702040204020203" pitchFamily="34" charset="0"/>
                <a:cs typeface="Segoe UI Semibold" panose="020B0702040204020203" pitchFamily="34" charset="0"/>
              </a:rPr>
              <a:t>göz</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rengi</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gibi</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karakterler</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kalıtsal</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özelliklerdir</a:t>
            </a:r>
            <a:r>
              <a:rPr lang="en-US" sz="3200" dirty="0">
                <a:effectLst/>
                <a:latin typeface="Segoe UI Semibold" panose="020B0702040204020203" pitchFamily="34" charset="0"/>
                <a:cs typeface="Segoe UI Semibold" panose="020B0702040204020203" pitchFamily="34" charset="0"/>
              </a:rPr>
              <a:t> , </a:t>
            </a:r>
            <a:r>
              <a:rPr lang="en-US" sz="3200" dirty="0" err="1">
                <a:effectLst/>
                <a:latin typeface="Segoe UI Semibold" panose="020B0702040204020203" pitchFamily="34" charset="0"/>
                <a:cs typeface="Segoe UI Semibold" panose="020B0702040204020203" pitchFamily="34" charset="0"/>
              </a:rPr>
              <a:t>Bitkilerde</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tohum</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rengi</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tohum</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şekli</a:t>
            </a:r>
            <a:r>
              <a:rPr lang="en-US" sz="3200" dirty="0">
                <a:effectLst/>
                <a:latin typeface="Segoe UI Semibold" panose="020B0702040204020203" pitchFamily="34" charset="0"/>
                <a:cs typeface="Segoe UI Semibold" panose="020B0702040204020203" pitchFamily="34" charset="0"/>
              </a:rPr>
              <a:t>, boy </a:t>
            </a:r>
            <a:r>
              <a:rPr lang="en-US" sz="3200" dirty="0" err="1">
                <a:effectLst/>
                <a:latin typeface="Segoe UI Semibold" panose="020B0702040204020203" pitchFamily="34" charset="0"/>
                <a:cs typeface="Segoe UI Semibold" panose="020B0702040204020203" pitchFamily="34" charset="0"/>
              </a:rPr>
              <a:t>uzunluğu</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gibi</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özellikler</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kalıtsal</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karakterlere</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örnek</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olarak</a:t>
            </a:r>
            <a:r>
              <a:rPr lang="en-US" sz="3200" dirty="0">
                <a:effectLst/>
                <a:latin typeface="Segoe UI Semibold" panose="020B0702040204020203" pitchFamily="34" charset="0"/>
                <a:cs typeface="Segoe UI Semibold" panose="020B0702040204020203" pitchFamily="34" charset="0"/>
              </a:rPr>
              <a:t> </a:t>
            </a:r>
            <a:r>
              <a:rPr lang="en-US" sz="3200" dirty="0" err="1">
                <a:effectLst/>
                <a:latin typeface="Segoe UI Semibold" panose="020B0702040204020203" pitchFamily="34" charset="0"/>
                <a:cs typeface="Segoe UI Semibold" panose="020B0702040204020203" pitchFamily="34" charset="0"/>
              </a:rPr>
              <a:t>gösterilebilir</a:t>
            </a:r>
            <a:r>
              <a:rPr lang="en-US" sz="1800" dirty="0">
                <a:effectLst/>
                <a:latin typeface="Segoe UI Semibold" panose="020B0702040204020203" pitchFamily="34" charset="0"/>
                <a:cs typeface="Segoe UI Semibold" panose="020B0702040204020203" pitchFamily="34" charset="0"/>
              </a:rPr>
              <a:t>. </a:t>
            </a:r>
          </a:p>
        </p:txBody>
      </p:sp>
      <p:pic>
        <p:nvPicPr>
          <p:cNvPr id="3" name="Resim 2" descr="insan yüzü, kadın içeren bir resim&#10;&#10;Açıklama otomatik olarak oluşturuldu">
            <a:extLst>
              <a:ext uri="{FF2B5EF4-FFF2-40B4-BE49-F238E27FC236}">
                <a16:creationId xmlns:a16="http://schemas.microsoft.com/office/drawing/2014/main" id="{0E737B46-6DF9-A5AB-1C64-0736409C2B4D}"/>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4AFC0E8F-92E4-9634-FA47-8761BD8CA011}"/>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2244190054"/>
      </p:ext>
    </p:extLst>
  </p:cSld>
  <p:clrMapOvr>
    <a:masterClrMapping/>
  </p:clrMapOvr>
  <mc:AlternateContent xmlns:mc="http://schemas.openxmlformats.org/markup-compatibility/2006" xmlns:p14="http://schemas.microsoft.com/office/powerpoint/2010/main">
    <mc:Choice Requires="p14">
      <p:transition spd="slow" p14:dur="2000" advTm="45403"/>
    </mc:Choice>
    <mc:Fallback xmlns="">
      <p:transition spd="slow" advTm="454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33229524-29FA-B265-04E3-59B616D12BF1}"/>
              </a:ext>
            </a:extLst>
          </p:cNvPr>
          <p:cNvSpPr txBox="1"/>
          <p:nvPr/>
        </p:nvSpPr>
        <p:spPr>
          <a:xfrm>
            <a:off x="2228619" y="1790699"/>
            <a:ext cx="6383804" cy="5632311"/>
          </a:xfrm>
          <a:prstGeom prst="rect">
            <a:avLst/>
          </a:prstGeom>
          <a:noFill/>
        </p:spPr>
        <p:txBody>
          <a:bodyPr wrap="square" rtlCol="0">
            <a:spAutoFit/>
          </a:bodyPr>
          <a:lstStyle/>
          <a:p>
            <a:r>
              <a:rPr lang="tr-TR" sz="4000" dirty="0">
                <a:highlight>
                  <a:srgbClr val="FFFF00"/>
                </a:highlight>
                <a:latin typeface="Segoe UI Semibold" panose="020B0702040204020203" pitchFamily="34" charset="0"/>
                <a:cs typeface="Segoe UI Semibold" panose="020B0702040204020203" pitchFamily="34" charset="0"/>
              </a:rPr>
              <a:t>Baskın(dominant ) gen: </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Her zaman taşıdığı  özelliğini gösteren gendir.</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Her durumda ortaya çıkar. </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Büyük harflerle gösterilir A,M,S,Y,…</a:t>
            </a:r>
          </a:p>
        </p:txBody>
      </p:sp>
      <p:sp>
        <p:nvSpPr>
          <p:cNvPr id="3" name="Metin kutusu 2">
            <a:extLst>
              <a:ext uri="{FF2B5EF4-FFF2-40B4-BE49-F238E27FC236}">
                <a16:creationId xmlns:a16="http://schemas.microsoft.com/office/drawing/2014/main" id="{92893B7D-51D4-19CA-EFD6-09D154D10937}"/>
              </a:ext>
            </a:extLst>
          </p:cNvPr>
          <p:cNvSpPr txBox="1"/>
          <p:nvPr/>
        </p:nvSpPr>
        <p:spPr>
          <a:xfrm>
            <a:off x="9372600" y="1790700"/>
            <a:ext cx="7391400" cy="6247864"/>
          </a:xfrm>
          <a:prstGeom prst="rect">
            <a:avLst/>
          </a:prstGeom>
          <a:noFill/>
        </p:spPr>
        <p:txBody>
          <a:bodyPr wrap="square" rtlCol="0">
            <a:spAutoFit/>
          </a:bodyPr>
          <a:lstStyle/>
          <a:p>
            <a:r>
              <a:rPr lang="tr-TR" sz="4000" dirty="0">
                <a:highlight>
                  <a:srgbClr val="FFFF00"/>
                </a:highlight>
                <a:latin typeface="Segoe UI Semibold" panose="020B0702040204020203" pitchFamily="34" charset="0"/>
                <a:cs typeface="Segoe UI Semibold" panose="020B0702040204020203" pitchFamily="34" charset="0"/>
              </a:rPr>
              <a:t>Çekinik (Resesif)Gen: </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Taşıdığı özelliğin etkisini baskın gen ile birlikte iken göstere­meyen ancak yanında çekinik gen olunca gösterebilen gendir. </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Küçük harflerle gösterilir  </a:t>
            </a:r>
            <a:r>
              <a:rPr lang="tr-TR" sz="4000" dirty="0" err="1">
                <a:latin typeface="Segoe UI Semibold" panose="020B0702040204020203" pitchFamily="34" charset="0"/>
                <a:cs typeface="Segoe UI Semibold" panose="020B0702040204020203" pitchFamily="34" charset="0"/>
              </a:rPr>
              <a:t>a,m,s,y,d</a:t>
            </a:r>
            <a:r>
              <a:rPr lang="tr-TR" sz="4000" dirty="0">
                <a:latin typeface="Segoe UI Semibold" panose="020B0702040204020203" pitchFamily="34" charset="0"/>
                <a:cs typeface="Segoe UI Semibold" panose="020B0702040204020203" pitchFamily="34" charset="0"/>
              </a:rPr>
              <a:t>….</a:t>
            </a:r>
          </a:p>
        </p:txBody>
      </p:sp>
      <p:pic>
        <p:nvPicPr>
          <p:cNvPr id="7" name="Resim 6" descr="insan yüzü, kadın içeren bir resim&#10;&#10;Açıklama otomatik olarak oluşturuldu">
            <a:extLst>
              <a:ext uri="{FF2B5EF4-FFF2-40B4-BE49-F238E27FC236}">
                <a16:creationId xmlns:a16="http://schemas.microsoft.com/office/drawing/2014/main" id="{440C5FE6-95A7-2B3A-5E4E-07537F363919}"/>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12" name="Resim 11">
            <a:extLst>
              <a:ext uri="{FF2B5EF4-FFF2-40B4-BE49-F238E27FC236}">
                <a16:creationId xmlns:a16="http://schemas.microsoft.com/office/drawing/2014/main" id="{47890952-6A10-2191-1281-ECD4BDB8B32E}"/>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445344580"/>
      </p:ext>
    </p:extLst>
  </p:cSld>
  <p:clrMapOvr>
    <a:masterClrMapping/>
  </p:clrMapOvr>
  <mc:AlternateContent xmlns:mc="http://schemas.openxmlformats.org/markup-compatibility/2006" xmlns:p14="http://schemas.microsoft.com/office/powerpoint/2010/main">
    <mc:Choice Requires="p14">
      <p:transition spd="slow" p14:dur="2000" advTm="149574"/>
    </mc:Choice>
    <mc:Fallback xmlns="">
      <p:transition spd="slow" advTm="1495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461087E9-3459-68E3-6AEE-FCC7FB79EFF9}"/>
              </a:ext>
            </a:extLst>
          </p:cNvPr>
          <p:cNvSpPr txBox="1"/>
          <p:nvPr/>
        </p:nvSpPr>
        <p:spPr>
          <a:xfrm>
            <a:off x="1616639" y="1625923"/>
            <a:ext cx="5157053" cy="6986528"/>
          </a:xfrm>
          <a:prstGeom prst="rect">
            <a:avLst/>
          </a:prstGeom>
          <a:noFill/>
        </p:spPr>
        <p:txBody>
          <a:bodyPr wrap="square" rtlCol="0">
            <a:spAutoFit/>
          </a:bodyPr>
          <a:lstStyle/>
          <a:p>
            <a:r>
              <a:rPr lang="tr-TR" sz="3200" dirty="0">
                <a:highlight>
                  <a:srgbClr val="FFFF00"/>
                </a:highlight>
                <a:latin typeface="Segoe UI Semibold" panose="020B0702040204020203" pitchFamily="34" charset="0"/>
                <a:cs typeface="Segoe UI Semibold" panose="020B0702040204020203" pitchFamily="34" charset="0"/>
              </a:rPr>
              <a:t>ALEL GEN</a:t>
            </a:r>
          </a:p>
          <a:p>
            <a:endParaRPr lang="tr-TR" sz="3200" dirty="0">
              <a:latin typeface="Segoe UI Semibold" panose="020B0702040204020203" pitchFamily="34" charset="0"/>
              <a:cs typeface="Segoe UI Semibold" panose="020B0702040204020203" pitchFamily="34" charset="0"/>
            </a:endParaRPr>
          </a:p>
          <a:p>
            <a:r>
              <a:rPr lang="tr-TR" sz="3200" dirty="0">
                <a:latin typeface="Segoe UI Semibold" panose="020B0702040204020203" pitchFamily="34" charset="0"/>
                <a:cs typeface="Segoe UI Semibold" panose="020B0702040204020203" pitchFamily="34" charset="0"/>
              </a:rPr>
              <a:t>Biri anneden biri babadan gelen ve birlikte karakterin ortaya çıkmasında sorumlu olan , Kromozomlar üzerinde karşılıklı bulunan gen çiftine alel gen denir. Homolog kromozomların karşılıklı bölgelerinde yer alırlar.</a:t>
            </a:r>
          </a:p>
          <a:p>
            <a:endParaRPr lang="tr-TR" sz="3200" dirty="0">
              <a:latin typeface="Segoe UI Semibold" panose="020B0702040204020203" pitchFamily="34" charset="0"/>
              <a:cs typeface="Segoe UI Semibold" panose="020B0702040204020203" pitchFamily="34" charset="0"/>
            </a:endParaRPr>
          </a:p>
          <a:p>
            <a:r>
              <a:rPr lang="tr-TR" sz="3200" dirty="0">
                <a:latin typeface="Segoe UI Semibold" panose="020B0702040204020203" pitchFamily="34" charset="0"/>
                <a:cs typeface="Segoe UI Semibold" panose="020B0702040204020203" pitchFamily="34" charset="0"/>
              </a:rPr>
              <a:t>Gen çiftleri aynı harflerle gösterilir. AA </a:t>
            </a:r>
            <a:r>
              <a:rPr lang="tr-TR" sz="3200" dirty="0" err="1">
                <a:latin typeface="Segoe UI Semibold" panose="020B0702040204020203" pitchFamily="34" charset="0"/>
                <a:cs typeface="Segoe UI Semibold" panose="020B0702040204020203" pitchFamily="34" charset="0"/>
              </a:rPr>
              <a:t>Dd</a:t>
            </a:r>
            <a:r>
              <a:rPr lang="tr-TR" sz="3200" dirty="0">
                <a:latin typeface="Segoe UI Semibold" panose="020B0702040204020203" pitchFamily="34" charset="0"/>
                <a:cs typeface="Segoe UI Semibold" panose="020B0702040204020203" pitchFamily="34" charset="0"/>
              </a:rPr>
              <a:t> </a:t>
            </a:r>
            <a:r>
              <a:rPr lang="tr-TR" sz="3200" dirty="0" err="1">
                <a:latin typeface="Segoe UI Semibold" panose="020B0702040204020203" pitchFamily="34" charset="0"/>
                <a:cs typeface="Segoe UI Semibold" panose="020B0702040204020203" pitchFamily="34" charset="0"/>
              </a:rPr>
              <a:t>kk</a:t>
            </a:r>
            <a:r>
              <a:rPr lang="tr-TR" sz="3200" dirty="0">
                <a:latin typeface="Segoe UI Semibold" panose="020B0702040204020203" pitchFamily="34" charset="0"/>
                <a:cs typeface="Segoe UI Semibold" panose="020B0702040204020203" pitchFamily="34" charset="0"/>
              </a:rPr>
              <a:t>…</a:t>
            </a:r>
          </a:p>
        </p:txBody>
      </p:sp>
      <p:pic>
        <p:nvPicPr>
          <p:cNvPr id="1026" name="Picture 2">
            <a:extLst>
              <a:ext uri="{FF2B5EF4-FFF2-40B4-BE49-F238E27FC236}">
                <a16:creationId xmlns:a16="http://schemas.microsoft.com/office/drawing/2014/main" id="{2EDF6498-DD0E-0745-6501-EA6E453018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1060" y="1781026"/>
            <a:ext cx="10470101" cy="595327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insan yüzü, kadın içeren bir resim&#10;&#10;Açıklama otomatik olarak oluşturuldu">
            <a:extLst>
              <a:ext uri="{FF2B5EF4-FFF2-40B4-BE49-F238E27FC236}">
                <a16:creationId xmlns:a16="http://schemas.microsoft.com/office/drawing/2014/main" id="{D75669EF-D53B-A625-14DB-A34E08946C65}"/>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318E540D-29DC-AEE3-F88B-60049D71D245}"/>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549313582"/>
      </p:ext>
    </p:extLst>
  </p:cSld>
  <p:clrMapOvr>
    <a:masterClrMapping/>
  </p:clrMapOvr>
  <mc:AlternateContent xmlns:mc="http://schemas.openxmlformats.org/markup-compatibility/2006" xmlns:p14="http://schemas.microsoft.com/office/powerpoint/2010/main">
    <mc:Choice Requires="p14">
      <p:transition spd="slow" p14:dur="2000" advTm="79225"/>
    </mc:Choice>
    <mc:Fallback xmlns="">
      <p:transition spd="slow" advTm="792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73945F8F-A601-1395-5CDD-074616E5D793}"/>
              </a:ext>
            </a:extLst>
          </p:cNvPr>
          <p:cNvSpPr txBox="1"/>
          <p:nvPr/>
        </p:nvSpPr>
        <p:spPr>
          <a:xfrm>
            <a:off x="0" y="-15397"/>
            <a:ext cx="9027082" cy="9941183"/>
          </a:xfrm>
          <a:prstGeom prst="rect">
            <a:avLst/>
          </a:prstGeom>
          <a:noFill/>
        </p:spPr>
        <p:txBody>
          <a:bodyPr wrap="square" rtlCol="0">
            <a:spAutoFit/>
          </a:bodyPr>
          <a:lstStyle/>
          <a:p>
            <a:r>
              <a:rPr lang="tr-TR" sz="4000" dirty="0">
                <a:highlight>
                  <a:srgbClr val="FFFF00"/>
                </a:highlight>
                <a:latin typeface="Segoe UI Semibold" panose="020B0702040204020203" pitchFamily="34" charset="0"/>
                <a:cs typeface="Segoe UI Semibold" panose="020B0702040204020203" pitchFamily="34" charset="0"/>
              </a:rPr>
              <a:t>HOMOZİGOT( SAF ) DÖL:</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 Anne babadan gelene genlerin aynı özellikte olmasıdır. Yani her iki genin baskın yada </a:t>
            </a:r>
            <a:r>
              <a:rPr lang="tr-TR" sz="4000" dirty="0" err="1">
                <a:latin typeface="Segoe UI Semibold" panose="020B0702040204020203" pitchFamily="34" charset="0"/>
                <a:cs typeface="Segoe UI Semibold" panose="020B0702040204020203" pitchFamily="34" charset="0"/>
              </a:rPr>
              <a:t>çekinink</a:t>
            </a:r>
            <a:r>
              <a:rPr lang="tr-TR" sz="4000" dirty="0">
                <a:latin typeface="Segoe UI Semibold" panose="020B0702040204020203" pitchFamily="34" charset="0"/>
                <a:cs typeface="Segoe UI Semibold" panose="020B0702040204020203" pitchFamily="34" charset="0"/>
              </a:rPr>
              <a:t> karakter olmasıdır. Homozigot bireyde genin iki aleli aynıdır. Aynı harflerle gösterilir.</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AA veya </a:t>
            </a:r>
            <a:r>
              <a:rPr lang="tr-TR" sz="4000" dirty="0" err="1">
                <a:latin typeface="Segoe UI Semibold" panose="020B0702040204020203" pitchFamily="34" charset="0"/>
                <a:cs typeface="Segoe UI Semibold" panose="020B0702040204020203" pitchFamily="34" charset="0"/>
              </a:rPr>
              <a:t>bb</a:t>
            </a:r>
            <a:r>
              <a:rPr lang="tr-TR" sz="4000" dirty="0">
                <a:latin typeface="Segoe UI Semibold" panose="020B0702040204020203" pitchFamily="34" charset="0"/>
                <a:cs typeface="Segoe UI Semibold" panose="020B0702040204020203" pitchFamily="34" charset="0"/>
              </a:rPr>
              <a:t> gibi.</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ÖRNEK :</a:t>
            </a:r>
          </a:p>
          <a:p>
            <a:r>
              <a:rPr lang="tr-TR" sz="4000" dirty="0">
                <a:latin typeface="Segoe UI Semibold" panose="020B0702040204020203" pitchFamily="34" charset="0"/>
                <a:cs typeface="Segoe UI Semibold" panose="020B0702040204020203" pitchFamily="34" charset="0"/>
              </a:rPr>
              <a:t>AA-&gt;homozigot (saf-arı) döl- ikisi de baskın</a:t>
            </a:r>
          </a:p>
          <a:p>
            <a:r>
              <a:rPr lang="tr-TR" sz="4000" dirty="0" err="1">
                <a:latin typeface="Segoe UI Semibold" panose="020B0702040204020203" pitchFamily="34" charset="0"/>
                <a:cs typeface="Segoe UI Semibold" panose="020B0702040204020203" pitchFamily="34" charset="0"/>
              </a:rPr>
              <a:t>aa</a:t>
            </a:r>
            <a:r>
              <a:rPr lang="tr-TR" sz="4000" dirty="0">
                <a:latin typeface="Segoe UI Semibold" panose="020B0702040204020203" pitchFamily="34" charset="0"/>
                <a:cs typeface="Segoe UI Semibold" panose="020B0702040204020203" pitchFamily="34" charset="0"/>
              </a:rPr>
              <a:t>-&gt; homozigot (saf arı döl)-ikisi de çekinik</a:t>
            </a:r>
          </a:p>
        </p:txBody>
      </p:sp>
      <p:sp>
        <p:nvSpPr>
          <p:cNvPr id="3" name="Metin kutusu 2">
            <a:extLst>
              <a:ext uri="{FF2B5EF4-FFF2-40B4-BE49-F238E27FC236}">
                <a16:creationId xmlns:a16="http://schemas.microsoft.com/office/drawing/2014/main" id="{76253701-EBA6-C8EB-D1C2-77DCDB84DF9C}"/>
              </a:ext>
            </a:extLst>
          </p:cNvPr>
          <p:cNvSpPr txBox="1"/>
          <p:nvPr/>
        </p:nvSpPr>
        <p:spPr>
          <a:xfrm>
            <a:off x="9250809" y="122297"/>
            <a:ext cx="7467600" cy="8094524"/>
          </a:xfrm>
          <a:prstGeom prst="rect">
            <a:avLst/>
          </a:prstGeom>
          <a:noFill/>
        </p:spPr>
        <p:txBody>
          <a:bodyPr wrap="square" rtlCol="0">
            <a:spAutoFit/>
          </a:bodyPr>
          <a:lstStyle/>
          <a:p>
            <a:r>
              <a:rPr lang="tr-TR" sz="4000" dirty="0">
                <a:highlight>
                  <a:srgbClr val="FFFF00"/>
                </a:highlight>
                <a:latin typeface="Segoe UI Semibold" panose="020B0702040204020203" pitchFamily="34" charset="0"/>
                <a:cs typeface="Segoe UI Semibold" panose="020B0702040204020203" pitchFamily="34" charset="0"/>
              </a:rPr>
              <a:t>HETEROZİGOT( MELEZ ) DÖL:</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Anne ve babadan gelen genlerin farklı özellikte olmasıdır. Heterozigot  bireyde genin iki aleli farklıdır. Biri büyük harf diğeri küçük harf ile gösterilir. </a:t>
            </a:r>
          </a:p>
          <a:p>
            <a:endParaRPr lang="tr-TR" sz="4000" dirty="0">
              <a:latin typeface="Segoe UI Semibold" panose="020B0702040204020203" pitchFamily="34" charset="0"/>
              <a:cs typeface="Segoe UI Semibold" panose="020B0702040204020203" pitchFamily="34" charset="0"/>
            </a:endParaRPr>
          </a:p>
          <a:p>
            <a:r>
              <a:rPr lang="tr-TR" sz="4000" dirty="0" err="1">
                <a:latin typeface="Segoe UI Semibold" panose="020B0702040204020203" pitchFamily="34" charset="0"/>
                <a:cs typeface="Segoe UI Semibold" panose="020B0702040204020203" pitchFamily="34" charset="0"/>
              </a:rPr>
              <a:t>Aa</a:t>
            </a:r>
            <a:r>
              <a:rPr lang="tr-TR" sz="4000" dirty="0">
                <a:latin typeface="Segoe UI Semibold" panose="020B0702040204020203" pitchFamily="34" charset="0"/>
                <a:cs typeface="Segoe UI Semibold" panose="020B0702040204020203" pitchFamily="34" charset="0"/>
              </a:rPr>
              <a:t> veya </a:t>
            </a:r>
            <a:r>
              <a:rPr lang="tr-TR" sz="4000" dirty="0" err="1">
                <a:latin typeface="Segoe UI Semibold" panose="020B0702040204020203" pitchFamily="34" charset="0"/>
                <a:cs typeface="Segoe UI Semibold" panose="020B0702040204020203" pitchFamily="34" charset="0"/>
              </a:rPr>
              <a:t>Bb</a:t>
            </a:r>
            <a:r>
              <a:rPr lang="tr-TR" sz="4000" dirty="0">
                <a:latin typeface="Segoe UI Semibold" panose="020B0702040204020203" pitchFamily="34" charset="0"/>
                <a:cs typeface="Segoe UI Semibold" panose="020B0702040204020203" pitchFamily="34" charset="0"/>
              </a:rPr>
              <a:t> gibi.</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Çekinik özellikte olan karakter asla </a:t>
            </a:r>
            <a:r>
              <a:rPr lang="tr-TR" sz="4000" dirty="0" err="1">
                <a:latin typeface="Segoe UI Semibold" panose="020B0702040204020203" pitchFamily="34" charset="0"/>
                <a:cs typeface="Segoe UI Semibold" panose="020B0702040204020203" pitchFamily="34" charset="0"/>
              </a:rPr>
              <a:t>hetorozigot</a:t>
            </a:r>
            <a:r>
              <a:rPr lang="tr-TR" sz="4000" dirty="0">
                <a:latin typeface="Segoe UI Semibold" panose="020B0702040204020203" pitchFamily="34" charset="0"/>
                <a:cs typeface="Segoe UI Semibold" panose="020B0702040204020203" pitchFamily="34" charset="0"/>
              </a:rPr>
              <a:t> olamaz.</a:t>
            </a:r>
          </a:p>
        </p:txBody>
      </p:sp>
      <p:pic>
        <p:nvPicPr>
          <p:cNvPr id="7" name="Resim 6" descr="insan yüzü, kadın içeren bir resim&#10;&#10;Açıklama otomatik olarak oluşturuldu">
            <a:extLst>
              <a:ext uri="{FF2B5EF4-FFF2-40B4-BE49-F238E27FC236}">
                <a16:creationId xmlns:a16="http://schemas.microsoft.com/office/drawing/2014/main" id="{0DDA59E7-7844-6F82-8271-933FDF693D4F}"/>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16633576" y="8482292"/>
            <a:ext cx="1755704" cy="1843369"/>
          </a:xfrm>
          <a:prstGeom prst="rect">
            <a:avLst/>
          </a:prstGeom>
        </p:spPr>
      </p:pic>
      <p:pic>
        <p:nvPicPr>
          <p:cNvPr id="12" name="Resim 11">
            <a:extLst>
              <a:ext uri="{FF2B5EF4-FFF2-40B4-BE49-F238E27FC236}">
                <a16:creationId xmlns:a16="http://schemas.microsoft.com/office/drawing/2014/main" id="{DB732A85-3D60-4352-0FA1-8E02826DEAD9}"/>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761767114"/>
      </p:ext>
    </p:extLst>
  </p:cSld>
  <p:clrMapOvr>
    <a:masterClrMapping/>
  </p:clrMapOvr>
  <mc:AlternateContent xmlns:mc="http://schemas.openxmlformats.org/markup-compatibility/2006" xmlns:p14="http://schemas.microsoft.com/office/powerpoint/2010/main">
    <mc:Choice Requires="p14">
      <p:transition spd="slow" p14:dur="2000" advTm="210907"/>
    </mc:Choice>
    <mc:Fallback xmlns="">
      <p:transition spd="slow" advTm="21090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99B261C1-3F9F-47AF-7016-9BA2CD49CCC6}"/>
              </a:ext>
            </a:extLst>
          </p:cNvPr>
          <p:cNvSpPr txBox="1"/>
          <p:nvPr/>
        </p:nvSpPr>
        <p:spPr>
          <a:xfrm>
            <a:off x="1132457" y="869678"/>
            <a:ext cx="7025815" cy="8094524"/>
          </a:xfrm>
          <a:prstGeom prst="rect">
            <a:avLst/>
          </a:prstGeom>
          <a:noFill/>
        </p:spPr>
        <p:txBody>
          <a:bodyPr wrap="square" rtlCol="0">
            <a:spAutoFit/>
          </a:bodyPr>
          <a:lstStyle/>
          <a:p>
            <a:r>
              <a:rPr lang="tr-TR" sz="4000" dirty="0">
                <a:highlight>
                  <a:srgbClr val="FFFF00"/>
                </a:highlight>
                <a:latin typeface="Segoe UI Semibold" panose="020B0702040204020203" pitchFamily="34" charset="0"/>
                <a:cs typeface="Segoe UI Semibold" panose="020B0702040204020203" pitchFamily="34" charset="0"/>
              </a:rPr>
              <a:t>GENOTİP:</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Canlıların bir karakterinin belirlenmesinde etkili olan  gen yapısına genotip denir.</a:t>
            </a:r>
          </a:p>
          <a:p>
            <a:r>
              <a:rPr lang="tr-TR" sz="4000" dirty="0">
                <a:latin typeface="Segoe UI Semibold" panose="020B0702040204020203" pitchFamily="34" charset="0"/>
                <a:cs typeface="Segoe UI Semibold" panose="020B0702040204020203" pitchFamily="34" charset="0"/>
              </a:rPr>
              <a:t>Bireyin sahip olduğu genlerin tamamıdır.</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Genotip homozigot (Saf, arı) , Çekinik , Baskın veya heterozigot (melez) olabilir.</a:t>
            </a:r>
          </a:p>
          <a:p>
            <a:r>
              <a:rPr lang="tr-TR" sz="4000" dirty="0">
                <a:latin typeface="Segoe UI Semibold" panose="020B0702040204020203" pitchFamily="34" charset="0"/>
                <a:cs typeface="Segoe UI Semibold" panose="020B0702040204020203" pitchFamily="34" charset="0"/>
              </a:rPr>
              <a:t>İki harf ile ifade edilir. (</a:t>
            </a:r>
            <a:r>
              <a:rPr lang="tr-TR" sz="4000" dirty="0" err="1">
                <a:latin typeface="Segoe UI Semibold" panose="020B0702040204020203" pitchFamily="34" charset="0"/>
                <a:cs typeface="Segoe UI Semibold" panose="020B0702040204020203" pitchFamily="34" charset="0"/>
              </a:rPr>
              <a:t>AA,Aa</a:t>
            </a:r>
            <a:r>
              <a:rPr lang="tr-TR" sz="4000" dirty="0">
                <a:latin typeface="Segoe UI Semibold" panose="020B0702040204020203" pitchFamily="34" charset="0"/>
                <a:cs typeface="Segoe UI Semibold" panose="020B0702040204020203" pitchFamily="34" charset="0"/>
              </a:rPr>
              <a:t> gibi..)</a:t>
            </a:r>
          </a:p>
        </p:txBody>
      </p:sp>
      <p:sp>
        <p:nvSpPr>
          <p:cNvPr id="3" name="Metin kutusu 2">
            <a:extLst>
              <a:ext uri="{FF2B5EF4-FFF2-40B4-BE49-F238E27FC236}">
                <a16:creationId xmlns:a16="http://schemas.microsoft.com/office/drawing/2014/main" id="{409FE868-4A42-9B0D-B942-6A04FC17CFDF}"/>
              </a:ext>
            </a:extLst>
          </p:cNvPr>
          <p:cNvSpPr txBox="1"/>
          <p:nvPr/>
        </p:nvSpPr>
        <p:spPr>
          <a:xfrm>
            <a:off x="8443574" y="1017960"/>
            <a:ext cx="7924800" cy="7478970"/>
          </a:xfrm>
          <a:prstGeom prst="rect">
            <a:avLst/>
          </a:prstGeom>
          <a:noFill/>
        </p:spPr>
        <p:txBody>
          <a:bodyPr wrap="square" rtlCol="0">
            <a:spAutoFit/>
          </a:bodyPr>
          <a:lstStyle/>
          <a:p>
            <a:r>
              <a:rPr lang="tr-TR" sz="4000" dirty="0">
                <a:highlight>
                  <a:srgbClr val="FFFF00"/>
                </a:highlight>
                <a:latin typeface="Segoe UI Semibold" panose="020B0702040204020203" pitchFamily="34" charset="0"/>
                <a:cs typeface="Segoe UI Semibold" panose="020B0702040204020203" pitchFamily="34" charset="0"/>
              </a:rPr>
              <a:t>FENOTİP</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Canlıların karakter özelliklerinin genetik yapı ile birlikte çevresel faktörlerin de etkisiyle ortaya çıkan dış (fiziksel) görünüşe fenotip denir.</a:t>
            </a:r>
          </a:p>
          <a:p>
            <a:endParaRPr lang="tr-TR" sz="4000" dirty="0">
              <a:latin typeface="Segoe UI Semibold" panose="020B0702040204020203" pitchFamily="34" charset="0"/>
              <a:cs typeface="Segoe UI Semibold" panose="020B0702040204020203" pitchFamily="34" charset="0"/>
            </a:endParaRPr>
          </a:p>
          <a:p>
            <a:r>
              <a:rPr lang="tr-TR" sz="4000" dirty="0">
                <a:latin typeface="Segoe UI Semibold" panose="020B0702040204020203" pitchFamily="34" charset="0"/>
                <a:cs typeface="Segoe UI Semibold" panose="020B0702040204020203" pitchFamily="34" charset="0"/>
              </a:rPr>
              <a:t>Mor çiçekli, beyaz çiçekli, uzun boylu , kısa boylu, sarı saçlı, siyah saçlı, mavi gözlü , kahverengi gözlü</a:t>
            </a:r>
          </a:p>
        </p:txBody>
      </p:sp>
      <p:pic>
        <p:nvPicPr>
          <p:cNvPr id="7" name="Resim 6" descr="insan yüzü, kadın içeren bir resim&#10;&#10;Açıklama otomatik olarak oluşturuldu">
            <a:extLst>
              <a:ext uri="{FF2B5EF4-FFF2-40B4-BE49-F238E27FC236}">
                <a16:creationId xmlns:a16="http://schemas.microsoft.com/office/drawing/2014/main" id="{0AFDBD1B-3D8A-6F18-7445-B4D5DF6587C2}"/>
              </a:ext>
            </a:extLst>
          </p:cNvPr>
          <p:cNvPicPr>
            <a:picLocks noChangeAspect="1"/>
          </p:cNvPicPr>
          <p:nvPr/>
        </p:nvPicPr>
        <p:blipFill>
          <a:blip r:embed="rId16"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12" name="Resim 11">
            <a:extLst>
              <a:ext uri="{FF2B5EF4-FFF2-40B4-BE49-F238E27FC236}">
                <a16:creationId xmlns:a16="http://schemas.microsoft.com/office/drawing/2014/main" id="{536D378E-6AE5-FBCA-0E0D-6C464A6142A6}"/>
              </a:ext>
            </a:extLst>
          </p:cNvPr>
          <p:cNvPicPr>
            <a:picLocks noChangeAspect="1"/>
          </p:cNvPicPr>
          <p:nvPr/>
        </p:nvPicPr>
        <p:blipFill>
          <a:blip r:embed="rId17"/>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844955521"/>
      </p:ext>
    </p:extLst>
  </p:cSld>
  <p:clrMapOvr>
    <a:masterClrMapping/>
  </p:clrMapOvr>
  <mc:AlternateContent xmlns:mc="http://schemas.openxmlformats.org/markup-compatibility/2006" xmlns:p14="http://schemas.microsoft.com/office/powerpoint/2010/main">
    <mc:Choice Requires="p14">
      <p:transition spd="slow" p14:dur="2000" advTm="173011"/>
    </mc:Choice>
    <mc:Fallback xmlns="">
      <p:transition spd="slow" advTm="1730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pic>
        <p:nvPicPr>
          <p:cNvPr id="2" name="Resim 1">
            <a:extLst>
              <a:ext uri="{FF2B5EF4-FFF2-40B4-BE49-F238E27FC236}">
                <a16:creationId xmlns:a16="http://schemas.microsoft.com/office/drawing/2014/main" id="{809942D1-2396-02AE-5B9F-4A1A1293D106}"/>
              </a:ext>
            </a:extLst>
          </p:cNvPr>
          <p:cNvPicPr>
            <a:picLocks noChangeAspect="1"/>
          </p:cNvPicPr>
          <p:nvPr/>
        </p:nvPicPr>
        <p:blipFill>
          <a:blip r:embed="rId16"/>
          <a:stretch>
            <a:fillRect/>
          </a:stretch>
        </p:blipFill>
        <p:spPr>
          <a:xfrm>
            <a:off x="617940" y="2325404"/>
            <a:ext cx="17157676" cy="4629364"/>
          </a:xfrm>
          <a:prstGeom prst="rect">
            <a:avLst/>
          </a:prstGeom>
        </p:spPr>
      </p:pic>
      <p:pic>
        <p:nvPicPr>
          <p:cNvPr id="3" name="Resim 2" descr="insan yüzü, kadın içeren bir resim&#10;&#10;Açıklama otomatik olarak oluşturuldu">
            <a:extLst>
              <a:ext uri="{FF2B5EF4-FFF2-40B4-BE49-F238E27FC236}">
                <a16:creationId xmlns:a16="http://schemas.microsoft.com/office/drawing/2014/main" id="{931F028B-A617-E31A-7463-0ABF975264A7}"/>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7" name="Resim 6">
            <a:extLst>
              <a:ext uri="{FF2B5EF4-FFF2-40B4-BE49-F238E27FC236}">
                <a16:creationId xmlns:a16="http://schemas.microsoft.com/office/drawing/2014/main" id="{C78500DD-E18A-B2D0-6F0A-2D5A3856A163}"/>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2745940741"/>
      </p:ext>
    </p:extLst>
  </p:cSld>
  <p:clrMapOvr>
    <a:masterClrMapping/>
  </p:clrMapOvr>
  <mc:AlternateContent xmlns:mc="http://schemas.openxmlformats.org/markup-compatibility/2006" xmlns:p14="http://schemas.microsoft.com/office/powerpoint/2010/main">
    <mc:Choice Requires="p14">
      <p:transition spd="slow" p14:dur="2000" advTm="132606"/>
    </mc:Choice>
    <mc:Fallback xmlns="">
      <p:transition spd="slow" advTm="1326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93CEBE79-AFC8-AEC5-6A5C-A239318DFDE5}"/>
              </a:ext>
            </a:extLst>
          </p:cNvPr>
          <p:cNvSpPr>
            <a:spLocks noGrp="1" noRot="1" noMove="1" noResize="1" noEditPoints="1" noAdjustHandles="1" noChangeArrowheads="1" noChangeShapeType="1"/>
          </p:cNvSpPr>
          <p:nvPr/>
        </p:nvSpPr>
        <p:spPr>
          <a:xfrm>
            <a:off x="-53246" y="-1012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888" b="-8888"/>
            </a:stretch>
          </a:blipFill>
        </p:spPr>
        <p:txBody>
          <a:bodyPr/>
          <a:lstStyle/>
          <a:p>
            <a:pPr>
              <a:lnSpc>
                <a:spcPct val="150000"/>
              </a:lnSpc>
              <a:spcAft>
                <a:spcPts val="800"/>
              </a:spcAft>
            </a:pPr>
            <a:endParaRPr lang="en-US" sz="1800" dirty="0">
              <a:effectLst/>
              <a:latin typeface="Comic Sans MS" panose="030F0702030302020204" pitchFamily="66" charset="0"/>
            </a:endParaRPr>
          </a:p>
        </p:txBody>
      </p:sp>
      <p:sp>
        <p:nvSpPr>
          <p:cNvPr id="4" name="Freeform 4"/>
          <p:cNvSpPr>
            <a:spLocks noGrp="1" noRot="1" noMove="1" noResize="1" noEditPoints="1" noAdjustHandles="1" noChangeArrowheads="1" noChangeShapeType="1"/>
          </p:cNvSpPr>
          <p:nvPr/>
        </p:nvSpPr>
        <p:spPr>
          <a:xfrm rot="2780742">
            <a:off x="-986646" y="8968161"/>
            <a:ext cx="3679527" cy="210428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a:spLocks noGrp="1" noRot="1" noMove="1" noResize="1" noEditPoints="1" noAdjustHandles="1" noChangeArrowheads="1" noChangeShapeType="1"/>
          </p:cNvSpPr>
          <p:nvPr/>
        </p:nvSpPr>
        <p:spPr>
          <a:xfrm rot="2780742">
            <a:off x="15992148" y="8000502"/>
            <a:ext cx="2798027" cy="3066173"/>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a:spLocks noGrp="1" noRot="1" noMove="1" noResize="1" noEditPoints="1" noAdjustHandles="1" noChangeArrowheads="1" noChangeShapeType="1"/>
          </p:cNvSpPr>
          <p:nvPr/>
        </p:nvSpPr>
        <p:spPr>
          <a:xfrm rot="2780742">
            <a:off x="15873780" y="-725643"/>
            <a:ext cx="3275296" cy="2278366"/>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Freeform 8"/>
          <p:cNvSpPr>
            <a:spLocks noGrp="1" noRot="1" noMove="1" noResize="1" noEditPoints="1" noAdjustHandles="1" noChangeArrowheads="1" noChangeShapeType="1"/>
          </p:cNvSpPr>
          <p:nvPr/>
        </p:nvSpPr>
        <p:spPr>
          <a:xfrm>
            <a:off x="-1192412" y="-948112"/>
            <a:ext cx="3620704" cy="2895600"/>
          </a:xfrm>
          <a:custGeom>
            <a:avLst/>
            <a:gdLst/>
            <a:ahLst/>
            <a:cxnLst/>
            <a:rect l="l" t="t" r="r" b="b"/>
            <a:pathLst>
              <a:path w="5103628" h="4114800">
                <a:moveTo>
                  <a:pt x="0" y="0"/>
                </a:moveTo>
                <a:lnTo>
                  <a:pt x="5103628" y="0"/>
                </a:lnTo>
                <a:lnTo>
                  <a:pt x="510362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9" name="Freeform 9"/>
          <p:cNvSpPr>
            <a:spLocks noGrp="1" noRot="1" noMove="1" noResize="1" noEditPoints="1" noAdjustHandles="1" noChangeArrowheads="1" noChangeShapeType="1"/>
          </p:cNvSpPr>
          <p:nvPr/>
        </p:nvSpPr>
        <p:spPr>
          <a:xfrm rot="-4081297">
            <a:off x="7647201" y="8817512"/>
            <a:ext cx="1609020" cy="2969668"/>
          </a:xfrm>
          <a:custGeom>
            <a:avLst/>
            <a:gdLst/>
            <a:ahLst/>
            <a:cxnLst/>
            <a:rect l="l" t="t" r="r" b="b"/>
            <a:pathLst>
              <a:path w="1609020" h="2969668">
                <a:moveTo>
                  <a:pt x="0" y="0"/>
                </a:moveTo>
                <a:lnTo>
                  <a:pt x="1609020" y="0"/>
                </a:lnTo>
                <a:lnTo>
                  <a:pt x="1609020" y="2969669"/>
                </a:lnTo>
                <a:lnTo>
                  <a:pt x="0" y="296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0" name="Freeform 10"/>
          <p:cNvSpPr>
            <a:spLocks noGrp="1" noRot="1" noMove="1" noResize="1" noEditPoints="1" noAdjustHandles="1" noChangeArrowheads="1" noChangeShapeType="1"/>
          </p:cNvSpPr>
          <p:nvPr/>
        </p:nvSpPr>
        <p:spPr>
          <a:xfrm>
            <a:off x="10129728" y="-1557712"/>
            <a:ext cx="1605072" cy="2603504"/>
          </a:xfrm>
          <a:custGeom>
            <a:avLst/>
            <a:gdLst/>
            <a:ahLst/>
            <a:cxnLst/>
            <a:rect l="l" t="t" r="r" b="b"/>
            <a:pathLst>
              <a:path w="2528732" h="4114800">
                <a:moveTo>
                  <a:pt x="0" y="0"/>
                </a:moveTo>
                <a:lnTo>
                  <a:pt x="2528732" y="0"/>
                </a:lnTo>
                <a:lnTo>
                  <a:pt x="252873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A6A24826-AEC6-C16E-07F4-343440FC8436}"/>
              </a:ext>
            </a:extLst>
          </p:cNvPr>
          <p:cNvSpPr txBox="1"/>
          <p:nvPr/>
        </p:nvSpPr>
        <p:spPr>
          <a:xfrm>
            <a:off x="853117" y="1970137"/>
            <a:ext cx="10331354" cy="5016758"/>
          </a:xfrm>
          <a:prstGeom prst="rect">
            <a:avLst/>
          </a:prstGeom>
          <a:noFill/>
        </p:spPr>
        <p:txBody>
          <a:bodyPr wrap="square">
            <a:spAutoFit/>
          </a:bodyPr>
          <a:lstStyle/>
          <a:p>
            <a:r>
              <a:rPr lang="tr-TR" sz="4000" dirty="0">
                <a:latin typeface="Segoe UI Semibold" panose="020B0702040204020203" pitchFamily="34" charset="0"/>
                <a:cs typeface="Segoe UI Semibold" panose="020B0702040204020203" pitchFamily="34" charset="0"/>
              </a:rPr>
              <a:t>Kalıtsal özelliklerin yavrulara nasıl aktarıldığı ile ilgili önemli çalışmalar 1860 yılında </a:t>
            </a:r>
            <a:r>
              <a:rPr lang="tr-TR" sz="4000" dirty="0">
                <a:highlight>
                  <a:srgbClr val="FFFF00"/>
                </a:highlight>
                <a:latin typeface="Segoe UI Semibold" panose="020B0702040204020203" pitchFamily="34" charset="0"/>
                <a:cs typeface="Segoe UI Semibold" panose="020B0702040204020203" pitchFamily="34" charset="0"/>
              </a:rPr>
              <a:t>Gregor </a:t>
            </a:r>
            <a:r>
              <a:rPr lang="tr-TR" sz="4000" dirty="0" err="1">
                <a:highlight>
                  <a:srgbClr val="FFFF00"/>
                </a:highlight>
                <a:latin typeface="Segoe UI Semibold" panose="020B0702040204020203" pitchFamily="34" charset="0"/>
                <a:cs typeface="Segoe UI Semibold" panose="020B0702040204020203" pitchFamily="34" charset="0"/>
              </a:rPr>
              <a:t>Mendel</a:t>
            </a:r>
            <a:r>
              <a:rPr lang="tr-TR" sz="4000" dirty="0">
                <a:highlight>
                  <a:srgbClr val="FFFF00"/>
                </a:highlight>
                <a:latin typeface="Segoe UI Semibold" panose="020B0702040204020203" pitchFamily="34" charset="0"/>
                <a:cs typeface="Segoe UI Semibold" panose="020B0702040204020203" pitchFamily="34" charset="0"/>
              </a:rPr>
              <a:t> </a:t>
            </a:r>
            <a:r>
              <a:rPr lang="tr-TR" sz="4000" dirty="0">
                <a:latin typeface="Segoe UI Semibold" panose="020B0702040204020203" pitchFamily="34" charset="0"/>
                <a:cs typeface="Segoe UI Semibold" panose="020B0702040204020203" pitchFamily="34" charset="0"/>
              </a:rPr>
              <a:t>tarafından yapılmıştır. </a:t>
            </a:r>
          </a:p>
          <a:p>
            <a:r>
              <a:rPr lang="tr-TR" sz="4000" dirty="0" err="1">
                <a:latin typeface="Segoe UI Semibold" panose="020B0702040204020203" pitchFamily="34" charset="0"/>
                <a:cs typeface="Segoe UI Semibold" panose="020B0702040204020203" pitchFamily="34" charset="0"/>
              </a:rPr>
              <a:t>Mendel</a:t>
            </a:r>
            <a:r>
              <a:rPr lang="tr-TR" sz="4000" dirty="0">
                <a:latin typeface="Segoe UI Semibold" panose="020B0702040204020203" pitchFamily="34" charset="0"/>
                <a:cs typeface="Segoe UI Semibold" panose="020B0702040204020203" pitchFamily="34" charset="0"/>
              </a:rPr>
              <a:t> genetik biliminin kurucusudur. Bu yüzden  kalıtım biliminin babası kabul edilir. </a:t>
            </a:r>
            <a:r>
              <a:rPr lang="tr-TR" sz="4000" dirty="0" err="1">
                <a:latin typeface="Segoe UI Semibold" panose="020B0702040204020203" pitchFamily="34" charset="0"/>
                <a:cs typeface="Segoe UI Semibold" panose="020B0702040204020203" pitchFamily="34" charset="0"/>
              </a:rPr>
              <a:t>Mendel</a:t>
            </a:r>
            <a:r>
              <a:rPr lang="tr-TR" sz="4000" dirty="0">
                <a:latin typeface="Segoe UI Semibold" panose="020B0702040204020203" pitchFamily="34" charset="0"/>
                <a:cs typeface="Segoe UI Semibold" panose="020B0702040204020203" pitchFamily="34" charset="0"/>
              </a:rPr>
              <a:t> canlılardaki kalıtım ile ilgili çalışmalarını bezelye bitkisi ile yapmıştır.</a:t>
            </a:r>
          </a:p>
        </p:txBody>
      </p:sp>
      <p:pic>
        <p:nvPicPr>
          <p:cNvPr id="7" name="Resim 6">
            <a:extLst>
              <a:ext uri="{FF2B5EF4-FFF2-40B4-BE49-F238E27FC236}">
                <a16:creationId xmlns:a16="http://schemas.microsoft.com/office/drawing/2014/main" id="{6DA0CA48-D034-4779-D2BA-5F53390587C3}"/>
              </a:ext>
            </a:extLst>
          </p:cNvPr>
          <p:cNvPicPr>
            <a:picLocks noChangeAspect="1"/>
          </p:cNvPicPr>
          <p:nvPr/>
        </p:nvPicPr>
        <p:blipFill>
          <a:blip r:embed="rId16"/>
          <a:stretch>
            <a:fillRect/>
          </a:stretch>
        </p:blipFill>
        <p:spPr>
          <a:xfrm>
            <a:off x="11963400" y="1802011"/>
            <a:ext cx="4599258" cy="6536523"/>
          </a:xfrm>
          <a:prstGeom prst="rect">
            <a:avLst/>
          </a:prstGeom>
        </p:spPr>
      </p:pic>
      <p:pic>
        <p:nvPicPr>
          <p:cNvPr id="2" name="Resim 1" descr="insan yüzü, kadın içeren bir resim&#10;&#10;Açıklama otomatik olarak oluşturuldu">
            <a:extLst>
              <a:ext uri="{FF2B5EF4-FFF2-40B4-BE49-F238E27FC236}">
                <a16:creationId xmlns:a16="http://schemas.microsoft.com/office/drawing/2014/main" id="{97E64AE4-2DF3-9F78-A0B9-FAF2565F6774}"/>
              </a:ext>
            </a:extLst>
          </p:cNvPr>
          <p:cNvPicPr>
            <a:picLocks noChangeAspect="1"/>
          </p:cNvPicPr>
          <p:nvPr/>
        </p:nvPicPr>
        <p:blipFill>
          <a:blip r:embed="rId17" cstate="print">
            <a:extLst>
              <a:ext uri="{28A0092B-C50C-407E-A947-70E740481C1C}">
                <a14:useLocalDpi xmlns:a14="http://schemas.microsoft.com/office/drawing/2010/main" val="0"/>
              </a:ext>
            </a:extLst>
          </a:blip>
          <a:srcRect l="22515" t="15672" r="19543" b="50108"/>
          <a:stretch/>
        </p:blipFill>
        <p:spPr>
          <a:xfrm>
            <a:off x="-9011" y="8434106"/>
            <a:ext cx="1755704" cy="1843369"/>
          </a:xfrm>
          <a:prstGeom prst="rect">
            <a:avLst/>
          </a:prstGeom>
        </p:spPr>
      </p:pic>
      <p:pic>
        <p:nvPicPr>
          <p:cNvPr id="12" name="Resim 11">
            <a:extLst>
              <a:ext uri="{FF2B5EF4-FFF2-40B4-BE49-F238E27FC236}">
                <a16:creationId xmlns:a16="http://schemas.microsoft.com/office/drawing/2014/main" id="{71B2B1E9-45A0-BA9F-56A2-80DAF6C3DA91}"/>
              </a:ext>
            </a:extLst>
          </p:cNvPr>
          <p:cNvPicPr>
            <a:picLocks noChangeAspect="1"/>
          </p:cNvPicPr>
          <p:nvPr/>
        </p:nvPicPr>
        <p:blipFill>
          <a:blip r:embed="rId18"/>
          <a:stretch>
            <a:fillRect/>
          </a:stretch>
        </p:blipFill>
        <p:spPr>
          <a:xfrm>
            <a:off x="1640761" y="9494950"/>
            <a:ext cx="6220693" cy="543001"/>
          </a:xfrm>
          <a:prstGeom prst="rect">
            <a:avLst/>
          </a:prstGeom>
        </p:spPr>
      </p:pic>
    </p:spTree>
    <p:custDataLst>
      <p:tags r:id="rId1"/>
    </p:custDataLst>
    <p:extLst>
      <p:ext uri="{BB962C8B-B14F-4D97-AF65-F5344CB8AC3E}">
        <p14:creationId xmlns:p14="http://schemas.microsoft.com/office/powerpoint/2010/main" val="3591070764"/>
      </p:ext>
    </p:extLst>
  </p:cSld>
  <p:clrMapOvr>
    <a:masterClrMapping/>
  </p:clrMapOvr>
  <mc:AlternateContent xmlns:mc="http://schemas.openxmlformats.org/markup-compatibility/2006" xmlns:p14="http://schemas.microsoft.com/office/powerpoint/2010/main">
    <mc:Choice Requires="p14">
      <p:transition spd="slow" p14:dur="2000" advTm="23348"/>
    </mc:Choice>
    <mc:Fallback xmlns="">
      <p:transition spd="slow" advTm="2334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9"/>
</p:tagLst>
</file>

<file path=ppt/tags/tag10.xml><?xml version="1.0" encoding="utf-8"?>
<p:tagLst xmlns:a="http://schemas.openxmlformats.org/drawingml/2006/main" xmlns:r="http://schemas.openxmlformats.org/officeDocument/2006/relationships" xmlns:p="http://schemas.openxmlformats.org/presentationml/2006/main">
  <p:tag name="TİMİNG" val="|4.9"/>
</p:tagLst>
</file>

<file path=ppt/tags/tag11.xml><?xml version="1.0" encoding="utf-8"?>
<p:tagLst xmlns:a="http://schemas.openxmlformats.org/drawingml/2006/main" xmlns:r="http://schemas.openxmlformats.org/officeDocument/2006/relationships" xmlns:p="http://schemas.openxmlformats.org/presentationml/2006/main">
  <p:tag name="TİMİNG" val="|4.9"/>
</p:tagLst>
</file>

<file path=ppt/tags/tag12.xml><?xml version="1.0" encoding="utf-8"?>
<p:tagLst xmlns:a="http://schemas.openxmlformats.org/drawingml/2006/main" xmlns:r="http://schemas.openxmlformats.org/officeDocument/2006/relationships" xmlns:p="http://schemas.openxmlformats.org/presentationml/2006/main">
  <p:tag name="TİMİNG" val="|4.9"/>
</p:tagLst>
</file>

<file path=ppt/tags/tag13.xml><?xml version="1.0" encoding="utf-8"?>
<p:tagLst xmlns:a="http://schemas.openxmlformats.org/drawingml/2006/main" xmlns:r="http://schemas.openxmlformats.org/officeDocument/2006/relationships" xmlns:p="http://schemas.openxmlformats.org/presentationml/2006/main">
  <p:tag name="TİMİNG" val="|4.9"/>
</p:tagLst>
</file>

<file path=ppt/tags/tag14.xml><?xml version="1.0" encoding="utf-8"?>
<p:tagLst xmlns:a="http://schemas.openxmlformats.org/drawingml/2006/main" xmlns:r="http://schemas.openxmlformats.org/officeDocument/2006/relationships" xmlns:p="http://schemas.openxmlformats.org/presentationml/2006/main">
  <p:tag name="TİMİNG" val="|4.9"/>
</p:tagLst>
</file>

<file path=ppt/tags/tag15.xml><?xml version="1.0" encoding="utf-8"?>
<p:tagLst xmlns:a="http://schemas.openxmlformats.org/drawingml/2006/main" xmlns:r="http://schemas.openxmlformats.org/officeDocument/2006/relationships" xmlns:p="http://schemas.openxmlformats.org/presentationml/2006/main">
  <p:tag name="TİMİNG" val="|4.9"/>
</p:tagLst>
</file>

<file path=ppt/tags/tag16.xml><?xml version="1.0" encoding="utf-8"?>
<p:tagLst xmlns:a="http://schemas.openxmlformats.org/drawingml/2006/main" xmlns:r="http://schemas.openxmlformats.org/officeDocument/2006/relationships" xmlns:p="http://schemas.openxmlformats.org/presentationml/2006/main">
  <p:tag name="TİMİNG" val="|4.9"/>
</p:tagLst>
</file>

<file path=ppt/tags/tag17.xml><?xml version="1.0" encoding="utf-8"?>
<p:tagLst xmlns:a="http://schemas.openxmlformats.org/drawingml/2006/main" xmlns:r="http://schemas.openxmlformats.org/officeDocument/2006/relationships" xmlns:p="http://schemas.openxmlformats.org/presentationml/2006/main">
  <p:tag name="TİMİNG" val="|4.9"/>
</p:tagLst>
</file>

<file path=ppt/tags/tag18.xml><?xml version="1.0" encoding="utf-8"?>
<p:tagLst xmlns:a="http://schemas.openxmlformats.org/drawingml/2006/main" xmlns:r="http://schemas.openxmlformats.org/officeDocument/2006/relationships" xmlns:p="http://schemas.openxmlformats.org/presentationml/2006/main">
  <p:tag name="TİMİNG" val="|4.9"/>
</p:tagLst>
</file>

<file path=ppt/tags/tag19.xml><?xml version="1.0" encoding="utf-8"?>
<p:tagLst xmlns:a="http://schemas.openxmlformats.org/drawingml/2006/main" xmlns:r="http://schemas.openxmlformats.org/officeDocument/2006/relationships" xmlns:p="http://schemas.openxmlformats.org/presentationml/2006/main">
  <p:tag name="TİMİNG" val="|4.9"/>
</p:tagLst>
</file>

<file path=ppt/tags/tag2.xml><?xml version="1.0" encoding="utf-8"?>
<p:tagLst xmlns:a="http://schemas.openxmlformats.org/drawingml/2006/main" xmlns:r="http://schemas.openxmlformats.org/officeDocument/2006/relationships" xmlns:p="http://schemas.openxmlformats.org/presentationml/2006/main">
  <p:tag name="TİMİNG" val="|4.9"/>
</p:tagLst>
</file>

<file path=ppt/tags/tag20.xml><?xml version="1.0" encoding="utf-8"?>
<p:tagLst xmlns:a="http://schemas.openxmlformats.org/drawingml/2006/main" xmlns:r="http://schemas.openxmlformats.org/officeDocument/2006/relationships" xmlns:p="http://schemas.openxmlformats.org/presentationml/2006/main">
  <p:tag name="TİMİNG" val="|4.9"/>
</p:tagLst>
</file>

<file path=ppt/tags/tag3.xml><?xml version="1.0" encoding="utf-8"?>
<p:tagLst xmlns:a="http://schemas.openxmlformats.org/drawingml/2006/main" xmlns:r="http://schemas.openxmlformats.org/officeDocument/2006/relationships" xmlns:p="http://schemas.openxmlformats.org/presentationml/2006/main">
  <p:tag name="TİMİNG" val="|4.9"/>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4.9"/>
</p:tagLst>
</file>

<file path=ppt/tags/tag6.xml><?xml version="1.0" encoding="utf-8"?>
<p:tagLst xmlns:a="http://schemas.openxmlformats.org/drawingml/2006/main" xmlns:r="http://schemas.openxmlformats.org/officeDocument/2006/relationships" xmlns:p="http://schemas.openxmlformats.org/presentationml/2006/main">
  <p:tag name="TİMİNG" val="|4.9"/>
</p:tagLst>
</file>

<file path=ppt/tags/tag7.xml><?xml version="1.0" encoding="utf-8"?>
<p:tagLst xmlns:a="http://schemas.openxmlformats.org/drawingml/2006/main" xmlns:r="http://schemas.openxmlformats.org/officeDocument/2006/relationships" xmlns:p="http://schemas.openxmlformats.org/presentationml/2006/main">
  <p:tag name="TİMİNG" val="|4.9"/>
</p:tagLst>
</file>

<file path=ppt/tags/tag8.xml><?xml version="1.0" encoding="utf-8"?>
<p:tagLst xmlns:a="http://schemas.openxmlformats.org/drawingml/2006/main" xmlns:r="http://schemas.openxmlformats.org/officeDocument/2006/relationships" xmlns:p="http://schemas.openxmlformats.org/presentationml/2006/main">
  <p:tag name="TİMİNG" val="|4.9"/>
</p:tagLst>
</file>

<file path=ppt/tags/tag9.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1421</TotalTime>
  <Words>602</Words>
  <Application>Microsoft Office PowerPoint</Application>
  <PresentationFormat>Özel</PresentationFormat>
  <Paragraphs>77</Paragraphs>
  <Slides>21</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21</vt:i4>
      </vt:variant>
    </vt:vector>
  </HeadingPairs>
  <TitlesOfParts>
    <vt:vector size="30" baseType="lpstr">
      <vt:lpstr>Comic Sans MS</vt:lpstr>
      <vt:lpstr>Calibri</vt:lpstr>
      <vt:lpstr>Cooper Black</vt:lpstr>
      <vt:lpstr>Arial</vt:lpstr>
      <vt:lpstr>Fredoka</vt:lpstr>
      <vt:lpstr>Segoe UI Semibold</vt:lpstr>
      <vt:lpstr>Aptos</vt:lpstr>
      <vt:lpstr>Arimo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Structure Biology Presentation in a Colorful Bold Style</dc:title>
  <dc:creator>Acer</dc:creator>
  <cp:lastModifiedBy>Nisa Nur Oran</cp:lastModifiedBy>
  <cp:revision>10</cp:revision>
  <dcterms:created xsi:type="dcterms:W3CDTF">2006-08-16T00:00:00Z</dcterms:created>
  <dcterms:modified xsi:type="dcterms:W3CDTF">2025-09-19T23:03:54Z</dcterms:modified>
  <dc:identifier>DAGOsqHRO8E</dc:identifier>
</cp:coreProperties>
</file>