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matic SC" panose="00000500000000000000" pitchFamily="2" charset="-79"/>
      <p:regular r:id="rId27"/>
    </p:embeddedFont>
    <p:embeddedFont>
      <p:font typeface="Amatic SC Bold" panose="00000800000000000000" charset="-79"/>
      <p:regular r:id="rId28"/>
    </p:embeddedFont>
    <p:embeddedFont>
      <p:font typeface="Muli Bold" panose="020B0604020202020204" charset="-9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4.png"/><Relationship Id="rId3" Type="http://schemas.openxmlformats.org/officeDocument/2006/relationships/image" Target="../media/image18.svg"/><Relationship Id="rId7" Type="http://schemas.openxmlformats.org/officeDocument/2006/relationships/image" Target="../media/image62.svg"/><Relationship Id="rId12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4.svg"/><Relationship Id="rId10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4.svg"/><Relationship Id="rId10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4.svg"/><Relationship Id="rId21" Type="http://schemas.openxmlformats.org/officeDocument/2006/relationships/image" Target="../media/image42.png"/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23" Type="http://schemas.openxmlformats.org/officeDocument/2006/relationships/image" Target="../media/image1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4.svg"/><Relationship Id="rId21" Type="http://schemas.openxmlformats.org/officeDocument/2006/relationships/image" Target="../media/image44.png"/><Relationship Id="rId7" Type="http://schemas.openxmlformats.org/officeDocument/2006/relationships/image" Target="../media/image28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3.png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openxmlformats.org/officeDocument/2006/relationships/image" Target="../media/image26.svg"/><Relationship Id="rId15" Type="http://schemas.openxmlformats.org/officeDocument/2006/relationships/image" Target="../media/image37.svg"/><Relationship Id="rId23" Type="http://schemas.openxmlformats.org/officeDocument/2006/relationships/image" Target="../media/image14.pn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6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4.svg"/><Relationship Id="rId21" Type="http://schemas.openxmlformats.org/officeDocument/2006/relationships/image" Target="../media/image45.png"/><Relationship Id="rId7" Type="http://schemas.openxmlformats.org/officeDocument/2006/relationships/image" Target="../media/image28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3.png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openxmlformats.org/officeDocument/2006/relationships/image" Target="../media/image26.svg"/><Relationship Id="rId15" Type="http://schemas.openxmlformats.org/officeDocument/2006/relationships/image" Target="../media/image37.svg"/><Relationship Id="rId23" Type="http://schemas.openxmlformats.org/officeDocument/2006/relationships/image" Target="../media/image14.pn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6.png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image" Target="../media/image25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47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7725">
            <a:off x="2319959" y="2735174"/>
            <a:ext cx="13389588" cy="4235979"/>
          </a:xfrm>
          <a:custGeom>
            <a:avLst/>
            <a:gdLst/>
            <a:ahLst/>
            <a:cxnLst/>
            <a:rect l="l" t="t" r="r" b="b"/>
            <a:pathLst>
              <a:path w="13389588" h="4235979">
                <a:moveTo>
                  <a:pt x="0" y="0"/>
                </a:moveTo>
                <a:lnTo>
                  <a:pt x="13389588" y="0"/>
                </a:lnTo>
                <a:lnTo>
                  <a:pt x="13389588" y="4235979"/>
                </a:lnTo>
                <a:lnTo>
                  <a:pt x="0" y="4235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524723" y="3492993"/>
            <a:ext cx="9244458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ADAPTASYON</a:t>
            </a:r>
          </a:p>
        </p:txBody>
      </p:sp>
      <p:sp>
        <p:nvSpPr>
          <p:cNvPr id="4" name="Freeform 4"/>
          <p:cNvSpPr/>
          <p:nvPr/>
        </p:nvSpPr>
        <p:spPr>
          <a:xfrm rot="10084657">
            <a:off x="3627756" y="1869066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1460983">
            <a:off x="691221" y="62972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1159206">
            <a:off x="2754259" y="4340976"/>
            <a:ext cx="662036" cy="1122094"/>
          </a:xfrm>
          <a:custGeom>
            <a:avLst/>
            <a:gdLst/>
            <a:ahLst/>
            <a:cxnLst/>
            <a:rect l="l" t="t" r="r" b="b"/>
            <a:pathLst>
              <a:path w="662036" h="1122094">
                <a:moveTo>
                  <a:pt x="0" y="0"/>
                </a:moveTo>
                <a:lnTo>
                  <a:pt x="662036" y="0"/>
                </a:lnTo>
                <a:lnTo>
                  <a:pt x="662036" y="1122095"/>
                </a:lnTo>
                <a:lnTo>
                  <a:pt x="0" y="1122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5575808" y="739774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1422455">
            <a:off x="887331" y="3945578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6"/>
                </a:lnTo>
                <a:lnTo>
                  <a:pt x="0" y="48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243703">
            <a:off x="7393027" y="2454017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8" y="0"/>
                </a:lnTo>
                <a:lnTo>
                  <a:pt x="437368" y="419873"/>
                </a:lnTo>
                <a:lnTo>
                  <a:pt x="0" y="41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2851397">
            <a:off x="9208285" y="507545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10019461">
            <a:off x="13288030" y="1319249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6383107">
            <a:off x="16927791" y="5017806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5" y="0"/>
                </a:lnTo>
                <a:lnTo>
                  <a:pt x="513645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5756806">
            <a:off x="15020060" y="917842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8915872">
            <a:off x="14407882" y="6383025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5756806">
            <a:off x="4802333" y="6847344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1800043">
            <a:off x="11671035" y="347808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10154087">
            <a:off x="15305381" y="3449328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49" y="0"/>
                </a:lnTo>
                <a:lnTo>
                  <a:pt x="489149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rot="-1669974">
            <a:off x="6165299" y="822791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 rot="693431">
            <a:off x="1252195" y="916550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 rot="-2011406">
            <a:off x="10044564" y="1829281"/>
            <a:ext cx="716911" cy="1027900"/>
          </a:xfrm>
          <a:custGeom>
            <a:avLst/>
            <a:gdLst/>
            <a:ahLst/>
            <a:cxnLst/>
            <a:rect l="l" t="t" r="r" b="b"/>
            <a:pathLst>
              <a:path w="716911" h="1027900">
                <a:moveTo>
                  <a:pt x="0" y="0"/>
                </a:moveTo>
                <a:lnTo>
                  <a:pt x="716911" y="0"/>
                </a:lnTo>
                <a:lnTo>
                  <a:pt x="716911" y="1027900"/>
                </a:lnTo>
                <a:lnTo>
                  <a:pt x="0" y="1027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 rot="-2419102">
            <a:off x="16011837" y="6705132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29"/>
                </a:lnTo>
                <a:lnTo>
                  <a:pt x="0" y="1329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717DE1E-CA6F-A352-A37D-059906734E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1104" y="8331788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DEF3C29A-E109-D2B4-5B70-4724DB0AC8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9023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KUTUP AYISI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5785570" y="2497317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2651E25-404F-4296-8775-C67E982C34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</p:spTree>
  </p:cSld>
  <p:clrMapOvr>
    <a:masterClrMapping/>
  </p:clrMapOvr>
  <p:transition spd="slow" advTm="52655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DEVE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5421017" y="1724845"/>
            <a:ext cx="8091941" cy="8091941"/>
          </a:xfrm>
          <a:custGeom>
            <a:avLst/>
            <a:gdLst/>
            <a:ahLst/>
            <a:cxnLst/>
            <a:rect l="l" t="t" r="r" b="b"/>
            <a:pathLst>
              <a:path w="8091941" h="8091941">
                <a:moveTo>
                  <a:pt x="0" y="0"/>
                </a:moveTo>
                <a:lnTo>
                  <a:pt x="8091941" y="0"/>
                </a:lnTo>
                <a:lnTo>
                  <a:pt x="8091941" y="8091941"/>
                </a:lnTo>
                <a:lnTo>
                  <a:pt x="0" y="80919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EBAC309-F942-3715-1FF1-3A7E2EEE34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CE1D053-1040-F0CD-312A-BABA2862EE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68198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BUKALEMUN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4717440" y="2340200"/>
            <a:ext cx="8365540" cy="8229600"/>
          </a:xfrm>
          <a:custGeom>
            <a:avLst/>
            <a:gdLst/>
            <a:ahLst/>
            <a:cxnLst/>
            <a:rect l="l" t="t" r="r" b="b"/>
            <a:pathLst>
              <a:path w="8365540" h="8229600">
                <a:moveTo>
                  <a:pt x="0" y="0"/>
                </a:moveTo>
                <a:lnTo>
                  <a:pt x="8365540" y="0"/>
                </a:lnTo>
                <a:lnTo>
                  <a:pt x="83655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60CB44C-4587-22FA-894E-FC9EC0C301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AE47DF70-7184-2072-9BB0-EF99808048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18451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KÖPEK BALIĞI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2938277" y="1599228"/>
            <a:ext cx="11756571" cy="8229600"/>
          </a:xfrm>
          <a:custGeom>
            <a:avLst/>
            <a:gdLst/>
            <a:ahLst/>
            <a:cxnLst/>
            <a:rect l="l" t="t" r="r" b="b"/>
            <a:pathLst>
              <a:path w="11756571" h="8229600">
                <a:moveTo>
                  <a:pt x="0" y="0"/>
                </a:moveTo>
                <a:lnTo>
                  <a:pt x="11756571" y="0"/>
                </a:lnTo>
                <a:lnTo>
                  <a:pt x="117565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EFB5E281-C54E-33D1-5C73-7ABFD08322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904447B2-8D56-B878-795C-43200AB70E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33332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7725">
            <a:off x="2319959" y="2735174"/>
            <a:ext cx="13389588" cy="4235979"/>
          </a:xfrm>
          <a:custGeom>
            <a:avLst/>
            <a:gdLst/>
            <a:ahLst/>
            <a:cxnLst/>
            <a:rect l="l" t="t" r="r" b="b"/>
            <a:pathLst>
              <a:path w="13389588" h="4235979">
                <a:moveTo>
                  <a:pt x="0" y="0"/>
                </a:moveTo>
                <a:lnTo>
                  <a:pt x="13389588" y="0"/>
                </a:lnTo>
                <a:lnTo>
                  <a:pt x="13389588" y="4235979"/>
                </a:lnTo>
                <a:lnTo>
                  <a:pt x="0" y="4235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524723" y="3492993"/>
            <a:ext cx="9244458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DOĞAL SEÇILIM</a:t>
            </a:r>
          </a:p>
        </p:txBody>
      </p:sp>
      <p:sp>
        <p:nvSpPr>
          <p:cNvPr id="4" name="Freeform 4"/>
          <p:cNvSpPr/>
          <p:nvPr/>
        </p:nvSpPr>
        <p:spPr>
          <a:xfrm rot="10084657">
            <a:off x="3627756" y="1869066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1460983">
            <a:off x="691221" y="62972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1159206">
            <a:off x="2754259" y="4340976"/>
            <a:ext cx="662036" cy="1122094"/>
          </a:xfrm>
          <a:custGeom>
            <a:avLst/>
            <a:gdLst/>
            <a:ahLst/>
            <a:cxnLst/>
            <a:rect l="l" t="t" r="r" b="b"/>
            <a:pathLst>
              <a:path w="662036" h="1122094">
                <a:moveTo>
                  <a:pt x="0" y="0"/>
                </a:moveTo>
                <a:lnTo>
                  <a:pt x="662036" y="0"/>
                </a:lnTo>
                <a:lnTo>
                  <a:pt x="662036" y="1122095"/>
                </a:lnTo>
                <a:lnTo>
                  <a:pt x="0" y="1122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5575808" y="739774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1422455">
            <a:off x="887331" y="3945578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6"/>
                </a:lnTo>
                <a:lnTo>
                  <a:pt x="0" y="48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243703">
            <a:off x="7393027" y="2454017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8" y="0"/>
                </a:lnTo>
                <a:lnTo>
                  <a:pt x="437368" y="419873"/>
                </a:lnTo>
                <a:lnTo>
                  <a:pt x="0" y="41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2851397">
            <a:off x="9208285" y="507545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10019461">
            <a:off x="13288030" y="1319249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6383107">
            <a:off x="16927791" y="5017806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5" y="0"/>
                </a:lnTo>
                <a:lnTo>
                  <a:pt x="513645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5756806">
            <a:off x="15020060" y="917842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8915872">
            <a:off x="14407882" y="6383025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5756806">
            <a:off x="4802333" y="6847344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1800043">
            <a:off x="11671035" y="347808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10154087">
            <a:off x="15305381" y="3449328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49" y="0"/>
                </a:lnTo>
                <a:lnTo>
                  <a:pt x="489149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rot="-1669974">
            <a:off x="6165299" y="822791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 rot="693431">
            <a:off x="1252195" y="916550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 rot="-2011406">
            <a:off x="10044564" y="1829281"/>
            <a:ext cx="716911" cy="1027900"/>
          </a:xfrm>
          <a:custGeom>
            <a:avLst/>
            <a:gdLst/>
            <a:ahLst/>
            <a:cxnLst/>
            <a:rect l="l" t="t" r="r" b="b"/>
            <a:pathLst>
              <a:path w="716911" h="1027900">
                <a:moveTo>
                  <a:pt x="0" y="0"/>
                </a:moveTo>
                <a:lnTo>
                  <a:pt x="716911" y="0"/>
                </a:lnTo>
                <a:lnTo>
                  <a:pt x="716911" y="1027900"/>
                </a:lnTo>
                <a:lnTo>
                  <a:pt x="0" y="1027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 rot="-2419102">
            <a:off x="16011837" y="6705132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29"/>
                </a:lnTo>
                <a:lnTo>
                  <a:pt x="0" y="1329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246A41A-4276-7EAD-D619-77B081F7A2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A7AF2AAC-F182-6EC7-ADBC-DCC84243E1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439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1786105" y="2630362"/>
            <a:ext cx="3945065" cy="4114800"/>
          </a:xfrm>
          <a:custGeom>
            <a:avLst/>
            <a:gdLst/>
            <a:ahLst/>
            <a:cxnLst/>
            <a:rect l="l" t="t" r="r" b="b"/>
            <a:pathLst>
              <a:path w="3945065" h="4114800">
                <a:moveTo>
                  <a:pt x="0" y="0"/>
                </a:moveTo>
                <a:lnTo>
                  <a:pt x="3945065" y="0"/>
                </a:lnTo>
                <a:lnTo>
                  <a:pt x="3945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624469" y="790678"/>
            <a:ext cx="9067497" cy="773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2"/>
              </a:lnSpc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•Çevre koşullarına uyum sağlayabilen (adapte olan ) canlıların yaşaması nesillerini devam ettirir. </a:t>
            </a:r>
          </a:p>
          <a:p>
            <a:pPr algn="l">
              <a:lnSpc>
                <a:spcPts val="5572"/>
              </a:lnSpc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Ancak çevre koşullarına uyum sağlayamayan canlıların avlanma ve hastalık gibi nedenlerle ölüp nesillerinin yok olmasına </a:t>
            </a:r>
            <a:r>
              <a:rPr lang="en-US" sz="3980" b="1" spc="119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doğal seçilim </a:t>
            </a: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denir. </a:t>
            </a:r>
          </a:p>
          <a:p>
            <a:pPr algn="l">
              <a:lnSpc>
                <a:spcPts val="5572"/>
              </a:lnSpc>
            </a:pPr>
            <a:endParaRPr lang="en-US" sz="3980" b="1" spc="119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5572"/>
              </a:lnSpc>
              <a:spcBef>
                <a:spcPct val="0"/>
              </a:spcBef>
            </a:pPr>
            <a:endParaRPr lang="en-US" sz="3980" b="1" spc="119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11" name="Resim 1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B942856-88EA-EC50-13C2-3DAC95D45F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919769D-881D-100B-C161-5135C4145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45443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24861" y="418571"/>
            <a:ext cx="11804118" cy="851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1800’lü yılların ortasına kadar İngiltere’de yasayan güve kelebekleri açık renkliydi.</a:t>
            </a:r>
          </a:p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Ağaç gövdeleri de açık renkliydi Böyle bir ortamda güve kelebeklerinin kuşlar tarafından fark edilip avlanması zordu. </a:t>
            </a:r>
          </a:p>
          <a:p>
            <a:pPr algn="l">
              <a:lnSpc>
                <a:spcPts val="4872"/>
              </a:lnSpc>
            </a:pPr>
            <a:endParaRPr lang="en-US" sz="3480" b="1" spc="104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Sanayi devrimiyle birlikte ağaç gövdeleri kurumla kaplanmıştı. 1890’li yıllara gelindiğinde bu yörede güve kelebeklerinin %98’i siyah renkliydi. </a:t>
            </a:r>
          </a:p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Bu çevre şartlarına uyum sağlayan güve kelebeklerinin yasama şansı artarken diğerlerininki azalmıştır. Güve kelebeklerinde görülen bu durum doğal seçilime örnektir.</a:t>
            </a:r>
          </a:p>
          <a:p>
            <a:pPr algn="l">
              <a:lnSpc>
                <a:spcPts val="4872"/>
              </a:lnSpc>
              <a:spcBef>
                <a:spcPct val="0"/>
              </a:spcBef>
            </a:pPr>
            <a:endParaRPr lang="en-US" sz="3480" b="1" spc="104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512604" y="1836475"/>
            <a:ext cx="6775396" cy="5228258"/>
          </a:xfrm>
          <a:custGeom>
            <a:avLst/>
            <a:gdLst/>
            <a:ahLst/>
            <a:cxnLst/>
            <a:rect l="l" t="t" r="r" b="b"/>
            <a:pathLst>
              <a:path w="6775396" h="5228258">
                <a:moveTo>
                  <a:pt x="0" y="0"/>
                </a:moveTo>
                <a:lnTo>
                  <a:pt x="6775396" y="0"/>
                </a:lnTo>
                <a:lnTo>
                  <a:pt x="6775396" y="5228258"/>
                </a:lnTo>
                <a:lnTo>
                  <a:pt x="0" y="5228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685AB1B-771B-9600-AF4B-20F9AF9FA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F978E36-0D5D-851F-B7A5-B7D8FBFD3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8506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53010" y="1366561"/>
            <a:ext cx="6716310" cy="6716310"/>
          </a:xfrm>
          <a:custGeom>
            <a:avLst/>
            <a:gdLst/>
            <a:ahLst/>
            <a:cxnLst/>
            <a:rect l="l" t="t" r="r" b="b"/>
            <a:pathLst>
              <a:path w="6716310" h="6716310">
                <a:moveTo>
                  <a:pt x="0" y="0"/>
                </a:moveTo>
                <a:lnTo>
                  <a:pt x="6716310" y="0"/>
                </a:lnTo>
                <a:lnTo>
                  <a:pt x="6716310" y="6716310"/>
                </a:lnTo>
                <a:lnTo>
                  <a:pt x="0" y="6716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65398" y="3064679"/>
            <a:ext cx="9044319" cy="241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Etrafta uzun boylu kısa boylu zürafalar vardır</a:t>
            </a:r>
          </a:p>
          <a:p>
            <a:pPr algn="l">
              <a:lnSpc>
                <a:spcPts val="4872"/>
              </a:lnSpc>
              <a:spcBef>
                <a:spcPct val="0"/>
              </a:spcBef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Ağaca yetişebilen zürafalar yaşar, yetişemeyenler ise yok olur </a:t>
            </a: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555750C-BEA1-8057-E120-7181C60B3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59C7035-2AE8-E6AF-C7F8-59D6CA96E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22928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767230" y="552995"/>
            <a:ext cx="3472870" cy="4114800"/>
          </a:xfrm>
          <a:custGeom>
            <a:avLst/>
            <a:gdLst/>
            <a:ahLst/>
            <a:cxnLst/>
            <a:rect l="l" t="t" r="r" b="b"/>
            <a:pathLst>
              <a:path w="3472870" h="4114800">
                <a:moveTo>
                  <a:pt x="0" y="0"/>
                </a:moveTo>
                <a:lnTo>
                  <a:pt x="3472870" y="0"/>
                </a:lnTo>
                <a:lnTo>
                  <a:pt x="3472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8911216" y="3442879"/>
            <a:ext cx="5328884" cy="4114800"/>
          </a:xfrm>
          <a:custGeom>
            <a:avLst/>
            <a:gdLst/>
            <a:ahLst/>
            <a:cxnLst/>
            <a:rect l="l" t="t" r="r" b="b"/>
            <a:pathLst>
              <a:path w="5328884" h="4114800">
                <a:moveTo>
                  <a:pt x="0" y="0"/>
                </a:moveTo>
                <a:lnTo>
                  <a:pt x="5328884" y="0"/>
                </a:lnTo>
                <a:lnTo>
                  <a:pt x="5328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3659165" y="2610395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4240100" y="5252761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365398" y="3064679"/>
            <a:ext cx="9044319" cy="424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•İnsan eliyle bilinçli olarak istendik bazı türlerin sayısının azaltılıp arttırılmasına </a:t>
            </a:r>
            <a:r>
              <a:rPr lang="en-US" sz="3480" b="1" spc="104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yapay seçilim</a:t>
            </a: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denir. </a:t>
            </a:r>
          </a:p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•Yapay seçilimle günümüzde kullandığımız verimi yüksek tarım ürünleri elde edilir.</a:t>
            </a:r>
          </a:p>
          <a:p>
            <a:pPr algn="l">
              <a:lnSpc>
                <a:spcPts val="4872"/>
              </a:lnSpc>
              <a:spcBef>
                <a:spcPct val="0"/>
              </a:spcBef>
            </a:pPr>
            <a:endParaRPr lang="en-US" sz="3480" b="1" spc="104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8" name="Resim 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9269BD0-5BE4-802A-6CE1-0EB0E7B01E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FA7844C-5FFC-5DA5-8C92-EF84A26B89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39265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7725">
            <a:off x="2319959" y="2735174"/>
            <a:ext cx="13389588" cy="4235979"/>
          </a:xfrm>
          <a:custGeom>
            <a:avLst/>
            <a:gdLst/>
            <a:ahLst/>
            <a:cxnLst/>
            <a:rect l="l" t="t" r="r" b="b"/>
            <a:pathLst>
              <a:path w="13389588" h="4235979">
                <a:moveTo>
                  <a:pt x="0" y="0"/>
                </a:moveTo>
                <a:lnTo>
                  <a:pt x="13389588" y="0"/>
                </a:lnTo>
                <a:lnTo>
                  <a:pt x="13389588" y="4235979"/>
                </a:lnTo>
                <a:lnTo>
                  <a:pt x="0" y="4235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10084657">
            <a:off x="3627756" y="1869066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1460983">
            <a:off x="691221" y="62972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1159206">
            <a:off x="2754259" y="4340976"/>
            <a:ext cx="662036" cy="1122094"/>
          </a:xfrm>
          <a:custGeom>
            <a:avLst/>
            <a:gdLst/>
            <a:ahLst/>
            <a:cxnLst/>
            <a:rect l="l" t="t" r="r" b="b"/>
            <a:pathLst>
              <a:path w="662036" h="1122094">
                <a:moveTo>
                  <a:pt x="0" y="0"/>
                </a:moveTo>
                <a:lnTo>
                  <a:pt x="662036" y="0"/>
                </a:lnTo>
                <a:lnTo>
                  <a:pt x="662036" y="1122095"/>
                </a:lnTo>
                <a:lnTo>
                  <a:pt x="0" y="1122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810274">
            <a:off x="15575808" y="739774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1422455">
            <a:off x="887331" y="3945578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6"/>
                </a:lnTo>
                <a:lnTo>
                  <a:pt x="0" y="48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243703">
            <a:off x="7393027" y="2454017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8" y="0"/>
                </a:lnTo>
                <a:lnTo>
                  <a:pt x="437368" y="419873"/>
                </a:lnTo>
                <a:lnTo>
                  <a:pt x="0" y="41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9208285" y="507545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288030" y="1319249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6927791" y="5017806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5" y="0"/>
                </a:lnTo>
                <a:lnTo>
                  <a:pt x="513645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5756806">
            <a:off x="15020060" y="917842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8915872">
            <a:off x="14407882" y="6383025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5756806">
            <a:off x="4802333" y="6847344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1800043">
            <a:off x="11671035" y="347808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-10154087">
            <a:off x="15305381" y="3449328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49" y="0"/>
                </a:lnTo>
                <a:lnTo>
                  <a:pt x="489149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1669974">
            <a:off x="6165299" y="822791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693431">
            <a:off x="1252195" y="916550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 rot="-2011406">
            <a:off x="10044564" y="1829281"/>
            <a:ext cx="716911" cy="1027900"/>
          </a:xfrm>
          <a:custGeom>
            <a:avLst/>
            <a:gdLst/>
            <a:ahLst/>
            <a:cxnLst/>
            <a:rect l="l" t="t" r="r" b="b"/>
            <a:pathLst>
              <a:path w="716911" h="1027900">
                <a:moveTo>
                  <a:pt x="0" y="0"/>
                </a:moveTo>
                <a:lnTo>
                  <a:pt x="716911" y="0"/>
                </a:lnTo>
                <a:lnTo>
                  <a:pt x="716911" y="1027900"/>
                </a:lnTo>
                <a:lnTo>
                  <a:pt x="0" y="1027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 rot="-2419102">
            <a:off x="16011837" y="6705132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29"/>
                </a:lnTo>
                <a:lnTo>
                  <a:pt x="0" y="1329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TextBox 25"/>
          <p:cNvSpPr txBox="1"/>
          <p:nvPr/>
        </p:nvSpPr>
        <p:spPr>
          <a:xfrm>
            <a:off x="2865891" y="2577294"/>
            <a:ext cx="11950825" cy="442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0"/>
              </a:lnSpc>
            </a:pPr>
            <a:r>
              <a:rPr lang="en-US" sz="127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VARYASYON</a:t>
            </a:r>
          </a:p>
          <a:p>
            <a:pPr algn="ctr">
              <a:lnSpc>
                <a:spcPts val="17780"/>
              </a:lnSpc>
              <a:spcBef>
                <a:spcPct val="0"/>
              </a:spcBef>
            </a:pPr>
            <a:r>
              <a:rPr lang="en-US" sz="127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(TÜR IÇI ÇEŞITLILIK)</a:t>
            </a:r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FA77EA7-578B-EFF5-EBC8-01221EE046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B13077B6-9A9F-368B-4FA6-5C1056C1AC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29408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0530166" y="1899869"/>
            <a:ext cx="2942823" cy="2350580"/>
          </a:xfrm>
          <a:custGeom>
            <a:avLst/>
            <a:gdLst/>
            <a:ahLst/>
            <a:cxnLst/>
            <a:rect l="l" t="t" r="r" b="b"/>
            <a:pathLst>
              <a:path w="2942823" h="2350580">
                <a:moveTo>
                  <a:pt x="0" y="0"/>
                </a:moveTo>
                <a:lnTo>
                  <a:pt x="2942824" y="0"/>
                </a:lnTo>
                <a:lnTo>
                  <a:pt x="2942824" y="2350580"/>
                </a:lnTo>
                <a:lnTo>
                  <a:pt x="0" y="2350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1503515" y="4765904"/>
            <a:ext cx="2256625" cy="2410281"/>
          </a:xfrm>
          <a:custGeom>
            <a:avLst/>
            <a:gdLst/>
            <a:ahLst/>
            <a:cxnLst/>
            <a:rect l="l" t="t" r="r" b="b"/>
            <a:pathLst>
              <a:path w="2256625" h="2410281">
                <a:moveTo>
                  <a:pt x="0" y="0"/>
                </a:moveTo>
                <a:lnTo>
                  <a:pt x="2256625" y="0"/>
                </a:lnTo>
                <a:lnTo>
                  <a:pt x="2256625" y="2410281"/>
                </a:lnTo>
                <a:lnTo>
                  <a:pt x="0" y="2410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3453912" y="3033396"/>
            <a:ext cx="4603511" cy="2434106"/>
          </a:xfrm>
          <a:custGeom>
            <a:avLst/>
            <a:gdLst/>
            <a:ahLst/>
            <a:cxnLst/>
            <a:rect l="l" t="t" r="r" b="b"/>
            <a:pathLst>
              <a:path w="4603511" h="2434106">
                <a:moveTo>
                  <a:pt x="0" y="0"/>
                </a:moveTo>
                <a:lnTo>
                  <a:pt x="4603511" y="0"/>
                </a:lnTo>
                <a:lnTo>
                  <a:pt x="4603511" y="2434106"/>
                </a:lnTo>
                <a:lnTo>
                  <a:pt x="0" y="2434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621099" y="2544637"/>
            <a:ext cx="9067497" cy="491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2"/>
              </a:lnSpc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Canlıların yaşadıklara çevreye uyum sağlayabilmek için ; yaşama , beslenme,korunma, hareket, üreme şansını arttıran kalıtsal özelliklerdeki her türlü değişime </a:t>
            </a:r>
            <a:r>
              <a:rPr lang="en-US" sz="3980" b="1" spc="119">
                <a:solidFill>
                  <a:srgbClr val="166AB8"/>
                </a:solidFill>
                <a:latin typeface="Muli Bold"/>
                <a:ea typeface="Muli Bold"/>
                <a:cs typeface="Muli Bold"/>
                <a:sym typeface="Muli Bold"/>
              </a:rPr>
              <a:t>adaptasyon </a:t>
            </a: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denir.</a:t>
            </a:r>
          </a:p>
          <a:p>
            <a:pPr algn="l">
              <a:lnSpc>
                <a:spcPts val="5572"/>
              </a:lnSpc>
              <a:spcBef>
                <a:spcPct val="0"/>
              </a:spcBef>
            </a:pPr>
            <a:endParaRPr lang="en-US" sz="3980" b="1" spc="119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717DE1E-CA6F-A352-A37D-059906734E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81887" y="8202313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772BFEAD-3F6B-BE91-C942-4EE946537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3057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151450" y="1904353"/>
            <a:ext cx="10136550" cy="4751508"/>
          </a:xfrm>
          <a:custGeom>
            <a:avLst/>
            <a:gdLst/>
            <a:ahLst/>
            <a:cxnLst/>
            <a:rect l="l" t="t" r="r" b="b"/>
            <a:pathLst>
              <a:path w="10136550" h="4751508">
                <a:moveTo>
                  <a:pt x="0" y="0"/>
                </a:moveTo>
                <a:lnTo>
                  <a:pt x="10136550" y="0"/>
                </a:lnTo>
                <a:lnTo>
                  <a:pt x="10136550" y="4751507"/>
                </a:lnTo>
                <a:lnTo>
                  <a:pt x="0" y="4751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65398" y="3064679"/>
            <a:ext cx="7786052" cy="302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•Aynı tür içinde görülen çeşitliliğe  gen farklılığına denir</a:t>
            </a:r>
          </a:p>
          <a:p>
            <a:pPr algn="l">
              <a:lnSpc>
                <a:spcPts val="4872"/>
              </a:lnSpc>
            </a:pPr>
            <a:r>
              <a:rPr lang="en-US" sz="3480" b="1" spc="104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•Çeşitlilik ne kadar çok olursa adaptasyonda o kadar kolaylaşır </a:t>
            </a:r>
          </a:p>
          <a:p>
            <a:pPr algn="l">
              <a:lnSpc>
                <a:spcPts val="4872"/>
              </a:lnSpc>
              <a:spcBef>
                <a:spcPct val="0"/>
              </a:spcBef>
            </a:pPr>
            <a:endParaRPr lang="en-US" sz="3480" b="1" spc="104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F9A1C1B-8551-D03A-4DC1-59F04A97FA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7AD9730-8B1F-766A-30F9-0217FE1F7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15544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DENIZ KABUKLARI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3521892" y="2514876"/>
            <a:ext cx="11244217" cy="6269154"/>
          </a:xfrm>
          <a:custGeom>
            <a:avLst/>
            <a:gdLst/>
            <a:ahLst/>
            <a:cxnLst/>
            <a:rect l="l" t="t" r="r" b="b"/>
            <a:pathLst>
              <a:path w="11244217" h="6269154">
                <a:moveTo>
                  <a:pt x="0" y="0"/>
                </a:moveTo>
                <a:lnTo>
                  <a:pt x="11244216" y="0"/>
                </a:lnTo>
                <a:lnTo>
                  <a:pt x="11244216" y="6269155"/>
                </a:lnTo>
                <a:lnTo>
                  <a:pt x="0" y="6269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984886B-2C41-362A-4B4B-7A21C66922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52114610-8B82-677B-94F2-A17A312C0F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12553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KURBAĞA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3962386" y="2422815"/>
            <a:ext cx="9655242" cy="7214310"/>
          </a:xfrm>
          <a:custGeom>
            <a:avLst/>
            <a:gdLst/>
            <a:ahLst/>
            <a:cxnLst/>
            <a:rect l="l" t="t" r="r" b="b"/>
            <a:pathLst>
              <a:path w="9655242" h="7214310">
                <a:moveTo>
                  <a:pt x="0" y="0"/>
                </a:moveTo>
                <a:lnTo>
                  <a:pt x="9655242" y="0"/>
                </a:lnTo>
                <a:lnTo>
                  <a:pt x="9655242" y="7214310"/>
                </a:lnTo>
                <a:lnTo>
                  <a:pt x="0" y="7214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0732CF5-915F-EF3D-633E-FCF32A22500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43488923-BB3A-900A-20EF-7C92C392BD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10776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KELEBEKLER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4160931" y="3045687"/>
            <a:ext cx="10272111" cy="5336683"/>
          </a:xfrm>
          <a:custGeom>
            <a:avLst/>
            <a:gdLst/>
            <a:ahLst/>
            <a:cxnLst/>
            <a:rect l="l" t="t" r="r" b="b"/>
            <a:pathLst>
              <a:path w="10272111" h="5336683">
                <a:moveTo>
                  <a:pt x="0" y="0"/>
                </a:moveTo>
                <a:lnTo>
                  <a:pt x="10272111" y="0"/>
                </a:lnTo>
                <a:lnTo>
                  <a:pt x="10272111" y="5336682"/>
                </a:lnTo>
                <a:lnTo>
                  <a:pt x="0" y="5336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29F8FF1-3D22-F552-303D-660F3ED92F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3BF30838-8CF1-093C-6A23-07CCD3CB26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8929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KÖPEKLER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2739463" y="3717538"/>
            <a:ext cx="13251355" cy="5253955"/>
          </a:xfrm>
          <a:custGeom>
            <a:avLst/>
            <a:gdLst/>
            <a:ahLst/>
            <a:cxnLst/>
            <a:rect l="l" t="t" r="r" b="b"/>
            <a:pathLst>
              <a:path w="13251355" h="5253955">
                <a:moveTo>
                  <a:pt x="0" y="0"/>
                </a:moveTo>
                <a:lnTo>
                  <a:pt x="13251355" y="0"/>
                </a:lnTo>
                <a:lnTo>
                  <a:pt x="13251355" y="5253955"/>
                </a:lnTo>
                <a:lnTo>
                  <a:pt x="0" y="52539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0D38B2E-83F2-F191-B3B0-52A6869C24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CF037F36-2172-3A5F-EFBE-C10FA2B1D3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43562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0515301" y="1899869"/>
            <a:ext cx="2942823" cy="2350580"/>
          </a:xfrm>
          <a:custGeom>
            <a:avLst/>
            <a:gdLst/>
            <a:ahLst/>
            <a:cxnLst/>
            <a:rect l="l" t="t" r="r" b="b"/>
            <a:pathLst>
              <a:path w="2942823" h="2350580">
                <a:moveTo>
                  <a:pt x="0" y="0"/>
                </a:moveTo>
                <a:lnTo>
                  <a:pt x="2942823" y="0"/>
                </a:lnTo>
                <a:lnTo>
                  <a:pt x="2942823" y="2350580"/>
                </a:lnTo>
                <a:lnTo>
                  <a:pt x="0" y="2350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1503515" y="4765904"/>
            <a:ext cx="2256625" cy="2410281"/>
          </a:xfrm>
          <a:custGeom>
            <a:avLst/>
            <a:gdLst/>
            <a:ahLst/>
            <a:cxnLst/>
            <a:rect l="l" t="t" r="r" b="b"/>
            <a:pathLst>
              <a:path w="2256625" h="2410281">
                <a:moveTo>
                  <a:pt x="0" y="0"/>
                </a:moveTo>
                <a:lnTo>
                  <a:pt x="2256625" y="0"/>
                </a:lnTo>
                <a:lnTo>
                  <a:pt x="2256625" y="2410281"/>
                </a:lnTo>
                <a:lnTo>
                  <a:pt x="0" y="2410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3453912" y="3033396"/>
            <a:ext cx="4603511" cy="2434106"/>
          </a:xfrm>
          <a:custGeom>
            <a:avLst/>
            <a:gdLst/>
            <a:ahLst/>
            <a:cxnLst/>
            <a:rect l="l" t="t" r="r" b="b"/>
            <a:pathLst>
              <a:path w="4603511" h="2434106">
                <a:moveTo>
                  <a:pt x="0" y="0"/>
                </a:moveTo>
                <a:lnTo>
                  <a:pt x="4603511" y="0"/>
                </a:lnTo>
                <a:lnTo>
                  <a:pt x="4603511" y="2434106"/>
                </a:lnTo>
                <a:lnTo>
                  <a:pt x="0" y="2434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591368" y="2968601"/>
            <a:ext cx="9067497" cy="350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2"/>
              </a:lnSpc>
            </a:pP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Adaptasyon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çok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uzun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yıllarda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meydana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gelir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algn="l">
              <a:lnSpc>
                <a:spcPts val="5572"/>
              </a:lnSpc>
            </a:pP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Adaptasyonlar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kalıtsaldır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nesilden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nesile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aktarılır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algn="l">
              <a:lnSpc>
                <a:spcPts val="5572"/>
              </a:lnSpc>
              <a:spcBef>
                <a:spcPct val="0"/>
              </a:spcBef>
            </a:pP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12" name="Resim 1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717DE1E-CA6F-A352-A37D-059906734E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BC0E954-F64E-69D9-BA71-6941996ACF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10687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3792532" y="608419"/>
            <a:ext cx="4782171" cy="11535938"/>
          </a:xfrm>
          <a:custGeom>
            <a:avLst/>
            <a:gdLst/>
            <a:ahLst/>
            <a:cxnLst/>
            <a:rect l="l" t="t" r="r" b="b"/>
            <a:pathLst>
              <a:path w="4782171" h="11535938">
                <a:moveTo>
                  <a:pt x="4782170" y="0"/>
                </a:moveTo>
                <a:lnTo>
                  <a:pt x="0" y="0"/>
                </a:lnTo>
                <a:lnTo>
                  <a:pt x="0" y="11535938"/>
                </a:lnTo>
                <a:lnTo>
                  <a:pt x="4782170" y="11535938"/>
                </a:lnTo>
                <a:lnTo>
                  <a:pt x="47821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133821" flipH="1">
            <a:off x="1390887" y="2569689"/>
            <a:ext cx="9585460" cy="1917092"/>
          </a:xfrm>
          <a:custGeom>
            <a:avLst/>
            <a:gdLst/>
            <a:ahLst/>
            <a:cxnLst/>
            <a:rect l="l" t="t" r="r" b="b"/>
            <a:pathLst>
              <a:path w="9585460" h="1917092">
                <a:moveTo>
                  <a:pt x="9585460" y="0"/>
                </a:moveTo>
                <a:lnTo>
                  <a:pt x="0" y="0"/>
                </a:lnTo>
                <a:lnTo>
                  <a:pt x="0" y="1917092"/>
                </a:lnTo>
                <a:lnTo>
                  <a:pt x="9585460" y="1917092"/>
                </a:lnTo>
                <a:lnTo>
                  <a:pt x="958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5400000">
            <a:off x="10590564" y="2811244"/>
            <a:ext cx="7704150" cy="4664512"/>
          </a:xfrm>
          <a:custGeom>
            <a:avLst/>
            <a:gdLst/>
            <a:ahLst/>
            <a:cxnLst/>
            <a:rect l="l" t="t" r="r" b="b"/>
            <a:pathLst>
              <a:path w="7704150" h="4664512">
                <a:moveTo>
                  <a:pt x="0" y="0"/>
                </a:moveTo>
                <a:lnTo>
                  <a:pt x="7704149" y="0"/>
                </a:lnTo>
                <a:lnTo>
                  <a:pt x="7704149" y="4664512"/>
                </a:lnTo>
                <a:lnTo>
                  <a:pt x="0" y="4664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2110382" y="1619319"/>
            <a:ext cx="4844147" cy="7048362"/>
          </a:xfrm>
          <a:custGeom>
            <a:avLst/>
            <a:gdLst/>
            <a:ahLst/>
            <a:cxnLst/>
            <a:rect l="l" t="t" r="r" b="b"/>
            <a:pathLst>
              <a:path w="4844147" h="7048362">
                <a:moveTo>
                  <a:pt x="0" y="0"/>
                </a:moveTo>
                <a:lnTo>
                  <a:pt x="4844148" y="0"/>
                </a:lnTo>
                <a:lnTo>
                  <a:pt x="4844148" y="7048362"/>
                </a:lnTo>
                <a:lnTo>
                  <a:pt x="0" y="704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12468224" y="2250591"/>
            <a:ext cx="3948829" cy="5603739"/>
            <a:chOff x="0" y="0"/>
            <a:chExt cx="3539490" cy="5022850"/>
          </a:xfrm>
        </p:grpSpPr>
        <p:sp>
          <p:nvSpPr>
            <p:cNvPr id="7" name="Freeform 7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blipFill>
              <a:blip r:embed="rId10"/>
              <a:stretch>
                <a:fillRect l="-9868" r="-9868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 rot="10084657">
            <a:off x="3468471" y="1680602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020104" y="8204565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70"/>
                </a:lnTo>
                <a:lnTo>
                  <a:pt x="0" y="2107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0850024" y="2008572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7308486" y="7437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1800043">
            <a:off x="10907350" y="8454140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8" y="0"/>
                </a:lnTo>
                <a:lnTo>
                  <a:pt x="567418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1669974">
            <a:off x="7286577" y="612038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693431">
            <a:off x="920907" y="611011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7483644">
            <a:off x="4148934" y="835703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7718892" y="8992181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4" y="0"/>
                </a:lnTo>
                <a:lnTo>
                  <a:pt x="554414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2419102">
            <a:off x="16795589" y="5492859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30"/>
                </a:lnTo>
                <a:lnTo>
                  <a:pt x="0" y="13297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4370936" y="7142978"/>
            <a:ext cx="4123941" cy="3120622"/>
          </a:xfrm>
          <a:custGeom>
            <a:avLst/>
            <a:gdLst/>
            <a:ahLst/>
            <a:cxnLst/>
            <a:rect l="l" t="t" r="r" b="b"/>
            <a:pathLst>
              <a:path w="4123941" h="3120622">
                <a:moveTo>
                  <a:pt x="0" y="0"/>
                </a:moveTo>
                <a:lnTo>
                  <a:pt x="4123941" y="0"/>
                </a:lnTo>
                <a:lnTo>
                  <a:pt x="4123941" y="3120622"/>
                </a:lnTo>
                <a:lnTo>
                  <a:pt x="0" y="312062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5109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656687" y="2570430"/>
            <a:ext cx="11053860" cy="56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  <a:spcBef>
                <a:spcPct val="0"/>
              </a:spcBef>
            </a:pPr>
            <a:r>
              <a:rPr lang="en-US" sz="5401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AYNI ORTAMDA YAŞAYAN FARKLI TÜRDEKI CANLILAR BENZER ADAPTASYONLAR GELIŞTIRIR</a:t>
            </a:r>
          </a:p>
          <a:p>
            <a:pPr algn="ctr">
              <a:lnSpc>
                <a:spcPts val="7562"/>
              </a:lnSpc>
              <a:spcBef>
                <a:spcPct val="0"/>
              </a:spcBef>
            </a:pPr>
            <a:endParaRPr lang="en-US" sz="5401" b="1">
              <a:solidFill>
                <a:srgbClr val="000000"/>
              </a:solidFill>
              <a:latin typeface="Amatic SC Bold"/>
              <a:ea typeface="Amatic SC Bold"/>
              <a:cs typeface="Amatic SC Bold"/>
              <a:sym typeface="Amatic SC Bold"/>
            </a:endParaRPr>
          </a:p>
          <a:p>
            <a:pPr algn="ctr">
              <a:lnSpc>
                <a:spcPts val="7562"/>
              </a:lnSpc>
            </a:pPr>
            <a:r>
              <a:rPr lang="en-US" sz="5401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ÇÖLDE YAŞAYAN TILKI ,FARE VE TAVŞANLARIN KULAKLARININ , KUYRUKLARININ UZUN OLMASI VUCÜT SICAKLIĞINI DENGELEMEK IÇIN GELIŞTIRILEN ADAPTASYONDUR</a:t>
            </a:r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B36CC53-5519-0E45-96F4-BB5BCAA312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ED3A8697-A3D5-352D-2A4F-FC1A3F9742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36121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3792532" y="608419"/>
            <a:ext cx="4782171" cy="11535938"/>
          </a:xfrm>
          <a:custGeom>
            <a:avLst/>
            <a:gdLst/>
            <a:ahLst/>
            <a:cxnLst/>
            <a:rect l="l" t="t" r="r" b="b"/>
            <a:pathLst>
              <a:path w="4782171" h="11535938">
                <a:moveTo>
                  <a:pt x="4782170" y="0"/>
                </a:moveTo>
                <a:lnTo>
                  <a:pt x="0" y="0"/>
                </a:lnTo>
                <a:lnTo>
                  <a:pt x="0" y="11535938"/>
                </a:lnTo>
                <a:lnTo>
                  <a:pt x="4782170" y="11535938"/>
                </a:lnTo>
                <a:lnTo>
                  <a:pt x="47821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133821" flipH="1">
            <a:off x="1390887" y="2569689"/>
            <a:ext cx="9585460" cy="1917092"/>
          </a:xfrm>
          <a:custGeom>
            <a:avLst/>
            <a:gdLst/>
            <a:ahLst/>
            <a:cxnLst/>
            <a:rect l="l" t="t" r="r" b="b"/>
            <a:pathLst>
              <a:path w="9585460" h="1917092">
                <a:moveTo>
                  <a:pt x="9585460" y="0"/>
                </a:moveTo>
                <a:lnTo>
                  <a:pt x="0" y="0"/>
                </a:lnTo>
                <a:lnTo>
                  <a:pt x="0" y="1917092"/>
                </a:lnTo>
                <a:lnTo>
                  <a:pt x="9585460" y="1917092"/>
                </a:lnTo>
                <a:lnTo>
                  <a:pt x="958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5400000">
            <a:off x="10590564" y="2811244"/>
            <a:ext cx="7704150" cy="4664512"/>
          </a:xfrm>
          <a:custGeom>
            <a:avLst/>
            <a:gdLst/>
            <a:ahLst/>
            <a:cxnLst/>
            <a:rect l="l" t="t" r="r" b="b"/>
            <a:pathLst>
              <a:path w="7704150" h="4664512">
                <a:moveTo>
                  <a:pt x="0" y="0"/>
                </a:moveTo>
                <a:lnTo>
                  <a:pt x="7704149" y="0"/>
                </a:lnTo>
                <a:lnTo>
                  <a:pt x="7704149" y="4664512"/>
                </a:lnTo>
                <a:lnTo>
                  <a:pt x="0" y="4664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2110382" y="1619319"/>
            <a:ext cx="4844147" cy="7048362"/>
          </a:xfrm>
          <a:custGeom>
            <a:avLst/>
            <a:gdLst/>
            <a:ahLst/>
            <a:cxnLst/>
            <a:rect l="l" t="t" r="r" b="b"/>
            <a:pathLst>
              <a:path w="4844147" h="7048362">
                <a:moveTo>
                  <a:pt x="0" y="0"/>
                </a:moveTo>
                <a:lnTo>
                  <a:pt x="4844148" y="0"/>
                </a:lnTo>
                <a:lnTo>
                  <a:pt x="4844148" y="7048362"/>
                </a:lnTo>
                <a:lnTo>
                  <a:pt x="0" y="704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3468471" y="1680602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810274">
            <a:off x="1020104" y="8204565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70"/>
                </a:lnTo>
                <a:lnTo>
                  <a:pt x="0" y="2107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851397">
            <a:off x="10850024" y="2008572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10019461">
            <a:off x="17308486" y="7437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1800043">
            <a:off x="10907350" y="8454140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8" y="0"/>
                </a:lnTo>
                <a:lnTo>
                  <a:pt x="567418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669974">
            <a:off x="7286577" y="612038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693431">
            <a:off x="920907" y="611011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7483644">
            <a:off x="4148934" y="835703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1839255">
            <a:off x="7718892" y="8992181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4" y="0"/>
                </a:lnTo>
                <a:lnTo>
                  <a:pt x="554414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2419102">
            <a:off x="16795589" y="5492859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30"/>
                </a:lnTo>
                <a:lnTo>
                  <a:pt x="0" y="1329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3579439" y="540225"/>
            <a:ext cx="4294804" cy="5462390"/>
          </a:xfrm>
          <a:custGeom>
            <a:avLst/>
            <a:gdLst/>
            <a:ahLst/>
            <a:cxnLst/>
            <a:rect l="l" t="t" r="r" b="b"/>
            <a:pathLst>
              <a:path w="4294804" h="5462390">
                <a:moveTo>
                  <a:pt x="0" y="0"/>
                </a:moveTo>
                <a:lnTo>
                  <a:pt x="4294805" y="0"/>
                </a:lnTo>
                <a:lnTo>
                  <a:pt x="4294805" y="5462390"/>
                </a:lnTo>
                <a:lnTo>
                  <a:pt x="0" y="54623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2292862" y="4900376"/>
            <a:ext cx="3841409" cy="5363224"/>
          </a:xfrm>
          <a:custGeom>
            <a:avLst/>
            <a:gdLst/>
            <a:ahLst/>
            <a:cxnLst/>
            <a:rect l="l" t="t" r="r" b="b"/>
            <a:pathLst>
              <a:path w="3841409" h="5363224">
                <a:moveTo>
                  <a:pt x="0" y="0"/>
                </a:moveTo>
                <a:lnTo>
                  <a:pt x="3841410" y="0"/>
                </a:lnTo>
                <a:lnTo>
                  <a:pt x="3841410" y="5363224"/>
                </a:lnTo>
                <a:lnTo>
                  <a:pt x="0" y="536322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656687" y="3522930"/>
            <a:ext cx="11053860" cy="47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5401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•KUTUP TILKISI VE KUTUP AYILARININ VÜCUT SICAKLIKLARINI KORUYUP ISI KAYBETMEMEK IÇIN KULAKLARININ KUYRUKLARININ KISA OLUP, BEYAZ RENKLI OLMALARI GELIŞTIRDIKLERI ADAPTASYONDUR</a:t>
            </a:r>
          </a:p>
          <a:p>
            <a:pPr algn="ctr">
              <a:lnSpc>
                <a:spcPts val="7562"/>
              </a:lnSpc>
            </a:pPr>
            <a:endParaRPr lang="en-US" sz="5401" b="1">
              <a:solidFill>
                <a:srgbClr val="000000"/>
              </a:solidFill>
              <a:latin typeface="Amatic SC Bold"/>
              <a:ea typeface="Amatic SC Bold"/>
              <a:cs typeface="Amatic SC Bold"/>
              <a:sym typeface="Amatic SC Bold"/>
            </a:endParaRPr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B8B4986-E14F-6465-5758-E4A064787A9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360F486A-742A-7E48-5E0B-F94395B5BD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26582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3792532" y="608419"/>
            <a:ext cx="4782171" cy="11535938"/>
          </a:xfrm>
          <a:custGeom>
            <a:avLst/>
            <a:gdLst/>
            <a:ahLst/>
            <a:cxnLst/>
            <a:rect l="l" t="t" r="r" b="b"/>
            <a:pathLst>
              <a:path w="4782171" h="11535938">
                <a:moveTo>
                  <a:pt x="4782170" y="0"/>
                </a:moveTo>
                <a:lnTo>
                  <a:pt x="0" y="0"/>
                </a:lnTo>
                <a:lnTo>
                  <a:pt x="0" y="11535938"/>
                </a:lnTo>
                <a:lnTo>
                  <a:pt x="4782170" y="11535938"/>
                </a:lnTo>
                <a:lnTo>
                  <a:pt x="47821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133821" flipH="1">
            <a:off x="1390887" y="2569689"/>
            <a:ext cx="9585460" cy="1917092"/>
          </a:xfrm>
          <a:custGeom>
            <a:avLst/>
            <a:gdLst/>
            <a:ahLst/>
            <a:cxnLst/>
            <a:rect l="l" t="t" r="r" b="b"/>
            <a:pathLst>
              <a:path w="9585460" h="1917092">
                <a:moveTo>
                  <a:pt x="9585460" y="0"/>
                </a:moveTo>
                <a:lnTo>
                  <a:pt x="0" y="0"/>
                </a:lnTo>
                <a:lnTo>
                  <a:pt x="0" y="1917092"/>
                </a:lnTo>
                <a:lnTo>
                  <a:pt x="9585460" y="1917092"/>
                </a:lnTo>
                <a:lnTo>
                  <a:pt x="958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5400000">
            <a:off x="10590564" y="2811244"/>
            <a:ext cx="7704150" cy="4664512"/>
          </a:xfrm>
          <a:custGeom>
            <a:avLst/>
            <a:gdLst/>
            <a:ahLst/>
            <a:cxnLst/>
            <a:rect l="l" t="t" r="r" b="b"/>
            <a:pathLst>
              <a:path w="7704150" h="4664512">
                <a:moveTo>
                  <a:pt x="0" y="0"/>
                </a:moveTo>
                <a:lnTo>
                  <a:pt x="7704149" y="0"/>
                </a:lnTo>
                <a:lnTo>
                  <a:pt x="7704149" y="4664512"/>
                </a:lnTo>
                <a:lnTo>
                  <a:pt x="0" y="4664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2110382" y="1619319"/>
            <a:ext cx="4844147" cy="7048362"/>
          </a:xfrm>
          <a:custGeom>
            <a:avLst/>
            <a:gdLst/>
            <a:ahLst/>
            <a:cxnLst/>
            <a:rect l="l" t="t" r="r" b="b"/>
            <a:pathLst>
              <a:path w="4844147" h="7048362">
                <a:moveTo>
                  <a:pt x="0" y="0"/>
                </a:moveTo>
                <a:lnTo>
                  <a:pt x="4844148" y="0"/>
                </a:lnTo>
                <a:lnTo>
                  <a:pt x="4844148" y="7048362"/>
                </a:lnTo>
                <a:lnTo>
                  <a:pt x="0" y="704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3468471" y="1680602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810274">
            <a:off x="1020104" y="8204565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70"/>
                </a:lnTo>
                <a:lnTo>
                  <a:pt x="0" y="2107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851397">
            <a:off x="10850024" y="2008572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10019461">
            <a:off x="17308486" y="7437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1800043">
            <a:off x="10907350" y="8454140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8" y="0"/>
                </a:lnTo>
                <a:lnTo>
                  <a:pt x="567418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669974">
            <a:off x="7286577" y="612038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693431">
            <a:off x="920907" y="611011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7483644">
            <a:off x="4148934" y="835703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1839255">
            <a:off x="7718892" y="8992181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4" y="0"/>
                </a:lnTo>
                <a:lnTo>
                  <a:pt x="554414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2419102">
            <a:off x="16795589" y="5492859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30"/>
                </a:lnTo>
                <a:lnTo>
                  <a:pt x="0" y="1329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3579439" y="540225"/>
            <a:ext cx="4294804" cy="5462390"/>
          </a:xfrm>
          <a:custGeom>
            <a:avLst/>
            <a:gdLst/>
            <a:ahLst/>
            <a:cxnLst/>
            <a:rect l="l" t="t" r="r" b="b"/>
            <a:pathLst>
              <a:path w="4294804" h="5462390">
                <a:moveTo>
                  <a:pt x="0" y="0"/>
                </a:moveTo>
                <a:lnTo>
                  <a:pt x="4294805" y="0"/>
                </a:lnTo>
                <a:lnTo>
                  <a:pt x="4294805" y="5462390"/>
                </a:lnTo>
                <a:lnTo>
                  <a:pt x="0" y="54623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1191059" y="4107856"/>
            <a:ext cx="5905610" cy="5713677"/>
          </a:xfrm>
          <a:custGeom>
            <a:avLst/>
            <a:gdLst/>
            <a:ahLst/>
            <a:cxnLst/>
            <a:rect l="l" t="t" r="r" b="b"/>
            <a:pathLst>
              <a:path w="5905610" h="5713677">
                <a:moveTo>
                  <a:pt x="0" y="0"/>
                </a:moveTo>
                <a:lnTo>
                  <a:pt x="5905610" y="0"/>
                </a:lnTo>
                <a:lnTo>
                  <a:pt x="5905610" y="5713677"/>
                </a:lnTo>
                <a:lnTo>
                  <a:pt x="0" y="57136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539566" y="4567800"/>
            <a:ext cx="11053860" cy="37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5401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DİKKAT ET! </a:t>
            </a:r>
          </a:p>
          <a:p>
            <a:pPr algn="ctr">
              <a:lnSpc>
                <a:spcPts val="7562"/>
              </a:lnSpc>
            </a:pPr>
            <a:r>
              <a:rPr lang="en-US" sz="5401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Farklı ortamda yaşayan aynı türdeki canlılar ise farklı adaptasyonlar geliştirirler</a:t>
            </a:r>
          </a:p>
          <a:p>
            <a:pPr algn="ctr">
              <a:lnSpc>
                <a:spcPts val="7562"/>
              </a:lnSpc>
            </a:pPr>
            <a:endParaRPr lang="en-US" sz="5401" b="1">
              <a:solidFill>
                <a:srgbClr val="000000"/>
              </a:solidFill>
              <a:latin typeface="Amatic SC Bold"/>
              <a:ea typeface="Amatic SC Bold"/>
              <a:cs typeface="Amatic SC Bold"/>
              <a:sym typeface="Amatic SC Bold"/>
            </a:endParaRPr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EB6F19F-00F0-7909-1C95-2A002EB68BD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80C182F5-6E0B-DD7A-CD61-EA19D525D6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27346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7725">
            <a:off x="2319959" y="2735174"/>
            <a:ext cx="13389588" cy="4235979"/>
          </a:xfrm>
          <a:custGeom>
            <a:avLst/>
            <a:gdLst/>
            <a:ahLst/>
            <a:cxnLst/>
            <a:rect l="l" t="t" r="r" b="b"/>
            <a:pathLst>
              <a:path w="13389588" h="4235979">
                <a:moveTo>
                  <a:pt x="0" y="0"/>
                </a:moveTo>
                <a:lnTo>
                  <a:pt x="13389588" y="0"/>
                </a:lnTo>
                <a:lnTo>
                  <a:pt x="13389588" y="4235979"/>
                </a:lnTo>
                <a:lnTo>
                  <a:pt x="0" y="4235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524723" y="2216643"/>
            <a:ext cx="9244458" cy="50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ADAPTASYON ÖRNEKLERI</a:t>
            </a:r>
          </a:p>
        </p:txBody>
      </p:sp>
      <p:sp>
        <p:nvSpPr>
          <p:cNvPr id="4" name="Freeform 4"/>
          <p:cNvSpPr/>
          <p:nvPr/>
        </p:nvSpPr>
        <p:spPr>
          <a:xfrm rot="10084657">
            <a:off x="3627756" y="1869066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1460983">
            <a:off x="691221" y="62972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1159206">
            <a:off x="2754259" y="4340976"/>
            <a:ext cx="662036" cy="1122094"/>
          </a:xfrm>
          <a:custGeom>
            <a:avLst/>
            <a:gdLst/>
            <a:ahLst/>
            <a:cxnLst/>
            <a:rect l="l" t="t" r="r" b="b"/>
            <a:pathLst>
              <a:path w="662036" h="1122094">
                <a:moveTo>
                  <a:pt x="0" y="0"/>
                </a:moveTo>
                <a:lnTo>
                  <a:pt x="662036" y="0"/>
                </a:lnTo>
                <a:lnTo>
                  <a:pt x="662036" y="1122095"/>
                </a:lnTo>
                <a:lnTo>
                  <a:pt x="0" y="1122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5575808" y="739774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1422455">
            <a:off x="887331" y="3945578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6"/>
                </a:lnTo>
                <a:lnTo>
                  <a:pt x="0" y="48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243703">
            <a:off x="7393027" y="2454017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8" y="0"/>
                </a:lnTo>
                <a:lnTo>
                  <a:pt x="437368" y="419873"/>
                </a:lnTo>
                <a:lnTo>
                  <a:pt x="0" y="41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2851397">
            <a:off x="9208285" y="507545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10019461">
            <a:off x="13288030" y="1319249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6383107">
            <a:off x="16927791" y="5017806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5" y="0"/>
                </a:lnTo>
                <a:lnTo>
                  <a:pt x="513645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5756806">
            <a:off x="15020060" y="917842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8915872">
            <a:off x="14407882" y="6383025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5756806">
            <a:off x="4802333" y="6847344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1800043">
            <a:off x="11671035" y="347808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10154087">
            <a:off x="15305381" y="3449328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49" y="0"/>
                </a:lnTo>
                <a:lnTo>
                  <a:pt x="489149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rot="-1669974">
            <a:off x="6165299" y="822791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 rot="693431">
            <a:off x="1252195" y="916550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 rot="-2011406">
            <a:off x="10044564" y="1829281"/>
            <a:ext cx="716911" cy="1027900"/>
          </a:xfrm>
          <a:custGeom>
            <a:avLst/>
            <a:gdLst/>
            <a:ahLst/>
            <a:cxnLst/>
            <a:rect l="l" t="t" r="r" b="b"/>
            <a:pathLst>
              <a:path w="716911" h="1027900">
                <a:moveTo>
                  <a:pt x="0" y="0"/>
                </a:moveTo>
                <a:lnTo>
                  <a:pt x="716911" y="0"/>
                </a:lnTo>
                <a:lnTo>
                  <a:pt x="716911" y="1027900"/>
                </a:lnTo>
                <a:lnTo>
                  <a:pt x="0" y="1027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 rot="-2419102">
            <a:off x="16011837" y="6705132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29"/>
                </a:lnTo>
                <a:lnTo>
                  <a:pt x="0" y="1329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8E399CD-3B9C-CA8D-7D31-802FE59645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EE9B14D9-BA19-9758-33AD-5F2670913F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3574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YAPRAK ŞEKLI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0" y="4310056"/>
            <a:ext cx="8130721" cy="4685328"/>
          </a:xfrm>
          <a:custGeom>
            <a:avLst/>
            <a:gdLst/>
            <a:ahLst/>
            <a:cxnLst/>
            <a:rect l="l" t="t" r="r" b="b"/>
            <a:pathLst>
              <a:path w="8130721" h="4685328">
                <a:moveTo>
                  <a:pt x="0" y="0"/>
                </a:moveTo>
                <a:lnTo>
                  <a:pt x="8130721" y="0"/>
                </a:lnTo>
                <a:lnTo>
                  <a:pt x="8130721" y="4685328"/>
                </a:lnTo>
                <a:lnTo>
                  <a:pt x="0" y="4685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0002786" y="2186940"/>
            <a:ext cx="7699171" cy="8115069"/>
          </a:xfrm>
          <a:custGeom>
            <a:avLst/>
            <a:gdLst/>
            <a:ahLst/>
            <a:cxnLst/>
            <a:rect l="l" t="t" r="r" b="b"/>
            <a:pathLst>
              <a:path w="7699171" h="8115069">
                <a:moveTo>
                  <a:pt x="0" y="0"/>
                </a:moveTo>
                <a:lnTo>
                  <a:pt x="7699172" y="0"/>
                </a:lnTo>
                <a:lnTo>
                  <a:pt x="7699172" y="8115069"/>
                </a:lnTo>
                <a:lnTo>
                  <a:pt x="0" y="81150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A6F56A4-DDAC-FB13-09B2-A8CA63D8C6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46F2F6F6-AE2B-A40F-3CD7-867D5D8591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88515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AYAK ŞEKLI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7167021" y="1522799"/>
            <a:ext cx="4845177" cy="8229600"/>
          </a:xfrm>
          <a:custGeom>
            <a:avLst/>
            <a:gdLst/>
            <a:ahLst/>
            <a:cxnLst/>
            <a:rect l="l" t="t" r="r" b="b"/>
            <a:pathLst>
              <a:path w="4845177" h="8229600">
                <a:moveTo>
                  <a:pt x="0" y="0"/>
                </a:moveTo>
                <a:lnTo>
                  <a:pt x="4845177" y="0"/>
                </a:lnTo>
                <a:lnTo>
                  <a:pt x="48451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8AAD029-DFE9-97E4-1B9C-D54AFDFAF7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0" y="8298944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06A9DF0-5D05-7175-62ED-EF4342FCB9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2838" y="9368075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 advTm="25632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311</Words>
  <Application>Microsoft Office PowerPoint</Application>
  <PresentationFormat>Özel</PresentationFormat>
  <Paragraphs>40</Paragraphs>
  <Slides>25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2" baseType="lpstr">
      <vt:lpstr>Amatic SC Bold</vt:lpstr>
      <vt:lpstr>Calibri</vt:lpstr>
      <vt:lpstr>Arimo Bold</vt:lpstr>
      <vt:lpstr>Arial</vt:lpstr>
      <vt:lpstr>Muli Bold</vt:lpstr>
      <vt:lpstr>Amatic SC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ADAPTASYON</dc:title>
  <cp:lastModifiedBy>Nisa Nur Oran</cp:lastModifiedBy>
  <cp:revision>5</cp:revision>
  <dcterms:created xsi:type="dcterms:W3CDTF">2006-08-16T00:00:00Z</dcterms:created>
  <dcterms:modified xsi:type="dcterms:W3CDTF">2025-09-19T23:05:37Z</dcterms:modified>
  <dc:identifier>DAGQY3fch18</dc:identifier>
</cp:coreProperties>
</file>