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Funtastic" panose="020B0604020202020204" charset="-94"/>
      <p:regular r:id="rId15"/>
    </p:embeddedFont>
    <p:embeddedFont>
      <p:font typeface="KG Primary Penmanship" panose="020B0604020202020204" charset="0"/>
      <p:regular r:id="rId16"/>
    </p:embeddedFont>
    <p:embeddedFont>
      <p:font typeface="Samaritan" panose="020B0604020202020204" charset="-9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sv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1.svg"/><Relationship Id="rId10" Type="http://schemas.openxmlformats.org/officeDocument/2006/relationships/image" Target="../media/image8.png"/><Relationship Id="rId4" Type="http://schemas.openxmlformats.org/officeDocument/2006/relationships/image" Target="../media/image20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svg"/><Relationship Id="rId7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www.youtube.com/@mervehocail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het.colorado.edu/tr/simulations/energy-skate-park" TargetMode="External"/><Relationship Id="rId3" Type="http://schemas.openxmlformats.org/officeDocument/2006/relationships/video" Target="../media/media1.mp4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4"/><Relationship Id="rId7" Type="http://schemas.openxmlformats.org/officeDocument/2006/relationships/image" Target="../media/image15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702246"/>
            <a:ext cx="18288000" cy="2584754"/>
          </a:xfrm>
          <a:prstGeom prst="rect">
            <a:avLst/>
          </a:prstGeom>
          <a:solidFill>
            <a:srgbClr val="99D9D9"/>
          </a:solid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2720060" y="6135407"/>
            <a:ext cx="5866088" cy="3274344"/>
          </a:xfrm>
          <a:custGeom>
            <a:avLst/>
            <a:gdLst/>
            <a:ahLst/>
            <a:cxnLst/>
            <a:rect l="l" t="t" r="r" b="b"/>
            <a:pathLst>
              <a:path w="5866088" h="3274344">
                <a:moveTo>
                  <a:pt x="0" y="0"/>
                </a:moveTo>
                <a:lnTo>
                  <a:pt x="5866088" y="0"/>
                </a:lnTo>
                <a:lnTo>
                  <a:pt x="5866088" y="3274344"/>
                </a:lnTo>
                <a:lnTo>
                  <a:pt x="0" y="3274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023345" y="1586135"/>
            <a:ext cx="13297585" cy="4264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89"/>
              </a:lnSpc>
            </a:pPr>
            <a:r>
              <a:rPr lang="en-US" sz="15289" dirty="0">
                <a:solidFill>
                  <a:srgbClr val="000000"/>
                </a:solidFill>
                <a:latin typeface="Funtastic"/>
                <a:ea typeface="Funtastic"/>
                <a:cs typeface="Funtastic"/>
                <a:sym typeface="Funtastic"/>
              </a:rPr>
              <a:t>ENERJİ DÖNÜŞÜMLERİ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3631399"/>
            <a:ext cx="3654530" cy="6655601"/>
          </a:xfrm>
          <a:custGeom>
            <a:avLst/>
            <a:gdLst/>
            <a:ahLst/>
            <a:cxnLst/>
            <a:rect l="l" t="t" r="r" b="b"/>
            <a:pathLst>
              <a:path w="3654530" h="6655601">
                <a:moveTo>
                  <a:pt x="0" y="0"/>
                </a:moveTo>
                <a:lnTo>
                  <a:pt x="3654530" y="0"/>
                </a:lnTo>
                <a:lnTo>
                  <a:pt x="3654530" y="6655601"/>
                </a:lnTo>
                <a:lnTo>
                  <a:pt x="0" y="66556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5039661" y="561109"/>
            <a:ext cx="2562539" cy="2689688"/>
          </a:xfrm>
          <a:custGeom>
            <a:avLst/>
            <a:gdLst/>
            <a:ahLst/>
            <a:cxnLst/>
            <a:rect l="l" t="t" r="r" b="b"/>
            <a:pathLst>
              <a:path w="2562539" h="2689688">
                <a:moveTo>
                  <a:pt x="0" y="0"/>
                </a:moveTo>
                <a:lnTo>
                  <a:pt x="2562539" y="0"/>
                </a:lnTo>
                <a:lnTo>
                  <a:pt x="2562539" y="2689688"/>
                </a:lnTo>
                <a:lnTo>
                  <a:pt x="0" y="2689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47A9113C-7CD9-2998-1297-0E612FDBD0FF}"/>
              </a:ext>
            </a:extLst>
          </p:cNvPr>
          <p:cNvSpPr/>
          <p:nvPr/>
        </p:nvSpPr>
        <p:spPr>
          <a:xfrm>
            <a:off x="-181609" y="8327174"/>
            <a:ext cx="1959826" cy="1959826"/>
          </a:xfrm>
          <a:custGeom>
            <a:avLst/>
            <a:gdLst/>
            <a:ahLst/>
            <a:cxnLst/>
            <a:rect l="l" t="t" r="r" b="b"/>
            <a:pathLst>
              <a:path w="1959826" h="1959826">
                <a:moveTo>
                  <a:pt x="0" y="0"/>
                </a:moveTo>
                <a:lnTo>
                  <a:pt x="1959826" y="0"/>
                </a:lnTo>
                <a:lnTo>
                  <a:pt x="1959826" y="1959826"/>
                </a:lnTo>
                <a:lnTo>
                  <a:pt x="0" y="19598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B9F8915-9EBA-C95D-FB5D-B81A161DFE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6813" y="92644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13829">
        <p159:morph option="byObject"/>
      </p:transition>
    </mc:Choice>
    <mc:Fallback xmlns="">
      <p:transition advTm="138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505806" y="-3115488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5430649" y="4021282"/>
            <a:ext cx="5957680" cy="5808738"/>
          </a:xfrm>
          <a:custGeom>
            <a:avLst/>
            <a:gdLst/>
            <a:ahLst/>
            <a:cxnLst/>
            <a:rect l="l" t="t" r="r" b="b"/>
            <a:pathLst>
              <a:path w="5957680" h="5808738">
                <a:moveTo>
                  <a:pt x="0" y="0"/>
                </a:moveTo>
                <a:lnTo>
                  <a:pt x="5957680" y="0"/>
                </a:lnTo>
                <a:lnTo>
                  <a:pt x="5957680" y="5808738"/>
                </a:lnTo>
                <a:lnTo>
                  <a:pt x="0" y="58087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4917183" y="554913"/>
            <a:ext cx="7860308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su</a:t>
            </a:r>
            <a:r>
              <a:rPr lang="en-US" sz="8000" dirty="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 </a:t>
            </a: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direnci</a:t>
            </a:r>
            <a:endParaRPr lang="en-US" sz="8000" dirty="0">
              <a:solidFill>
                <a:srgbClr val="89A9DF"/>
              </a:solidFill>
              <a:latin typeface="Samaritan"/>
              <a:ea typeface="Samaritan"/>
              <a:cs typeface="Samaritan"/>
              <a:sym typeface="Samarit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13439" y="2040976"/>
            <a:ext cx="16667018" cy="227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Suyun cisimlerin hareketine karşı gösterdiği zorluğa su direnci denir.</a:t>
            </a:r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09FB9887-9BE0-FD5D-16C9-A807935C7345}"/>
              </a:ext>
            </a:extLst>
          </p:cNvPr>
          <p:cNvSpPr/>
          <p:nvPr/>
        </p:nvSpPr>
        <p:spPr>
          <a:xfrm>
            <a:off x="-181609" y="8327174"/>
            <a:ext cx="1959826" cy="1959826"/>
          </a:xfrm>
          <a:custGeom>
            <a:avLst/>
            <a:gdLst/>
            <a:ahLst/>
            <a:cxnLst/>
            <a:rect l="l" t="t" r="r" b="b"/>
            <a:pathLst>
              <a:path w="1959826" h="1959826">
                <a:moveTo>
                  <a:pt x="0" y="0"/>
                </a:moveTo>
                <a:lnTo>
                  <a:pt x="1959826" y="0"/>
                </a:lnTo>
                <a:lnTo>
                  <a:pt x="1959826" y="1959826"/>
                </a:lnTo>
                <a:lnTo>
                  <a:pt x="0" y="19598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C5919DD4-E580-F436-B7EE-C900EDD8CB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6813" y="92644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58175">
        <p159:morph option="byObject"/>
      </p:transition>
    </mc:Choice>
    <mc:Fallback xmlns="">
      <p:transition advTm="581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704626" y="7520972"/>
            <a:ext cx="5102753" cy="1734936"/>
          </a:xfrm>
          <a:custGeom>
            <a:avLst/>
            <a:gdLst/>
            <a:ahLst/>
            <a:cxnLst/>
            <a:rect l="l" t="t" r="r" b="b"/>
            <a:pathLst>
              <a:path w="5102753" h="1734936">
                <a:moveTo>
                  <a:pt x="0" y="0"/>
                </a:moveTo>
                <a:lnTo>
                  <a:pt x="5102753" y="0"/>
                </a:lnTo>
                <a:lnTo>
                  <a:pt x="5102753" y="1734936"/>
                </a:lnTo>
                <a:lnTo>
                  <a:pt x="0" y="1734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5365865" y="6636989"/>
            <a:ext cx="5840018" cy="3650011"/>
          </a:xfrm>
          <a:custGeom>
            <a:avLst/>
            <a:gdLst/>
            <a:ahLst/>
            <a:cxnLst/>
            <a:rect l="l" t="t" r="r" b="b"/>
            <a:pathLst>
              <a:path w="5840018" h="3650011">
                <a:moveTo>
                  <a:pt x="0" y="0"/>
                </a:moveTo>
                <a:lnTo>
                  <a:pt x="5840018" y="0"/>
                </a:lnTo>
                <a:lnTo>
                  <a:pt x="5840018" y="3650011"/>
                </a:lnTo>
                <a:lnTo>
                  <a:pt x="0" y="3650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0172700" y="7509362"/>
            <a:ext cx="8115300" cy="2556320"/>
          </a:xfrm>
          <a:custGeom>
            <a:avLst/>
            <a:gdLst/>
            <a:ahLst/>
            <a:cxnLst/>
            <a:rect l="l" t="t" r="r" b="b"/>
            <a:pathLst>
              <a:path w="8115300" h="2556320">
                <a:moveTo>
                  <a:pt x="0" y="0"/>
                </a:moveTo>
                <a:lnTo>
                  <a:pt x="8115300" y="0"/>
                </a:lnTo>
                <a:lnTo>
                  <a:pt x="8115300" y="2556320"/>
                </a:lnTo>
                <a:lnTo>
                  <a:pt x="0" y="25563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4951958" y="412621"/>
            <a:ext cx="83840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hava direnci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1704846"/>
            <a:ext cx="17666078" cy="227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Havanın cisimlerin hareketine karşı gösterdiği zorluğa hava direnci denir.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324601" y="4532329"/>
            <a:ext cx="18143098" cy="338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Otomobillerin, hızlı trenlerin ve uçakların ön kısımlarının sivri şekilde tasarlanması hava direncini azaltmak içindir.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4E1777B-5CC9-A7FB-9F93-AAB682D37BD9}"/>
              </a:ext>
            </a:extLst>
          </p:cNvPr>
          <p:cNvSpPr/>
          <p:nvPr/>
        </p:nvSpPr>
        <p:spPr>
          <a:xfrm>
            <a:off x="-285540" y="8448214"/>
            <a:ext cx="1959826" cy="1959826"/>
          </a:xfrm>
          <a:custGeom>
            <a:avLst/>
            <a:gdLst/>
            <a:ahLst/>
            <a:cxnLst/>
            <a:rect l="l" t="t" r="r" b="b"/>
            <a:pathLst>
              <a:path w="1959826" h="1959826">
                <a:moveTo>
                  <a:pt x="0" y="0"/>
                </a:moveTo>
                <a:lnTo>
                  <a:pt x="1959826" y="0"/>
                </a:lnTo>
                <a:lnTo>
                  <a:pt x="1959826" y="1959826"/>
                </a:lnTo>
                <a:lnTo>
                  <a:pt x="0" y="19598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9A9CD36-25BE-8FEA-9F75-8B717B6E16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6813" y="92644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55332">
        <p159:morph option="byObject"/>
      </p:transition>
    </mc:Choice>
    <mc:Fallback xmlns="">
      <p:transition advTm="55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398E6F-D4C9-C077-9E9F-71265BF09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1E1FF3A-BFC1-E341-86AC-BE64F2C71032}"/>
              </a:ext>
            </a:extLst>
          </p:cNvPr>
          <p:cNvGrpSpPr/>
          <p:nvPr/>
        </p:nvGrpSpPr>
        <p:grpSpPr>
          <a:xfrm rot="5400000">
            <a:off x="4561870" y="-3292487"/>
            <a:ext cx="8687240" cy="16871973"/>
            <a:chOff x="0" y="0"/>
            <a:chExt cx="5017131" cy="97440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BAD3135-B0BB-D8E3-651A-487F28B36BFB}"/>
                </a:ext>
              </a:extLst>
            </p:cNvPr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B7381B1E-B652-A994-09B7-AD5FD6A5030B}"/>
              </a:ext>
            </a:extLst>
          </p:cNvPr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14A6A7A-6DB5-2B4A-559D-F73AA2C0A8DF}"/>
              </a:ext>
            </a:extLst>
          </p:cNvPr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65D376A-852B-8C6C-5024-3A83F72D0FD8}"/>
              </a:ext>
            </a:extLst>
          </p:cNvPr>
          <p:cNvSpPr txBox="1"/>
          <p:nvPr/>
        </p:nvSpPr>
        <p:spPr>
          <a:xfrm>
            <a:off x="4951958" y="412621"/>
            <a:ext cx="8384084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hava direnci</a:t>
            </a:r>
          </a:p>
        </p:txBody>
      </p:sp>
      <p:pic>
        <p:nvPicPr>
          <p:cNvPr id="1026" name="Picture 2" descr="70.000+ Paraşüt Stok Fotoğrafları, Resimler ve Royalty-Free Görseller -  iStock">
            <a:extLst>
              <a:ext uri="{FF2B5EF4-FFF2-40B4-BE49-F238E27FC236}">
                <a16:creationId xmlns:a16="http://schemas.microsoft.com/office/drawing/2014/main" id="{15ADBB80-CF60-EC2A-1F18-3E11D4A8A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02134"/>
            <a:ext cx="7620000" cy="774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5">
            <a:extLst>
              <a:ext uri="{FF2B5EF4-FFF2-40B4-BE49-F238E27FC236}">
                <a16:creationId xmlns:a16="http://schemas.microsoft.com/office/drawing/2014/main" id="{A744394C-58E6-F9AC-7680-0FF6720CD8E1}"/>
              </a:ext>
            </a:extLst>
          </p:cNvPr>
          <p:cNvSpPr/>
          <p:nvPr/>
        </p:nvSpPr>
        <p:spPr>
          <a:xfrm>
            <a:off x="-181609" y="8327174"/>
            <a:ext cx="1959826" cy="1959826"/>
          </a:xfrm>
          <a:custGeom>
            <a:avLst/>
            <a:gdLst/>
            <a:ahLst/>
            <a:cxnLst/>
            <a:rect l="l" t="t" r="r" b="b"/>
            <a:pathLst>
              <a:path w="1959826" h="1959826">
                <a:moveTo>
                  <a:pt x="0" y="0"/>
                </a:moveTo>
                <a:lnTo>
                  <a:pt x="1959826" y="0"/>
                </a:lnTo>
                <a:lnTo>
                  <a:pt x="1959826" y="1959826"/>
                </a:lnTo>
                <a:lnTo>
                  <a:pt x="0" y="19598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9BE6FB5-A3A4-3AA8-7B30-3E6D66BBF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6813" y="9264438"/>
            <a:ext cx="6220693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43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63954">
        <p159:morph option="byObject"/>
      </p:transition>
    </mc:Choice>
    <mc:Fallback xmlns="">
      <p:transition advTm="63954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433339"/>
            <a:ext cx="18288000" cy="1853661"/>
          </a:xfrm>
          <a:prstGeom prst="rect">
            <a:avLst/>
          </a:prstGeom>
          <a:solidFill>
            <a:srgbClr val="99D9D9"/>
          </a:solid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2337878" y="460519"/>
            <a:ext cx="4921422" cy="9365962"/>
          </a:xfrm>
          <a:custGeom>
            <a:avLst/>
            <a:gdLst/>
            <a:ahLst/>
            <a:cxnLst/>
            <a:rect l="l" t="t" r="r" b="b"/>
            <a:pathLst>
              <a:path w="4921422" h="9365962">
                <a:moveTo>
                  <a:pt x="0" y="0"/>
                </a:moveTo>
                <a:lnTo>
                  <a:pt x="4921422" y="0"/>
                </a:lnTo>
                <a:lnTo>
                  <a:pt x="4921422" y="9365962"/>
                </a:lnTo>
                <a:lnTo>
                  <a:pt x="0" y="9365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467368" y="632114"/>
            <a:ext cx="11209950" cy="7608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4"/>
              </a:lnSpc>
              <a:spcBef>
                <a:spcPct val="0"/>
              </a:spcBef>
            </a:pP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Doğada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bir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enerji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başka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bir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enerjiye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dönüşürken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toplam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enerji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korunur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 </a:t>
            </a:r>
          </a:p>
          <a:p>
            <a:pPr algn="l">
              <a:lnSpc>
                <a:spcPts val="7434"/>
              </a:lnSpc>
              <a:spcBef>
                <a:spcPct val="0"/>
              </a:spcBef>
            </a:pP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Buna </a:t>
            </a: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enerjinin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korunumu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kanunu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denir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 </a:t>
            </a:r>
          </a:p>
          <a:p>
            <a:pPr algn="l">
              <a:lnSpc>
                <a:spcPts val="7434"/>
              </a:lnSpc>
              <a:spcBef>
                <a:spcPct val="0"/>
              </a:spcBef>
            </a:pPr>
            <a:endParaRPr lang="en-US" sz="7434" dirty="0">
              <a:solidFill>
                <a:srgbClr val="000000"/>
              </a:solidFill>
              <a:latin typeface="KG Primary Penmanship"/>
              <a:ea typeface="KG Primary Penmanship"/>
              <a:cs typeface="KG Primary Penmanship"/>
              <a:sym typeface="KG Primary Penmanship"/>
            </a:endParaRPr>
          </a:p>
          <a:p>
            <a:pPr algn="l">
              <a:lnSpc>
                <a:spcPts val="7434"/>
              </a:lnSpc>
              <a:spcBef>
                <a:spcPct val="0"/>
              </a:spcBef>
            </a:pP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Enerji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, </a:t>
            </a: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yoktan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var </a:t>
            </a: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olmaz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veya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vardan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yok</a:t>
            </a:r>
          </a:p>
          <a:p>
            <a:pPr algn="l">
              <a:lnSpc>
                <a:spcPts val="7434"/>
              </a:lnSpc>
              <a:spcBef>
                <a:spcPct val="0"/>
              </a:spcBef>
            </a:pPr>
            <a:r>
              <a:rPr lang="en-US" sz="743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olmaz</a:t>
            </a:r>
            <a:r>
              <a:rPr lang="en-US" sz="743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1F5CCAA7-93FF-8D9B-3D18-C7052B492F57}"/>
              </a:ext>
            </a:extLst>
          </p:cNvPr>
          <p:cNvSpPr/>
          <p:nvPr/>
        </p:nvSpPr>
        <p:spPr>
          <a:xfrm>
            <a:off x="-181609" y="8327174"/>
            <a:ext cx="1959826" cy="1959826"/>
          </a:xfrm>
          <a:custGeom>
            <a:avLst/>
            <a:gdLst/>
            <a:ahLst/>
            <a:cxnLst/>
            <a:rect l="l" t="t" r="r" b="b"/>
            <a:pathLst>
              <a:path w="1959826" h="1959826">
                <a:moveTo>
                  <a:pt x="0" y="0"/>
                </a:moveTo>
                <a:lnTo>
                  <a:pt x="1959826" y="0"/>
                </a:lnTo>
                <a:lnTo>
                  <a:pt x="1959826" y="1959826"/>
                </a:lnTo>
                <a:lnTo>
                  <a:pt x="0" y="1959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6992B06-F4FD-AC1A-7502-EE6DA33F0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813" y="92644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115668">
        <p159:morph option="byObject"/>
      </p:transition>
    </mc:Choice>
    <mc:Fallback xmlns="">
      <p:transition advTm="1156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411554" y="102442"/>
            <a:ext cx="16847746" cy="10082116"/>
          </a:xfrm>
          <a:prstGeom prst="rect">
            <a:avLst/>
          </a:prstGeom>
        </p:spPr>
      </p:pic>
      <p:sp>
        <p:nvSpPr>
          <p:cNvPr id="5" name="Freeform 15">
            <a:extLst>
              <a:ext uri="{FF2B5EF4-FFF2-40B4-BE49-F238E27FC236}">
                <a16:creationId xmlns:a16="http://schemas.microsoft.com/office/drawing/2014/main" id="{02FBF1A0-3C93-09B0-A0A3-7FFEE5818AEC}"/>
              </a:ext>
            </a:extLst>
          </p:cNvPr>
          <p:cNvSpPr/>
          <p:nvPr/>
        </p:nvSpPr>
        <p:spPr>
          <a:xfrm>
            <a:off x="-181609" y="8327174"/>
            <a:ext cx="1959826" cy="1959826"/>
          </a:xfrm>
          <a:custGeom>
            <a:avLst/>
            <a:gdLst/>
            <a:ahLst/>
            <a:cxnLst/>
            <a:rect l="l" t="t" r="r" b="b"/>
            <a:pathLst>
              <a:path w="1959826" h="1959826">
                <a:moveTo>
                  <a:pt x="0" y="0"/>
                </a:moveTo>
                <a:lnTo>
                  <a:pt x="1959826" y="0"/>
                </a:lnTo>
                <a:lnTo>
                  <a:pt x="1959826" y="1959826"/>
                </a:lnTo>
                <a:lnTo>
                  <a:pt x="0" y="19598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0728F5C-A6E5-19D9-7A50-8CF6648BB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6813" y="9264438"/>
            <a:ext cx="6220693" cy="543001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4AC6A640-4467-9705-9009-CAC7E33C435D}"/>
              </a:ext>
            </a:extLst>
          </p:cNvPr>
          <p:cNvSpPr txBox="1"/>
          <p:nvPr/>
        </p:nvSpPr>
        <p:spPr>
          <a:xfrm>
            <a:off x="4740335" y="468757"/>
            <a:ext cx="9232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hlinkClick r:id="rId8"/>
              </a:rPr>
              <a:t>https://phet.colorado.edu/tr/simulations/energy-skate-park</a:t>
            </a:r>
            <a:endParaRPr lang="tr-TR" sz="28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58526">
        <p159:morph option="byObject"/>
      </p:transition>
    </mc:Choice>
    <mc:Fallback xmlns="">
      <p:transition advTm="585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60" objId="2"/>
        <p14:pauseEvt time="5126" objId="2"/>
        <p14:seekEvt time="6514" objId="2" seek="814"/>
        <p14:seekEvt time="6514" objId="2" seek="814"/>
        <p14:seekEvt time="6541" objId="2" seek="3059"/>
        <p14:seekEvt time="6541" objId="2" seek="3059"/>
        <p14:seekEvt time="6608" objId="2" seek="2877"/>
        <p14:seekEvt time="6608" objId="2" seek="2877"/>
        <p14:seekEvt time="6675" objId="2" seek="2708"/>
        <p14:seekEvt time="6676" objId="2" seek="2708"/>
        <p14:seekEvt time="6725" objId="2" seek="2624"/>
        <p14:seekEvt time="6725" objId="2" seek="2624"/>
        <p14:seekEvt time="6792" objId="2" seek="2624"/>
        <p14:seekEvt time="6792" objId="2" seek="2624"/>
        <p14:seekEvt time="6942" objId="2" seek="2554"/>
        <p14:seekEvt time="6942" objId="2" seek="2554"/>
        <p14:seekEvt time="7008" objId="2" seek="2287"/>
        <p14:seekEvt time="7009" objId="2" seek="2287"/>
        <p14:seekEvt time="7075" objId="2" seek="1923"/>
        <p14:seekEvt time="7075" objId="2" seek="1923"/>
        <p14:seekEvt time="7124" objId="2" seek="1600"/>
        <p14:seekEvt time="7125" objId="2" seek="1600"/>
        <p14:seekEvt time="7192" objId="2" seek="1459"/>
        <p14:seekEvt time="7192" objId="2" seek="1459"/>
        <p14:seekEvt time="7241" objId="2" seek="1361"/>
        <p14:seekEvt time="7242" objId="2" seek="1361"/>
        <p14:seekEvt time="7308" objId="2" seek="1024"/>
        <p14:seekEvt time="7308" objId="2" seek="1024"/>
        <p14:seekEvt time="7375" objId="2" seek="870"/>
        <p14:seekEvt time="7375" objId="2" seek="870"/>
        <p14:seekEvt time="7425" objId="2" seek="744"/>
        <p14:seekEvt time="7425" objId="2" seek="744"/>
        <p14:seekEvt time="7491" objId="2" seek="435"/>
        <p14:seekEvt time="7491" objId="2" seek="435"/>
        <p14:seekEvt time="7558" objId="2" seek="239"/>
        <p14:seekEvt time="7558" objId="2" seek="239"/>
        <p14:seekEvt time="7625" objId="2" seek="56"/>
        <p14:seekEvt time="7625" objId="2" seek="56"/>
        <p14:seekEvt time="7675" objId="2" seek="0"/>
        <p14:seekEvt time="7675" objId="2" seek="0"/>
        <p14:seekEvt time="7759" objId="2" seek="0"/>
        <p14:seekEvt time="7759" objId="2" seek="0"/>
        <p14:seekEvt time="7826" objId="2" seek="0"/>
        <p14:seekEvt time="7826" objId="2" seek="0"/>
        <p14:seekEvt time="7942" objId="2" seek="0"/>
        <p14:seekEvt time="7942" objId="2" seek="0"/>
        <p14:seekEvt time="8008" objId="2" seek="0"/>
        <p14:seekEvt time="8009" objId="2" seek="0"/>
        <p14:seekEvt time="8141" objId="2" seek="0"/>
        <p14:seekEvt time="8141" objId="2" seek="0"/>
        <p14:resumeEvt time="16834" objId="2"/>
        <p14:pauseEvt time="17758" objId="2"/>
        <p14:resumeEvt time="18226" objId="2"/>
        <p14:pauseEvt time="21274" objId="2"/>
        <p14:resumeEvt time="22957" objId="2"/>
        <p14:pauseEvt time="23357" objId="2"/>
        <p14:resumeEvt time="27053" objId="2"/>
        <p14:stopEvt time="45235" objId="2"/>
        <p14:playEvt time="55625" objId="2"/>
        <p14:stopEvt time="57750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657" b="6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Freeform 15">
            <a:extLst>
              <a:ext uri="{FF2B5EF4-FFF2-40B4-BE49-F238E27FC236}">
                <a16:creationId xmlns:a16="http://schemas.microsoft.com/office/drawing/2014/main" id="{6302AD2C-65C3-94FA-2457-CB658A7BC83A}"/>
              </a:ext>
            </a:extLst>
          </p:cNvPr>
          <p:cNvSpPr/>
          <p:nvPr/>
        </p:nvSpPr>
        <p:spPr>
          <a:xfrm>
            <a:off x="-181609" y="8327174"/>
            <a:ext cx="1959826" cy="1959826"/>
          </a:xfrm>
          <a:custGeom>
            <a:avLst/>
            <a:gdLst/>
            <a:ahLst/>
            <a:cxnLst/>
            <a:rect l="l" t="t" r="r" b="b"/>
            <a:pathLst>
              <a:path w="1959826" h="1959826">
                <a:moveTo>
                  <a:pt x="0" y="0"/>
                </a:moveTo>
                <a:lnTo>
                  <a:pt x="1959826" y="0"/>
                </a:lnTo>
                <a:lnTo>
                  <a:pt x="1959826" y="1959826"/>
                </a:lnTo>
                <a:lnTo>
                  <a:pt x="0" y="1959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A2B9979-FDDB-78FC-DA3F-6E87B5A59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813" y="92644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70490">
        <p159:morph option="byObject"/>
      </p:transition>
    </mc:Choice>
    <mc:Fallback xmlns="">
      <p:transition advTm="704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92" objId="2"/>
        <p14:stopEvt time="33778" objId="2"/>
        <p14:playEvt time="36862" objId="2"/>
        <p14:stopEvt time="68173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600" y="952500"/>
            <a:ext cx="15636953" cy="4495091"/>
          </a:xfrm>
          <a:custGeom>
            <a:avLst/>
            <a:gdLst/>
            <a:ahLst/>
            <a:cxnLst/>
            <a:rect l="l" t="t" r="r" b="b"/>
            <a:pathLst>
              <a:path w="15636953" h="4495091">
                <a:moveTo>
                  <a:pt x="0" y="0"/>
                </a:moveTo>
                <a:lnTo>
                  <a:pt x="15636953" y="0"/>
                </a:lnTo>
                <a:lnTo>
                  <a:pt x="15636953" y="4495091"/>
                </a:lnTo>
                <a:lnTo>
                  <a:pt x="0" y="44950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542A949A-E113-1A91-EB41-69B8142B56EC}"/>
              </a:ext>
            </a:extLst>
          </p:cNvPr>
          <p:cNvSpPr/>
          <p:nvPr/>
        </p:nvSpPr>
        <p:spPr>
          <a:xfrm>
            <a:off x="-181609" y="8327174"/>
            <a:ext cx="1959826" cy="1959826"/>
          </a:xfrm>
          <a:custGeom>
            <a:avLst/>
            <a:gdLst/>
            <a:ahLst/>
            <a:cxnLst/>
            <a:rect l="l" t="t" r="r" b="b"/>
            <a:pathLst>
              <a:path w="1959826" h="1959826">
                <a:moveTo>
                  <a:pt x="0" y="0"/>
                </a:moveTo>
                <a:lnTo>
                  <a:pt x="1959826" y="0"/>
                </a:lnTo>
                <a:lnTo>
                  <a:pt x="1959826" y="1959826"/>
                </a:lnTo>
                <a:lnTo>
                  <a:pt x="0" y="1959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824667E-E0A6-2F8A-9C73-CB21AC5A1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813" y="92644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89676">
        <p159:morph option="byObject"/>
      </p:transition>
    </mc:Choice>
    <mc:Fallback xmlns="">
      <p:transition advTm="896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433339"/>
            <a:ext cx="18288000" cy="1853661"/>
          </a:xfrm>
          <a:prstGeom prst="rect">
            <a:avLst/>
          </a:prstGeom>
          <a:solidFill>
            <a:srgbClr val="99D9D9"/>
          </a:solidFill>
        </p:spPr>
        <p:txBody>
          <a:bodyPr/>
          <a:lstStyle/>
          <a:p>
            <a:endParaRPr lang="tr-T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10024"/>
          <a:stretch>
            <a:fillRect/>
          </a:stretch>
        </p:blipFill>
        <p:spPr>
          <a:xfrm>
            <a:off x="1815186" y="1914868"/>
            <a:ext cx="16487599" cy="837213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99796" y="485775"/>
            <a:ext cx="16359504" cy="5933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  <a:spcBef>
                <a:spcPct val="0"/>
              </a:spcBef>
            </a:pP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Sürtünme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kuvveti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,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birbirine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temas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eden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maddeler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arasında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meydana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gelen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bir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kuvvettir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  <a:p>
            <a:pPr algn="ctr">
              <a:lnSpc>
                <a:spcPts val="7774"/>
              </a:lnSpc>
              <a:spcBef>
                <a:spcPct val="0"/>
              </a:spcBef>
            </a:pP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Sürtünme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kuvveti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,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cismin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hareketini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zorlaştırır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,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hareket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hâlindeki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bir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cismin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yavaşlamasına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ya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da</a:t>
            </a:r>
          </a:p>
          <a:p>
            <a:pPr algn="ctr">
              <a:lnSpc>
                <a:spcPts val="7774"/>
              </a:lnSpc>
              <a:spcBef>
                <a:spcPct val="0"/>
              </a:spcBef>
            </a:pP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durmasına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sebep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olur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Cismin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kinetik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enerjisi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,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sürtünme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ile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ısı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enerjisine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7774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dönüşebilir</a:t>
            </a:r>
            <a:r>
              <a:rPr lang="en-US" sz="7774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27B4D942-DD25-B7E7-F6B1-5AF008E4C9D0}"/>
              </a:ext>
            </a:extLst>
          </p:cNvPr>
          <p:cNvSpPr/>
          <p:nvPr/>
        </p:nvSpPr>
        <p:spPr>
          <a:xfrm>
            <a:off x="-181609" y="8327174"/>
            <a:ext cx="1959826" cy="1959826"/>
          </a:xfrm>
          <a:custGeom>
            <a:avLst/>
            <a:gdLst/>
            <a:ahLst/>
            <a:cxnLst/>
            <a:rect l="l" t="t" r="r" b="b"/>
            <a:pathLst>
              <a:path w="1959826" h="1959826">
                <a:moveTo>
                  <a:pt x="0" y="0"/>
                </a:moveTo>
                <a:lnTo>
                  <a:pt x="1959826" y="0"/>
                </a:lnTo>
                <a:lnTo>
                  <a:pt x="1959826" y="1959826"/>
                </a:lnTo>
                <a:lnTo>
                  <a:pt x="0" y="1959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BA11B42-75E1-1F49-CEBB-4D95FD492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813" y="92644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79568">
        <p159:morph option="byObject"/>
      </p:transition>
    </mc:Choice>
    <mc:Fallback xmlns="">
      <p:transition advTm="795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433339"/>
            <a:ext cx="18288000" cy="1853661"/>
          </a:xfrm>
          <a:prstGeom prst="rect">
            <a:avLst/>
          </a:prstGeom>
          <a:solidFill>
            <a:srgbClr val="99D9D9"/>
          </a:solidFill>
        </p:spPr>
        <p:txBody>
          <a:bodyPr/>
          <a:lstStyle/>
          <a:p>
            <a:endParaRPr lang="tr-TR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1598535" y="1028700"/>
            <a:ext cx="6053588" cy="3450545"/>
          </a:xfrm>
          <a:prstGeom prst="rect">
            <a:avLst/>
          </a:prstGeom>
        </p:spPr>
      </p:pic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11598535" y="4915513"/>
            <a:ext cx="6053588" cy="341638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46079" y="1143000"/>
            <a:ext cx="9685859" cy="597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60"/>
              </a:lnSpc>
              <a:spcBef>
                <a:spcPct val="0"/>
              </a:spcBef>
            </a:pP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Sürtünme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kuvvetinin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pek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çok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faydası</a:t>
            </a:r>
            <a:endParaRPr lang="en-US" sz="5860" dirty="0">
              <a:solidFill>
                <a:srgbClr val="000000"/>
              </a:solidFill>
              <a:latin typeface="KG Primary Penmanship"/>
              <a:ea typeface="KG Primary Penmanship"/>
              <a:cs typeface="KG Primary Penmanship"/>
              <a:sym typeface="KG Primary Penmanship"/>
            </a:endParaRPr>
          </a:p>
          <a:p>
            <a:pPr algn="l">
              <a:lnSpc>
                <a:spcPts val="5860"/>
              </a:lnSpc>
              <a:spcBef>
                <a:spcPct val="0"/>
              </a:spcBef>
            </a:pP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vardır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Sürtünme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kuvveti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:</a:t>
            </a:r>
          </a:p>
          <a:p>
            <a:pPr algn="l">
              <a:lnSpc>
                <a:spcPts val="5860"/>
              </a:lnSpc>
              <a:spcBef>
                <a:spcPct val="0"/>
              </a:spcBef>
            </a:pP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•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Kolayca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yürüyebilmemizi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,</a:t>
            </a:r>
          </a:p>
          <a:p>
            <a:pPr algn="l">
              <a:lnSpc>
                <a:spcPts val="5860"/>
              </a:lnSpc>
              <a:spcBef>
                <a:spcPct val="0"/>
              </a:spcBef>
            </a:pP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•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Yazı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yazmamızı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,</a:t>
            </a:r>
          </a:p>
          <a:p>
            <a:pPr algn="l">
              <a:lnSpc>
                <a:spcPts val="5860"/>
              </a:lnSpc>
              <a:spcBef>
                <a:spcPct val="0"/>
              </a:spcBef>
            </a:pP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•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Yağmur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ve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dolu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tanelerinin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yeryüzüne</a:t>
            </a:r>
            <a:endParaRPr lang="en-US" sz="5860" dirty="0">
              <a:solidFill>
                <a:srgbClr val="000000"/>
              </a:solidFill>
              <a:latin typeface="KG Primary Penmanship"/>
              <a:ea typeface="KG Primary Penmanship"/>
              <a:cs typeface="KG Primary Penmanship"/>
              <a:sym typeface="KG Primary Penmanship"/>
            </a:endParaRPr>
          </a:p>
          <a:p>
            <a:pPr algn="l">
              <a:lnSpc>
                <a:spcPts val="5860"/>
              </a:lnSpc>
              <a:spcBef>
                <a:spcPct val="0"/>
              </a:spcBef>
            </a:pP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yavaş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düşmesini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,</a:t>
            </a:r>
          </a:p>
          <a:p>
            <a:pPr algn="l">
              <a:lnSpc>
                <a:spcPts val="5860"/>
              </a:lnSpc>
              <a:spcBef>
                <a:spcPct val="0"/>
              </a:spcBef>
            </a:pP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•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Cisimleri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rahatlıkla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kavrayıp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tutmamızı</a:t>
            </a:r>
            <a:endParaRPr lang="en-US" sz="5860" dirty="0">
              <a:solidFill>
                <a:srgbClr val="000000"/>
              </a:solidFill>
              <a:latin typeface="KG Primary Penmanship"/>
              <a:ea typeface="KG Primary Penmanship"/>
              <a:cs typeface="KG Primary Penmanship"/>
              <a:sym typeface="KG Primary Penmanship"/>
            </a:endParaRPr>
          </a:p>
          <a:p>
            <a:pPr algn="l">
              <a:lnSpc>
                <a:spcPts val="5860"/>
              </a:lnSpc>
              <a:spcBef>
                <a:spcPct val="0"/>
              </a:spcBef>
            </a:pP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vb.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sağlar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16FC7EAB-B1B2-DBA2-F5F1-48CCB46DA659}"/>
              </a:ext>
            </a:extLst>
          </p:cNvPr>
          <p:cNvSpPr/>
          <p:nvPr/>
        </p:nvSpPr>
        <p:spPr>
          <a:xfrm>
            <a:off x="-181609" y="8327174"/>
            <a:ext cx="1959826" cy="1959826"/>
          </a:xfrm>
          <a:custGeom>
            <a:avLst/>
            <a:gdLst/>
            <a:ahLst/>
            <a:cxnLst/>
            <a:rect l="l" t="t" r="r" b="b"/>
            <a:pathLst>
              <a:path w="1959826" h="1959826">
                <a:moveTo>
                  <a:pt x="0" y="0"/>
                </a:moveTo>
                <a:lnTo>
                  <a:pt x="1959826" y="0"/>
                </a:lnTo>
                <a:lnTo>
                  <a:pt x="1959826" y="1959826"/>
                </a:lnTo>
                <a:lnTo>
                  <a:pt x="0" y="19598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D0C9C2F-D841-16B7-3740-3F85DE7498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6813" y="92644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57907">
        <p159:morph option="byObject"/>
      </p:transition>
    </mc:Choice>
    <mc:Fallback xmlns="">
      <p:transition advTm="579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7760" objId="4"/>
        <p14:playEvt time="14076" objId="3"/>
        <p14:stopEvt time="26839" objId="3"/>
        <p14:stopEvt time="27890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433339"/>
            <a:ext cx="18288000" cy="1853661"/>
          </a:xfrm>
          <a:prstGeom prst="rect">
            <a:avLst/>
          </a:prstGeom>
          <a:solidFill>
            <a:srgbClr val="99D9D9"/>
          </a:solidFill>
        </p:spPr>
        <p:txBody>
          <a:bodyPr/>
          <a:lstStyle/>
          <a:p>
            <a:endParaRPr lang="tr-TR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8031"/>
          <a:stretch>
            <a:fillRect/>
          </a:stretch>
        </p:blipFill>
        <p:spPr>
          <a:xfrm>
            <a:off x="10071922" y="1581959"/>
            <a:ext cx="8216078" cy="504174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7379" y="1395204"/>
            <a:ext cx="9854543" cy="671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60"/>
              </a:lnSpc>
            </a:pP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Bunlarla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birlikte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sürtünme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kuvveti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bazı</a:t>
            </a:r>
            <a:endParaRPr lang="en-US" sz="5860" dirty="0">
              <a:solidFill>
                <a:srgbClr val="000000"/>
              </a:solidFill>
              <a:latin typeface="KG Primary Penmanship"/>
              <a:ea typeface="KG Primary Penmanship"/>
              <a:cs typeface="KG Primary Penmanship"/>
              <a:sym typeface="KG Primary Penmanship"/>
            </a:endParaRPr>
          </a:p>
          <a:p>
            <a:pPr algn="l">
              <a:lnSpc>
                <a:spcPts val="5860"/>
              </a:lnSpc>
            </a:pP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olumsuz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sonuçlara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da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yol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açabilir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 Bu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kuvvet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:</a:t>
            </a:r>
          </a:p>
          <a:p>
            <a:pPr algn="l">
              <a:lnSpc>
                <a:spcPts val="5860"/>
              </a:lnSpc>
            </a:pP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•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Araçlardaki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metal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parçaların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aşınmasına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,</a:t>
            </a:r>
          </a:p>
          <a:p>
            <a:pPr algn="l">
              <a:lnSpc>
                <a:spcPts val="5860"/>
              </a:lnSpc>
            </a:pP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•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Araçların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lastiklerinin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yıpranmasına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,</a:t>
            </a:r>
          </a:p>
          <a:p>
            <a:pPr algn="l">
              <a:lnSpc>
                <a:spcPts val="5860"/>
              </a:lnSpc>
            </a:pP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•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Kapı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menteşelerinin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aşınmasına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,</a:t>
            </a:r>
          </a:p>
          <a:p>
            <a:pPr algn="l">
              <a:lnSpc>
                <a:spcPts val="5860"/>
              </a:lnSpc>
            </a:pP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•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Düştüğümüzde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yaralanmamıza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vb.</a:t>
            </a:r>
          </a:p>
          <a:p>
            <a:pPr algn="l">
              <a:lnSpc>
                <a:spcPts val="5860"/>
              </a:lnSpc>
              <a:spcBef>
                <a:spcPct val="0"/>
              </a:spcBef>
            </a:pP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neden</a:t>
            </a:r>
            <a:r>
              <a:rPr lang="en-US" sz="586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6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olur</a:t>
            </a:r>
            <a:endParaRPr lang="en-US" sz="5860" dirty="0">
              <a:solidFill>
                <a:srgbClr val="000000"/>
              </a:solidFill>
              <a:latin typeface="KG Primary Penmanship"/>
              <a:ea typeface="KG Primary Penmanship"/>
              <a:cs typeface="KG Primary Penmanship"/>
              <a:sym typeface="KG Primary Penmanship"/>
            </a:endParaRPr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42738E6F-7C84-810A-CDA8-6E5F188988B0}"/>
              </a:ext>
            </a:extLst>
          </p:cNvPr>
          <p:cNvSpPr/>
          <p:nvPr/>
        </p:nvSpPr>
        <p:spPr>
          <a:xfrm>
            <a:off x="-181609" y="8327174"/>
            <a:ext cx="1959826" cy="1959826"/>
          </a:xfrm>
          <a:custGeom>
            <a:avLst/>
            <a:gdLst/>
            <a:ahLst/>
            <a:cxnLst/>
            <a:rect l="l" t="t" r="r" b="b"/>
            <a:pathLst>
              <a:path w="1959826" h="1959826">
                <a:moveTo>
                  <a:pt x="0" y="0"/>
                </a:moveTo>
                <a:lnTo>
                  <a:pt x="1959826" y="0"/>
                </a:lnTo>
                <a:lnTo>
                  <a:pt x="1959826" y="1959826"/>
                </a:lnTo>
                <a:lnTo>
                  <a:pt x="0" y="1959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B4A5773-2282-E3E6-8BDF-F020E5930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813" y="92644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27479">
        <p159:morph option="byObject"/>
      </p:transition>
    </mc:Choice>
    <mc:Fallback xmlns="">
      <p:transition advTm="274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11500" objId="3"/>
        <p14:stopEvt time="19081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028700" y="0"/>
            <a:ext cx="15489894" cy="10287000"/>
          </a:xfrm>
          <a:prstGeom prst="rect">
            <a:avLst/>
          </a:prstGeom>
        </p:spPr>
      </p:pic>
      <p:sp>
        <p:nvSpPr>
          <p:cNvPr id="5" name="Freeform 15">
            <a:extLst>
              <a:ext uri="{FF2B5EF4-FFF2-40B4-BE49-F238E27FC236}">
                <a16:creationId xmlns:a16="http://schemas.microsoft.com/office/drawing/2014/main" id="{D6836AAC-DE3F-E494-DD94-C1956B527ED2}"/>
              </a:ext>
            </a:extLst>
          </p:cNvPr>
          <p:cNvSpPr/>
          <p:nvPr/>
        </p:nvSpPr>
        <p:spPr>
          <a:xfrm>
            <a:off x="-181609" y="8327174"/>
            <a:ext cx="1959826" cy="1959826"/>
          </a:xfrm>
          <a:custGeom>
            <a:avLst/>
            <a:gdLst/>
            <a:ahLst/>
            <a:cxnLst/>
            <a:rect l="l" t="t" r="r" b="b"/>
            <a:pathLst>
              <a:path w="1959826" h="1959826">
                <a:moveTo>
                  <a:pt x="0" y="0"/>
                </a:moveTo>
                <a:lnTo>
                  <a:pt x="1959826" y="0"/>
                </a:lnTo>
                <a:lnTo>
                  <a:pt x="1959826" y="1959826"/>
                </a:lnTo>
                <a:lnTo>
                  <a:pt x="0" y="1959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304E8CD-0CCD-DF18-647F-870F96F0B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813" y="92644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51468">
        <p159:morph option="byObject"/>
      </p:transition>
    </mc:Choice>
    <mc:Fallback xmlns="">
      <p:transition advTm="51468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916" objId="2"/>
        <p14:pauseEvt time="19348" objId="2"/>
        <p14:resumeEvt time="26017" objId="2"/>
        <p14:pauseEvt time="43162" objId="2"/>
        <p14:seekEvt time="43162" objId="2" seek="217"/>
        <p14:seekEvt time="43163" objId="2" seek="217"/>
        <p14:seekEvt time="43177" objId="2" seek="2182"/>
        <p14:seekEvt time="43177" objId="2" seek="2182"/>
        <p14:seekEvt time="43276" objId="2" seek="2169"/>
        <p14:seekEvt time="43276" objId="2" seek="2169"/>
        <p14:resumeEvt time="43312" objId="2"/>
        <p14:stopEvt time="50224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55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215</Words>
  <Application>Microsoft Office PowerPoint</Application>
  <PresentationFormat>Özel</PresentationFormat>
  <Paragraphs>34</Paragraphs>
  <Slides>13</Slides>
  <Notes>0</Notes>
  <HiddenSlides>0</HiddenSlides>
  <MMClips>6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20" baseType="lpstr">
      <vt:lpstr>Calibri</vt:lpstr>
      <vt:lpstr>Arial</vt:lpstr>
      <vt:lpstr>KG Primary Penmanship</vt:lpstr>
      <vt:lpstr>Samaritan</vt:lpstr>
      <vt:lpstr>Funtastic</vt:lpstr>
      <vt:lpstr>Arimo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ENERJİ DÖNÜŞÜMLERİ</dc:title>
  <dc:creator>Acer</dc:creator>
  <cp:lastModifiedBy>Nisa Nur Oran</cp:lastModifiedBy>
  <cp:revision>4</cp:revision>
  <dcterms:created xsi:type="dcterms:W3CDTF">2006-08-16T00:00:00Z</dcterms:created>
  <dcterms:modified xsi:type="dcterms:W3CDTF">2025-09-19T21:51:25Z</dcterms:modified>
  <dc:identifier>DAGVKdYAsK8</dc:identifier>
</cp:coreProperties>
</file>