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75" r:id="rId16"/>
    <p:sldId id="276" r:id="rId17"/>
    <p:sldId id="279" r:id="rId18"/>
    <p:sldId id="281" r:id="rId19"/>
    <p:sldId id="256" r:id="rId20"/>
  </p:sldIdLst>
  <p:sldSz cx="18288000" cy="10287000"/>
  <p:notesSz cx="6858000" cy="9144000"/>
  <p:embeddedFontLst>
    <p:embeddedFont>
      <p:font typeface="Adigiana Toybox" panose="020B0604020202020204" charset="-9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308807" y="1888522"/>
            <a:ext cx="14434757" cy="7975203"/>
          </a:xfrm>
          <a:custGeom>
            <a:avLst/>
            <a:gdLst/>
            <a:ahLst/>
            <a:cxnLst/>
            <a:rect l="l" t="t" r="r" b="b"/>
            <a:pathLst>
              <a:path w="14434757" h="7975203">
                <a:moveTo>
                  <a:pt x="0" y="0"/>
                </a:moveTo>
                <a:lnTo>
                  <a:pt x="14434757" y="0"/>
                </a:lnTo>
                <a:lnTo>
                  <a:pt x="14434757" y="7975203"/>
                </a:lnTo>
                <a:lnTo>
                  <a:pt x="0" y="7975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3634319" y="344170"/>
            <a:ext cx="10796588" cy="1302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>
                <a:solidFill>
                  <a:srgbClr val="A6D997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IŞIĞIN SOĞURULMASI</a:t>
            </a:r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DAF462A-18D2-DE4E-016F-60593114E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2E93220-26E6-B0C9-CDD4-E0568413B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56"/>
    </mc:Choice>
    <mc:Fallback xmlns="">
      <p:transition spd="slow" advTm="354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5909" r="16193"/>
          <a:stretch>
            <a:fillRect/>
          </a:stretch>
        </p:blipFill>
        <p:spPr>
          <a:xfrm>
            <a:off x="5181600" y="1943100"/>
            <a:ext cx="6934200" cy="76595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06026" y="88177"/>
            <a:ext cx="13286374" cy="1690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37"/>
              </a:lnSpc>
            </a:pPr>
            <a:r>
              <a:rPr lang="en-US" sz="9883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Newton </a:t>
            </a:r>
            <a:r>
              <a:rPr lang="en-US" sz="9883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Çarkı</a:t>
            </a:r>
            <a:endParaRPr lang="en-US" sz="9883" dirty="0">
              <a:solidFill>
                <a:srgbClr val="000000"/>
              </a:solidFill>
              <a:latin typeface="Adigiana Toybox"/>
              <a:ea typeface="Adigiana Toybox"/>
              <a:cs typeface="Adigiana Toybox"/>
              <a:sym typeface="Adigiana Toybox"/>
            </a:endParaRPr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E9DAA19-C223-123A-49E3-677C5CDC4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BE0B5E3-24E3-8417-4923-6BBFDA939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29"/>
    </mc:Choice>
    <mc:Fallback xmlns="">
      <p:transition spd="slow" advTm="42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702" objId="3"/>
        <p14:stopEvt time="31020" objId="3"/>
        <p14:playEvt time="31843" objId="3"/>
        <p14:stopEvt time="35153" objId="3"/>
        <p14:playEvt time="37633" objId="3"/>
        <p14:stopEvt time="40952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86200" y="0"/>
            <a:ext cx="10030592" cy="7648326"/>
          </a:xfrm>
          <a:custGeom>
            <a:avLst/>
            <a:gdLst/>
            <a:ahLst/>
            <a:cxnLst/>
            <a:rect l="l" t="t" r="r" b="b"/>
            <a:pathLst>
              <a:path w="10030592" h="7648326">
                <a:moveTo>
                  <a:pt x="0" y="0"/>
                </a:moveTo>
                <a:lnTo>
                  <a:pt x="10030591" y="0"/>
                </a:lnTo>
                <a:lnTo>
                  <a:pt x="10030591" y="7648326"/>
                </a:lnTo>
                <a:lnTo>
                  <a:pt x="0" y="76483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524000" y="7640580"/>
            <a:ext cx="14505709" cy="173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8"/>
              </a:lnSpc>
              <a:spcBef>
                <a:spcPct val="0"/>
              </a:spcBef>
            </a:pPr>
            <a:r>
              <a:rPr lang="tr-TR" sz="4941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R</a:t>
            </a:r>
            <a:r>
              <a:rPr lang="en-US" sz="4941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enkli</a:t>
            </a:r>
            <a:r>
              <a:rPr lang="en-US" sz="4941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941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cisimler</a:t>
            </a:r>
            <a:r>
              <a:rPr lang="en-US" sz="4941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941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beyaz</a:t>
            </a:r>
            <a:r>
              <a:rPr lang="en-US" sz="4941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941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ışığın</a:t>
            </a:r>
            <a:r>
              <a:rPr lang="en-US" sz="4941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941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içindeki</a:t>
            </a:r>
            <a:r>
              <a:rPr lang="en-US" sz="4941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941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kendi</a:t>
            </a:r>
            <a:r>
              <a:rPr lang="en-US" sz="4941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941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rengini</a:t>
            </a:r>
            <a:r>
              <a:rPr lang="en-US" sz="4941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941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yansıtıp</a:t>
            </a:r>
            <a:r>
              <a:rPr lang="en-US" sz="4941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941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diğer</a:t>
            </a:r>
            <a:r>
              <a:rPr lang="en-US" sz="4941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941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renkleri</a:t>
            </a:r>
            <a:r>
              <a:rPr lang="en-US" sz="4941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941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soğurur</a:t>
            </a:r>
            <a:r>
              <a:rPr lang="en-US" sz="4941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.</a:t>
            </a:r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92328E1-16FD-28EE-72E1-37F966C8A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402F717-D54C-9BBF-5A07-A2F8E87F9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914"/>
    </mc:Choice>
    <mc:Fallback xmlns="">
      <p:transition spd="slow" advTm="20391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32335" y="2870613"/>
            <a:ext cx="15823329" cy="5043686"/>
          </a:xfrm>
          <a:custGeom>
            <a:avLst/>
            <a:gdLst/>
            <a:ahLst/>
            <a:cxnLst/>
            <a:rect l="l" t="t" r="r" b="b"/>
            <a:pathLst>
              <a:path w="15823329" h="5043686">
                <a:moveTo>
                  <a:pt x="0" y="0"/>
                </a:moveTo>
                <a:lnTo>
                  <a:pt x="15823330" y="0"/>
                </a:lnTo>
                <a:lnTo>
                  <a:pt x="15823330" y="5043687"/>
                </a:lnTo>
                <a:lnTo>
                  <a:pt x="0" y="5043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BB8C6F6-E91E-CED1-FF43-8F73C6930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E30B838-6BEC-BE1F-8009-DC7B06CBF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99"/>
    </mc:Choice>
    <mc:Fallback xmlns="">
      <p:transition spd="slow" advTm="6179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810043" y="1370572"/>
            <a:ext cx="14716874" cy="7634378"/>
          </a:xfrm>
          <a:custGeom>
            <a:avLst/>
            <a:gdLst/>
            <a:ahLst/>
            <a:cxnLst/>
            <a:rect l="l" t="t" r="r" b="b"/>
            <a:pathLst>
              <a:path w="14716874" h="7634378">
                <a:moveTo>
                  <a:pt x="0" y="0"/>
                </a:moveTo>
                <a:lnTo>
                  <a:pt x="14716874" y="0"/>
                </a:lnTo>
                <a:lnTo>
                  <a:pt x="14716874" y="7634379"/>
                </a:lnTo>
                <a:lnTo>
                  <a:pt x="0" y="7634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6D7613DD-16A3-83D5-44B5-D880DBB7A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4ABE740-363E-0F7E-559F-1D812271C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85"/>
    </mc:Choice>
    <mc:Fallback xmlns="">
      <p:transition spd="slow" advTm="13548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94714" y="4426527"/>
            <a:ext cx="6893816" cy="4455129"/>
          </a:xfrm>
          <a:custGeom>
            <a:avLst/>
            <a:gdLst/>
            <a:ahLst/>
            <a:cxnLst/>
            <a:rect l="l" t="t" r="r" b="b"/>
            <a:pathLst>
              <a:path w="6893816" h="4455129">
                <a:moveTo>
                  <a:pt x="0" y="0"/>
                </a:moveTo>
                <a:lnTo>
                  <a:pt x="6893816" y="0"/>
                </a:lnTo>
                <a:lnTo>
                  <a:pt x="6893816" y="4455129"/>
                </a:lnTo>
                <a:lnTo>
                  <a:pt x="0" y="4455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7940655" y="3364083"/>
            <a:ext cx="3979549" cy="5517573"/>
          </a:xfrm>
          <a:custGeom>
            <a:avLst/>
            <a:gdLst/>
            <a:ahLst/>
            <a:cxnLst/>
            <a:rect l="l" t="t" r="r" b="b"/>
            <a:pathLst>
              <a:path w="3979549" h="5517573">
                <a:moveTo>
                  <a:pt x="0" y="0"/>
                </a:moveTo>
                <a:lnTo>
                  <a:pt x="3979549" y="0"/>
                </a:lnTo>
                <a:lnTo>
                  <a:pt x="3979549" y="5517573"/>
                </a:lnTo>
                <a:lnTo>
                  <a:pt x="0" y="55175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3170659" y="3865418"/>
            <a:ext cx="3417739" cy="5392882"/>
          </a:xfrm>
          <a:custGeom>
            <a:avLst/>
            <a:gdLst/>
            <a:ahLst/>
            <a:cxnLst/>
            <a:rect l="l" t="t" r="r" b="b"/>
            <a:pathLst>
              <a:path w="3417739" h="5392882">
                <a:moveTo>
                  <a:pt x="0" y="0"/>
                </a:moveTo>
                <a:lnTo>
                  <a:pt x="3417739" y="0"/>
                </a:lnTo>
                <a:lnTo>
                  <a:pt x="3417739" y="5392882"/>
                </a:lnTo>
                <a:lnTo>
                  <a:pt x="0" y="53928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1053013" y="909262"/>
            <a:ext cx="16230600" cy="177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7"/>
              </a:lnSpc>
              <a:spcBef>
                <a:spcPct val="0"/>
              </a:spcBef>
            </a:pP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Işığın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soğurulması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sayesinde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ışık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enerjisi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;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güneş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kollektörleri</a:t>
            </a:r>
            <a:endParaRPr lang="en-US" sz="3377" dirty="0">
              <a:solidFill>
                <a:srgbClr val="000000"/>
              </a:solidFill>
              <a:latin typeface="Adigiana Toybox"/>
              <a:ea typeface="Adigiana Toybox"/>
              <a:cs typeface="Adigiana Toybox"/>
              <a:sym typeface="Adigiana Toybox"/>
            </a:endParaRPr>
          </a:p>
          <a:p>
            <a:pPr algn="ctr">
              <a:lnSpc>
                <a:spcPts val="4727"/>
              </a:lnSpc>
              <a:spcBef>
                <a:spcPct val="0"/>
              </a:spcBef>
            </a:pP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ile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ısı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enerjisine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,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güneş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panelleri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ile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elektrik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enerjisine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,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radyometre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ile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hareket</a:t>
            </a:r>
            <a:endParaRPr lang="en-US" sz="3377" dirty="0">
              <a:solidFill>
                <a:srgbClr val="000000"/>
              </a:solidFill>
              <a:latin typeface="Adigiana Toybox"/>
              <a:ea typeface="Adigiana Toybox"/>
              <a:cs typeface="Adigiana Toybox"/>
              <a:sym typeface="Adigiana Toybox"/>
            </a:endParaRPr>
          </a:p>
          <a:p>
            <a:pPr algn="ctr">
              <a:lnSpc>
                <a:spcPts val="4727"/>
              </a:lnSpc>
              <a:spcBef>
                <a:spcPct val="0"/>
              </a:spcBef>
            </a:pP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enerjisine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3377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dönüştürülür</a:t>
            </a:r>
            <a:r>
              <a:rPr lang="en-US" sz="3377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.</a:t>
            </a:r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6BC675D6-4BBB-0ECA-90BF-5E762D5355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53B0482-DC56-325A-5420-3F196CF73E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41"/>
    </mc:Choice>
    <mc:Fallback xmlns="">
      <p:transition spd="slow" advTm="3874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611806" y="736429"/>
            <a:ext cx="6059071" cy="8956888"/>
          </a:xfrm>
          <a:custGeom>
            <a:avLst/>
            <a:gdLst/>
            <a:ahLst/>
            <a:cxnLst/>
            <a:rect l="l" t="t" r="r" b="b"/>
            <a:pathLst>
              <a:path w="6059071" h="8956888">
                <a:moveTo>
                  <a:pt x="0" y="0"/>
                </a:moveTo>
                <a:lnTo>
                  <a:pt x="6059072" y="0"/>
                </a:lnTo>
                <a:lnTo>
                  <a:pt x="6059072" y="8956889"/>
                </a:lnTo>
                <a:lnTo>
                  <a:pt x="0" y="895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0135969" y="0"/>
            <a:ext cx="8152031" cy="2028950"/>
          </a:xfrm>
          <a:custGeom>
            <a:avLst/>
            <a:gdLst/>
            <a:ahLst/>
            <a:cxnLst/>
            <a:rect l="l" t="t" r="r" b="b"/>
            <a:pathLst>
              <a:path w="8152031" h="2028950">
                <a:moveTo>
                  <a:pt x="0" y="0"/>
                </a:moveTo>
                <a:lnTo>
                  <a:pt x="8152031" y="0"/>
                </a:lnTo>
                <a:lnTo>
                  <a:pt x="8152031" y="2028950"/>
                </a:lnTo>
                <a:lnTo>
                  <a:pt x="0" y="20289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1D686DA5-2470-A1DB-F189-88B641F91A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4C0C360-8A79-8F0A-3445-FEBBE8B87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36"/>
    </mc:Choice>
    <mc:Fallback xmlns="">
      <p:transition spd="slow" advTm="4493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5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7076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135969" y="0"/>
            <a:ext cx="8152031" cy="2028950"/>
          </a:xfrm>
          <a:custGeom>
            <a:avLst/>
            <a:gdLst/>
            <a:ahLst/>
            <a:cxnLst/>
            <a:rect l="l" t="t" r="r" b="b"/>
            <a:pathLst>
              <a:path w="8152031" h="2028950">
                <a:moveTo>
                  <a:pt x="0" y="0"/>
                </a:moveTo>
                <a:lnTo>
                  <a:pt x="8152031" y="0"/>
                </a:lnTo>
                <a:lnTo>
                  <a:pt x="8152031" y="2028950"/>
                </a:lnTo>
                <a:lnTo>
                  <a:pt x="0" y="20289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053013" y="1647363"/>
            <a:ext cx="12732282" cy="7496131"/>
          </a:xfrm>
          <a:custGeom>
            <a:avLst/>
            <a:gdLst/>
            <a:ahLst/>
            <a:cxnLst/>
            <a:rect l="l" t="t" r="r" b="b"/>
            <a:pathLst>
              <a:path w="12732282" h="7496131">
                <a:moveTo>
                  <a:pt x="0" y="0"/>
                </a:moveTo>
                <a:lnTo>
                  <a:pt x="12732282" y="0"/>
                </a:lnTo>
                <a:lnTo>
                  <a:pt x="12732282" y="7496131"/>
                </a:lnTo>
                <a:lnTo>
                  <a:pt x="0" y="74961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51169CB-F09E-617D-8F03-58686868D6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87E9E6D-C156-AF08-DE33-0F28DA682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4"/>
    </mc:Choice>
    <mc:Fallback xmlns="">
      <p:transition spd="slow" advTm="3767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135969" y="0"/>
            <a:ext cx="8152031" cy="2028950"/>
          </a:xfrm>
          <a:custGeom>
            <a:avLst/>
            <a:gdLst/>
            <a:ahLst/>
            <a:cxnLst/>
            <a:rect l="l" t="t" r="r" b="b"/>
            <a:pathLst>
              <a:path w="8152031" h="2028950">
                <a:moveTo>
                  <a:pt x="0" y="0"/>
                </a:moveTo>
                <a:lnTo>
                  <a:pt x="8152031" y="0"/>
                </a:lnTo>
                <a:lnTo>
                  <a:pt x="8152031" y="2028950"/>
                </a:lnTo>
                <a:lnTo>
                  <a:pt x="0" y="2028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554006" y="1671780"/>
            <a:ext cx="7251876" cy="7988698"/>
          </a:xfrm>
          <a:custGeom>
            <a:avLst/>
            <a:gdLst/>
            <a:ahLst/>
            <a:cxnLst/>
            <a:rect l="l" t="t" r="r" b="b"/>
            <a:pathLst>
              <a:path w="7251876" h="7988698">
                <a:moveTo>
                  <a:pt x="0" y="0"/>
                </a:moveTo>
                <a:lnTo>
                  <a:pt x="7251876" y="0"/>
                </a:lnTo>
                <a:lnTo>
                  <a:pt x="7251876" y="7988698"/>
                </a:lnTo>
                <a:lnTo>
                  <a:pt x="0" y="7988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E8154305-96E1-7C67-C4F4-C3B88C72F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09"/>
    </mc:Choice>
    <mc:Fallback xmlns="">
      <p:transition spd="slow" advTm="4070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135969" y="0"/>
            <a:ext cx="8152031" cy="2028950"/>
          </a:xfrm>
          <a:custGeom>
            <a:avLst/>
            <a:gdLst/>
            <a:ahLst/>
            <a:cxnLst/>
            <a:rect l="l" t="t" r="r" b="b"/>
            <a:pathLst>
              <a:path w="8152031" h="2028950">
                <a:moveTo>
                  <a:pt x="0" y="0"/>
                </a:moveTo>
                <a:lnTo>
                  <a:pt x="8152031" y="0"/>
                </a:lnTo>
                <a:lnTo>
                  <a:pt x="8152031" y="2028950"/>
                </a:lnTo>
                <a:lnTo>
                  <a:pt x="0" y="2028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106026" y="1493887"/>
            <a:ext cx="11963410" cy="8239799"/>
          </a:xfrm>
          <a:custGeom>
            <a:avLst/>
            <a:gdLst/>
            <a:ahLst/>
            <a:cxnLst/>
            <a:rect l="l" t="t" r="r" b="b"/>
            <a:pathLst>
              <a:path w="11963410" h="8239799">
                <a:moveTo>
                  <a:pt x="0" y="0"/>
                </a:moveTo>
                <a:lnTo>
                  <a:pt x="11963410" y="0"/>
                </a:lnTo>
                <a:lnTo>
                  <a:pt x="11963410" y="8239799"/>
                </a:lnTo>
                <a:lnTo>
                  <a:pt x="0" y="8239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719793A8-FEDB-6817-B004-000026DDB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4C5B697-6C54-A6EF-235F-EA5730892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19"/>
    </mc:Choice>
    <mc:Fallback xmlns="">
      <p:transition spd="slow" advTm="6181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50522" y="4675909"/>
            <a:ext cx="15294119" cy="4894118"/>
          </a:xfrm>
          <a:custGeom>
            <a:avLst/>
            <a:gdLst/>
            <a:ahLst/>
            <a:cxnLst/>
            <a:rect l="l" t="t" r="r" b="b"/>
            <a:pathLst>
              <a:path w="15294119" h="4894118">
                <a:moveTo>
                  <a:pt x="0" y="0"/>
                </a:moveTo>
                <a:lnTo>
                  <a:pt x="15294119" y="0"/>
                </a:lnTo>
                <a:lnTo>
                  <a:pt x="15294119" y="4894118"/>
                </a:lnTo>
                <a:lnTo>
                  <a:pt x="0" y="489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-111387" y="1351201"/>
            <a:ext cx="18817936" cy="281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5"/>
              </a:lnSpc>
              <a:spcBef>
                <a:spcPct val="0"/>
              </a:spcBef>
            </a:pPr>
            <a:r>
              <a:rPr lang="en-US" sz="8075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Işığın madde tarafından tutulmasına </a:t>
            </a:r>
            <a:r>
              <a:rPr lang="en-US" sz="8075">
                <a:solidFill>
                  <a:srgbClr val="FF914D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ışığın soğurulması</a:t>
            </a:r>
            <a:r>
              <a:rPr lang="en-US" sz="8075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denir.</a:t>
            </a:r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21C03F68-8FD5-DAFE-EF8A-27FC12DE2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D804553-51CD-BEFF-32BA-3B4830632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36"/>
    </mc:Choice>
    <mc:Fallback xmlns="">
      <p:transition spd="slow" advTm="635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3E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085302" y="5486400"/>
            <a:ext cx="4290161" cy="4631752"/>
          </a:xfrm>
          <a:custGeom>
            <a:avLst/>
            <a:gdLst/>
            <a:ahLst/>
            <a:cxnLst/>
            <a:rect l="l" t="t" r="r" b="b"/>
            <a:pathLst>
              <a:path w="4290161" h="4631752">
                <a:moveTo>
                  <a:pt x="0" y="0"/>
                </a:moveTo>
                <a:lnTo>
                  <a:pt x="4290160" y="0"/>
                </a:lnTo>
                <a:lnTo>
                  <a:pt x="4290160" y="4631752"/>
                </a:lnTo>
                <a:lnTo>
                  <a:pt x="0" y="4631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9882614" y="5486400"/>
            <a:ext cx="4041204" cy="4631752"/>
          </a:xfrm>
          <a:custGeom>
            <a:avLst/>
            <a:gdLst/>
            <a:ahLst/>
            <a:cxnLst/>
            <a:rect l="l" t="t" r="r" b="b"/>
            <a:pathLst>
              <a:path w="4041204" h="4631752">
                <a:moveTo>
                  <a:pt x="0" y="0"/>
                </a:moveTo>
                <a:lnTo>
                  <a:pt x="4041204" y="0"/>
                </a:lnTo>
                <a:lnTo>
                  <a:pt x="4041204" y="4631752"/>
                </a:lnTo>
                <a:lnTo>
                  <a:pt x="0" y="4631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0" y="1247775"/>
            <a:ext cx="18288000" cy="423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CBB3A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Kış aylarında Güneş enerjisinin etkisini artırabilmek için</a:t>
            </a:r>
            <a:r>
              <a:rPr lang="en-US" sz="600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koyu renkli </a:t>
            </a:r>
            <a:r>
              <a:rPr lang="en-US" sz="6000">
                <a:solidFill>
                  <a:srgbClr val="CBB3A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kıyafetler, yaz aylarında ise Güneş enerjisinin etkisini en aza indirmek için</a:t>
            </a:r>
            <a:r>
              <a:rPr lang="en-US" sz="600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6000">
                <a:solidFill>
                  <a:srgbClr val="FFFFFF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açık renkli</a:t>
            </a:r>
            <a:r>
              <a:rPr lang="en-US" sz="600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6000">
                <a:solidFill>
                  <a:srgbClr val="CBB3A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kıyafetler tercih edilir.</a:t>
            </a:r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43FA74F5-3462-5D99-085A-5101482DCC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4DFB6DA-9946-A377-4D79-D1CEE0BE7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13"/>
    </mc:Choice>
    <mc:Fallback xmlns="">
      <p:transition spd="slow" advTm="2931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3E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0494818" y="2078568"/>
            <a:ext cx="6922588" cy="692258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42506" y="2240462"/>
            <a:ext cx="9752312" cy="650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9"/>
              </a:lnSpc>
              <a:spcBef>
                <a:spcPct val="0"/>
              </a:spcBef>
            </a:pPr>
            <a:r>
              <a:rPr lang="en-US" sz="527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Radyometre ortamdaki ışık şiddetini ölçen alettir. Radyometreye gelen ışık miktarı arttıkça ampulün içindeki yaprakların dönme hızı da artar. Işık enerjisini hareket enerjisine çevirir.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B6C4871F-CD2C-65FE-8308-D1A1A0CB25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47DDEB8-FF09-82E3-FCED-8C13B57F1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23"/>
    </mc:Choice>
    <mc:Fallback xmlns="">
      <p:transition spd="slow" advTm="69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895" objId="2"/>
        <p14:stopEvt time="9305" objId="2"/>
        <p14:playEvt time="11753" objId="2"/>
        <p14:stopEvt time="12189" objId="2"/>
        <p14:playEvt time="12838" objId="2"/>
        <p14:stopEvt time="13273" objId="2"/>
        <p14:playEvt time="13830" objId="2"/>
        <p14:stopEvt time="14239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5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355403" y="2961409"/>
            <a:ext cx="11021559" cy="6764482"/>
          </a:xfrm>
          <a:custGeom>
            <a:avLst/>
            <a:gdLst/>
            <a:ahLst/>
            <a:cxnLst/>
            <a:rect l="l" t="t" r="r" b="b"/>
            <a:pathLst>
              <a:path w="11021559" h="6764482">
                <a:moveTo>
                  <a:pt x="0" y="0"/>
                </a:moveTo>
                <a:lnTo>
                  <a:pt x="11021559" y="0"/>
                </a:lnTo>
                <a:lnTo>
                  <a:pt x="11021559" y="6764482"/>
                </a:lnTo>
                <a:lnTo>
                  <a:pt x="0" y="6764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0" y="923925"/>
            <a:ext cx="18512082" cy="2969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7"/>
              </a:lnSpc>
              <a:spcBef>
                <a:spcPct val="0"/>
              </a:spcBef>
            </a:pP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Prizmalar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,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yüzeyine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gelen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beyaz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ışığı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renklerine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ayırabilen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araçlardır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. Bu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sayede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beyaz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ışığı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oluşturan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renkler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,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prizmalar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kullanılarak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5669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gözlemlenebilir</a:t>
            </a:r>
            <a:r>
              <a:rPr lang="en-US" sz="5669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.</a:t>
            </a:r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E5647EB7-7DDF-E9E8-06C9-ED65792B1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8BC751B-D26F-DD0B-AF15-ECD9A182A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5"/>
    </mc:Choice>
    <mc:Fallback xmlns="">
      <p:transition spd="slow" advTm="3767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5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0453" y="-131391"/>
            <a:ext cx="14927094" cy="8229600"/>
          </a:xfrm>
          <a:custGeom>
            <a:avLst/>
            <a:gdLst/>
            <a:ahLst/>
            <a:cxnLst/>
            <a:rect l="l" t="t" r="r" b="b"/>
            <a:pathLst>
              <a:path w="14927094" h="8229600">
                <a:moveTo>
                  <a:pt x="0" y="0"/>
                </a:moveTo>
                <a:lnTo>
                  <a:pt x="14927094" y="0"/>
                </a:lnTo>
                <a:lnTo>
                  <a:pt x="149270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028700" y="8247919"/>
            <a:ext cx="15578847" cy="76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8"/>
              </a:lnSpc>
              <a:spcBef>
                <a:spcPct val="0"/>
              </a:spcBef>
            </a:pPr>
            <a:r>
              <a:rPr lang="en-US" sz="444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Beyaz </a:t>
            </a:r>
            <a:r>
              <a:rPr lang="en-US" sz="444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ışı</a:t>
            </a:r>
            <a:r>
              <a:rPr lang="tr-TR" sz="444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ğ</a:t>
            </a:r>
            <a:r>
              <a:rPr lang="en-US" sz="444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ın</a:t>
            </a:r>
            <a:r>
              <a:rPr lang="en-US" sz="444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44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renklerine</a:t>
            </a:r>
            <a:r>
              <a:rPr lang="en-US" sz="444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44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ayrılmasına</a:t>
            </a:r>
            <a:r>
              <a:rPr lang="en-US" sz="444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44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ışık</a:t>
            </a:r>
            <a:r>
              <a:rPr lang="en-US" sz="444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44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tayfı</a:t>
            </a:r>
            <a:r>
              <a:rPr lang="en-US" sz="444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44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denir</a:t>
            </a:r>
            <a:r>
              <a:rPr lang="en-US" sz="444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C053BFD-DE5B-C08A-8878-6A8391527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8206FB8-5E24-515F-41FF-A99CE2FCA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2"/>
    </mc:Choice>
    <mc:Fallback xmlns="">
      <p:transition spd="slow" advTm="376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811876" y="-1020688"/>
            <a:ext cx="8861134" cy="12772806"/>
          </a:xfrm>
          <a:custGeom>
            <a:avLst/>
            <a:gdLst/>
            <a:ahLst/>
            <a:cxnLst/>
            <a:rect l="l" t="t" r="r" b="b"/>
            <a:pathLst>
              <a:path w="8861134" h="12772806">
                <a:moveTo>
                  <a:pt x="0" y="0"/>
                </a:moveTo>
                <a:lnTo>
                  <a:pt x="8861134" y="0"/>
                </a:lnTo>
                <a:lnTo>
                  <a:pt x="8861134" y="12772806"/>
                </a:lnTo>
                <a:lnTo>
                  <a:pt x="0" y="12772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106026" y="4270664"/>
            <a:ext cx="8046740" cy="4224539"/>
          </a:xfrm>
          <a:custGeom>
            <a:avLst/>
            <a:gdLst/>
            <a:ahLst/>
            <a:cxnLst/>
            <a:rect l="l" t="t" r="r" b="b"/>
            <a:pathLst>
              <a:path w="8046740" h="4224539">
                <a:moveTo>
                  <a:pt x="0" y="0"/>
                </a:moveTo>
                <a:lnTo>
                  <a:pt x="8046740" y="0"/>
                </a:lnTo>
                <a:lnTo>
                  <a:pt x="8046740" y="4224538"/>
                </a:lnTo>
                <a:lnTo>
                  <a:pt x="0" y="4224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4013904" y="4270664"/>
            <a:ext cx="3869976" cy="5999963"/>
          </a:xfrm>
          <a:custGeom>
            <a:avLst/>
            <a:gdLst/>
            <a:ahLst/>
            <a:cxnLst/>
            <a:rect l="l" t="t" r="r" b="b"/>
            <a:pathLst>
              <a:path w="3869976" h="5999963">
                <a:moveTo>
                  <a:pt x="0" y="0"/>
                </a:moveTo>
                <a:lnTo>
                  <a:pt x="3869976" y="0"/>
                </a:lnTo>
                <a:lnTo>
                  <a:pt x="3869976" y="5999962"/>
                </a:lnTo>
                <a:lnTo>
                  <a:pt x="0" y="5999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-1547366" y="499869"/>
            <a:ext cx="21382733" cy="298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2"/>
              </a:lnSpc>
              <a:spcBef>
                <a:spcPct val="0"/>
              </a:spcBef>
            </a:pP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Yağmur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damlaları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da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Güneş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ışığını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farklı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renklere</a:t>
            </a:r>
            <a:endParaRPr lang="en-US" sz="4258" dirty="0">
              <a:solidFill>
                <a:srgbClr val="000000"/>
              </a:solidFill>
              <a:latin typeface="Adigiana Toybox"/>
              <a:ea typeface="Adigiana Toybox"/>
              <a:cs typeface="Adigiana Toybox"/>
              <a:sym typeface="Adigiana Toybox"/>
            </a:endParaRPr>
          </a:p>
          <a:p>
            <a:pPr algn="ctr">
              <a:lnSpc>
                <a:spcPts val="5962"/>
              </a:lnSpc>
              <a:spcBef>
                <a:spcPct val="0"/>
              </a:spcBef>
            </a:pP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ayırır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ve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böylece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gökyüzünde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“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gökkuşağı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”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adı</a:t>
            </a:r>
            <a:endParaRPr lang="en-US" sz="4258" dirty="0">
              <a:solidFill>
                <a:srgbClr val="000000"/>
              </a:solidFill>
              <a:latin typeface="Adigiana Toybox"/>
              <a:ea typeface="Adigiana Toybox"/>
              <a:cs typeface="Adigiana Toybox"/>
              <a:sym typeface="Adigiana Toybox"/>
            </a:endParaRPr>
          </a:p>
          <a:p>
            <a:pPr algn="ctr">
              <a:lnSpc>
                <a:spcPts val="5962"/>
              </a:lnSpc>
              <a:spcBef>
                <a:spcPct val="0"/>
              </a:spcBef>
            </a:pP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verilen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yedi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renkli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,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kemer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biçimindeki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görüntü</a:t>
            </a:r>
            <a:endParaRPr lang="en-US" sz="4258" dirty="0">
              <a:solidFill>
                <a:srgbClr val="000000"/>
              </a:solidFill>
              <a:latin typeface="Adigiana Toybox"/>
              <a:ea typeface="Adigiana Toybox"/>
              <a:cs typeface="Adigiana Toybox"/>
              <a:sym typeface="Adigiana Toybox"/>
            </a:endParaRPr>
          </a:p>
          <a:p>
            <a:pPr algn="ctr">
              <a:lnSpc>
                <a:spcPts val="5962"/>
              </a:lnSpc>
              <a:spcBef>
                <a:spcPct val="0"/>
              </a:spcBef>
            </a:pPr>
            <a:r>
              <a:rPr lang="en-US" sz="4258" dirty="0" err="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oluşur</a:t>
            </a:r>
            <a:r>
              <a:rPr lang="en-US" sz="4258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.</a:t>
            </a:r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7753F485-97D2-DD41-D401-27581EABE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F468D11-45AB-9E11-754C-77A6A39F3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1"/>
    </mc:Choice>
    <mc:Fallback xmlns="">
      <p:transition spd="slow" advTm="3202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30587" y="399562"/>
            <a:ext cx="12288514" cy="9487876"/>
          </a:xfrm>
          <a:custGeom>
            <a:avLst/>
            <a:gdLst/>
            <a:ahLst/>
            <a:cxnLst/>
            <a:rect l="l" t="t" r="r" b="b"/>
            <a:pathLst>
              <a:path w="12288514" h="9487876">
                <a:moveTo>
                  <a:pt x="0" y="0"/>
                </a:moveTo>
                <a:lnTo>
                  <a:pt x="12288515" y="0"/>
                </a:lnTo>
                <a:lnTo>
                  <a:pt x="12288515" y="9487876"/>
                </a:lnTo>
                <a:lnTo>
                  <a:pt x="0" y="9487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2FD9E5D6-C67E-CBCE-5CAB-2B3EF3899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CCC9639-4922-482C-80D8-818A15107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86"/>
    </mc:Choice>
    <mc:Fallback xmlns="">
      <p:transition spd="slow" advTm="3338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226796" y="538915"/>
            <a:ext cx="11834408" cy="9209170"/>
          </a:xfrm>
          <a:custGeom>
            <a:avLst/>
            <a:gdLst/>
            <a:ahLst/>
            <a:cxnLst/>
            <a:rect l="l" t="t" r="r" b="b"/>
            <a:pathLst>
              <a:path w="11834408" h="9209170">
                <a:moveTo>
                  <a:pt x="0" y="0"/>
                </a:moveTo>
                <a:lnTo>
                  <a:pt x="11834408" y="0"/>
                </a:lnTo>
                <a:lnTo>
                  <a:pt x="11834408" y="9209170"/>
                </a:lnTo>
                <a:lnTo>
                  <a:pt x="0" y="9209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38BC3E1-D986-C221-A893-42F01C53A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25400" y="8456331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34E6222-CB18-7A58-2524-7C1D65998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04" y="95626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21"/>
    </mc:Choice>
    <mc:Fallback xmlns="">
      <p:transition spd="slow" advTm="9202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173</Words>
  <Application>Microsoft Office PowerPoint</Application>
  <PresentationFormat>Özel</PresentationFormat>
  <Paragraphs>18</Paragraphs>
  <Slides>19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Adigiana Toybox</vt:lpstr>
      <vt:lpstr>Calibri</vt:lpstr>
      <vt:lpstr>Arial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ışığın dün yası</dc:title>
  <cp:lastModifiedBy>Nisa Nur Oran</cp:lastModifiedBy>
  <cp:revision>7</cp:revision>
  <dcterms:created xsi:type="dcterms:W3CDTF">2006-08-16T00:00:00Z</dcterms:created>
  <dcterms:modified xsi:type="dcterms:W3CDTF">2025-09-19T21:24:20Z</dcterms:modified>
  <dc:identifier>DAGfkfF0LfA</dc:identifier>
</cp:coreProperties>
</file>