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8" r:id="rId16"/>
    <p:sldId id="279" r:id="rId17"/>
  </p:sldIdLst>
  <p:sldSz cx="18288000" cy="10287000"/>
  <p:notesSz cx="6858000" cy="9144000"/>
  <p:embeddedFontLst>
    <p:embeddedFont>
      <p:font typeface="Negrita Pro" panose="020B0604020202020204" charset="-9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941626" y="1077495"/>
            <a:ext cx="16905358" cy="8132010"/>
            <a:chOff x="0" y="0"/>
            <a:chExt cx="22540478" cy="10842680"/>
          </a:xfrm>
        </p:grpSpPr>
        <p:sp>
          <p:nvSpPr>
            <p:cNvPr id="4" name="TextBox 4"/>
            <p:cNvSpPr txBox="1"/>
            <p:nvPr/>
          </p:nvSpPr>
          <p:spPr>
            <a:xfrm>
              <a:off x="0" y="1881255"/>
              <a:ext cx="22540478" cy="8961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01"/>
                </a:lnSpc>
              </a:pPr>
              <a:r>
                <a:rPr lang="en-US" sz="31715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Kırılması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413298">
              <a:off x="4140601" y="83274"/>
              <a:ext cx="8469321" cy="4984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07"/>
                </a:lnSpc>
              </a:pPr>
              <a:r>
                <a:rPr lang="en-US" sz="21219" spc="-212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Işığın</a:t>
              </a: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8E2EB5C1-2E72-7AEE-A775-67310890A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5"/>
    </mc:Choice>
    <mc:Fallback xmlns="">
      <p:transition spd="slow" advTm="75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3394720" y="1503233"/>
            <a:ext cx="11058919" cy="7755067"/>
          </a:xfrm>
          <a:custGeom>
            <a:avLst/>
            <a:gdLst/>
            <a:ahLst/>
            <a:cxnLst/>
            <a:rect l="l" t="t" r="r" b="b"/>
            <a:pathLst>
              <a:path w="11058919" h="7755067">
                <a:moveTo>
                  <a:pt x="0" y="0"/>
                </a:moveTo>
                <a:lnTo>
                  <a:pt x="11058919" y="0"/>
                </a:lnTo>
                <a:lnTo>
                  <a:pt x="11058919" y="7755067"/>
                </a:lnTo>
                <a:lnTo>
                  <a:pt x="0" y="77550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9DEB5EC-4546-A511-3527-4DE11DD95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1"/>
    </mc:Choice>
    <mc:Fallback xmlns="">
      <p:transition spd="slow" advTm="404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6087819" y="3488190"/>
            <a:ext cx="6548781" cy="6303201"/>
          </a:xfrm>
          <a:custGeom>
            <a:avLst/>
            <a:gdLst/>
            <a:ahLst/>
            <a:cxnLst/>
            <a:rect l="l" t="t" r="r" b="b"/>
            <a:pathLst>
              <a:path w="6548781" h="6303201">
                <a:moveTo>
                  <a:pt x="0" y="0"/>
                </a:moveTo>
                <a:lnTo>
                  <a:pt x="6548780" y="0"/>
                </a:lnTo>
                <a:lnTo>
                  <a:pt x="6548780" y="6303202"/>
                </a:lnTo>
                <a:lnTo>
                  <a:pt x="0" y="6303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654627" y="1812322"/>
            <a:ext cx="17415164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•Az yoğun ortamdan çok yoğun ortama bakıldığında, cisimler olduklarından daha yakında görünürler.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8E29CCE-A8DF-FDBE-DC18-5CA43F866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41"/>
    </mc:Choice>
    <mc:Fallback xmlns="">
      <p:transition spd="slow" advTm="4634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5471801" y="3254963"/>
            <a:ext cx="6907980" cy="6208547"/>
          </a:xfrm>
          <a:custGeom>
            <a:avLst/>
            <a:gdLst/>
            <a:ahLst/>
            <a:cxnLst/>
            <a:rect l="l" t="t" r="r" b="b"/>
            <a:pathLst>
              <a:path w="6907980" h="6208547">
                <a:moveTo>
                  <a:pt x="0" y="0"/>
                </a:moveTo>
                <a:lnTo>
                  <a:pt x="6907980" y="0"/>
                </a:lnTo>
                <a:lnTo>
                  <a:pt x="6907980" y="6208547"/>
                </a:lnTo>
                <a:lnTo>
                  <a:pt x="0" y="62085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028700" y="1812322"/>
            <a:ext cx="16230600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•Çok yoğun ortamdan az yoğun ortama bakıldığında, cisimler olduklarından daha uzakta görünürler.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81A26B0-0D3F-7D76-C18E-DC7F12A90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11"/>
    </mc:Choice>
    <mc:Fallback xmlns="">
      <p:transition spd="slow" advTm="6601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023307" y="3989154"/>
            <a:ext cx="9646034" cy="5269146"/>
          </a:xfrm>
          <a:custGeom>
            <a:avLst/>
            <a:gdLst/>
            <a:ahLst/>
            <a:cxnLst/>
            <a:rect l="l" t="t" r="r" b="b"/>
            <a:pathLst>
              <a:path w="9646034" h="5269146">
                <a:moveTo>
                  <a:pt x="0" y="0"/>
                </a:moveTo>
                <a:lnTo>
                  <a:pt x="9646034" y="0"/>
                </a:lnTo>
                <a:lnTo>
                  <a:pt x="9646034" y="5269146"/>
                </a:lnTo>
                <a:lnTo>
                  <a:pt x="0" y="5269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941626" y="1812322"/>
            <a:ext cx="16230600" cy="179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Fiber Optik Kablolar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•Işık fiber adı verilen ve saç teli kalınlığındaki kablolardan tam yansıma yoluyla ilerler. Fiber optik kablolar haberleşme alanında kullanılmaktadır.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99F6823-4BF1-3728-309E-543C7394E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39"/>
    </mc:Choice>
    <mc:Fallback xmlns="">
      <p:transition spd="slow" advTm="2573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25943" y="5521695"/>
            <a:ext cx="6649125" cy="3736605"/>
          </a:xfrm>
          <a:custGeom>
            <a:avLst/>
            <a:gdLst/>
            <a:ahLst/>
            <a:cxnLst/>
            <a:rect l="l" t="t" r="r" b="b"/>
            <a:pathLst>
              <a:path w="6649125" h="3736605">
                <a:moveTo>
                  <a:pt x="0" y="0"/>
                </a:moveTo>
                <a:lnTo>
                  <a:pt x="6649125" y="0"/>
                </a:lnTo>
                <a:lnTo>
                  <a:pt x="6649125" y="3736605"/>
                </a:lnTo>
                <a:lnTo>
                  <a:pt x="0" y="3736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9095014" y="5521695"/>
            <a:ext cx="7197932" cy="3736605"/>
          </a:xfrm>
          <a:custGeom>
            <a:avLst/>
            <a:gdLst/>
            <a:ahLst/>
            <a:cxnLst/>
            <a:rect l="l" t="t" r="r" b="b"/>
            <a:pathLst>
              <a:path w="7197932" h="3736605">
                <a:moveTo>
                  <a:pt x="0" y="0"/>
                </a:moveTo>
                <a:lnTo>
                  <a:pt x="7197932" y="0"/>
                </a:lnTo>
                <a:lnTo>
                  <a:pt x="7197932" y="3736605"/>
                </a:lnTo>
                <a:lnTo>
                  <a:pt x="0" y="3736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771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028700" y="1147647"/>
            <a:ext cx="16230600" cy="3032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Serap</a:t>
            </a:r>
            <a:r>
              <a:rPr lang="en-US" sz="6600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olayı</a:t>
            </a:r>
            <a:endParaRPr lang="en-US" sz="6600" dirty="0">
              <a:solidFill>
                <a:srgbClr val="FF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Işığın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tam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yansıma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sonucu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kırılmasında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kaynaklanır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Çok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sıcak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havalarda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asfalt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üzerinde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su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varmış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gibi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görünür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 Bu da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serap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olayıdır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Asfalt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üzeri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çok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sıcak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olduğu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için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hava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az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yoğundur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baktığımız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yerde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ise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hava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çok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yoğun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olduğu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için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ışık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tam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yansımaya</a:t>
            </a:r>
            <a:r>
              <a:rPr lang="en-US" sz="339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uğrar</a:t>
            </a:r>
            <a:endParaRPr lang="en-US" sz="3399" dirty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A9604B4-DF7A-FA92-9341-2E868711C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8"/>
    </mc:Choice>
    <mc:Fallback xmlns="">
      <p:transition spd="slow" advTm="6431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1553457" y="0"/>
            <a:ext cx="6734543" cy="1676153"/>
          </a:xfrm>
          <a:custGeom>
            <a:avLst/>
            <a:gdLst/>
            <a:ahLst/>
            <a:cxnLst/>
            <a:rect l="l" t="t" r="r" b="b"/>
            <a:pathLst>
              <a:path w="6734543" h="1676153">
                <a:moveTo>
                  <a:pt x="0" y="0"/>
                </a:moveTo>
                <a:lnTo>
                  <a:pt x="6734543" y="0"/>
                </a:lnTo>
                <a:lnTo>
                  <a:pt x="6734543" y="1676153"/>
                </a:lnTo>
                <a:lnTo>
                  <a:pt x="0" y="1676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2524575" y="1676153"/>
            <a:ext cx="11518138" cy="7817936"/>
          </a:xfrm>
          <a:custGeom>
            <a:avLst/>
            <a:gdLst/>
            <a:ahLst/>
            <a:cxnLst/>
            <a:rect l="l" t="t" r="r" b="b"/>
            <a:pathLst>
              <a:path w="11518138" h="7817936">
                <a:moveTo>
                  <a:pt x="0" y="0"/>
                </a:moveTo>
                <a:lnTo>
                  <a:pt x="11518139" y="0"/>
                </a:lnTo>
                <a:lnTo>
                  <a:pt x="11518139" y="7817936"/>
                </a:lnTo>
                <a:lnTo>
                  <a:pt x="0" y="78179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ECEE97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4B11B91-E49C-D666-4154-9AD7FF4BA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7"/>
    </mc:Choice>
    <mc:Fallback xmlns="">
      <p:transition spd="slow" advTm="102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0" y="-1682622"/>
            <a:ext cx="18772622" cy="12436862"/>
          </a:xfrm>
          <a:custGeom>
            <a:avLst/>
            <a:gdLst/>
            <a:ahLst/>
            <a:cxnLst/>
            <a:rect l="l" t="t" r="r" b="b"/>
            <a:pathLst>
              <a:path w="18772622" h="12436862">
                <a:moveTo>
                  <a:pt x="0" y="0"/>
                </a:moveTo>
                <a:lnTo>
                  <a:pt x="18772622" y="0"/>
                </a:lnTo>
                <a:lnTo>
                  <a:pt x="18772622" y="12436862"/>
                </a:lnTo>
                <a:lnTo>
                  <a:pt x="0" y="124368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0" y="5289962"/>
            <a:ext cx="18065226" cy="422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81"/>
              </a:lnSpc>
              <a:spcBef>
                <a:spcPct val="0"/>
              </a:spcBef>
            </a:pPr>
            <a:r>
              <a:rPr lang="en-US" sz="7986" dirty="0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•</a:t>
            </a:r>
            <a:r>
              <a:rPr lang="en-US" sz="7986" dirty="0" err="1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Işığın</a:t>
            </a:r>
            <a:r>
              <a:rPr lang="en-US" sz="7986" dirty="0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986" dirty="0" err="1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başka</a:t>
            </a:r>
            <a:r>
              <a:rPr lang="en-US" sz="7986" dirty="0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986" dirty="0" err="1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bir</a:t>
            </a:r>
            <a:r>
              <a:rPr lang="en-US" sz="7986" dirty="0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986" dirty="0" err="1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saydam</a:t>
            </a:r>
            <a:r>
              <a:rPr lang="en-US" sz="7986" dirty="0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986" dirty="0" err="1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ortama</a:t>
            </a:r>
            <a:r>
              <a:rPr lang="en-US" sz="7986" dirty="0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986" dirty="0" err="1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geçerken</a:t>
            </a:r>
            <a:r>
              <a:rPr lang="en-US" sz="7986" dirty="0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986" dirty="0" err="1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doğrultusunu</a:t>
            </a:r>
            <a:r>
              <a:rPr lang="en-US" sz="7986" dirty="0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986" dirty="0" err="1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değiştirmesine</a:t>
            </a:r>
            <a:r>
              <a:rPr lang="en-US" sz="7986" dirty="0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986" dirty="0" err="1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ışığın</a:t>
            </a:r>
            <a:r>
              <a:rPr lang="en-US" sz="7986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986" dirty="0" err="1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kırılması</a:t>
            </a:r>
            <a:r>
              <a:rPr lang="en-US" sz="7986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986" dirty="0" err="1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denir</a:t>
            </a:r>
            <a:r>
              <a:rPr lang="en-US" sz="7986" dirty="0">
                <a:solidFill>
                  <a:srgbClr val="ECEE97"/>
                </a:solidFill>
                <a:latin typeface="Negrita Pro"/>
                <a:ea typeface="Negrita Pro"/>
                <a:cs typeface="Negrita Pro"/>
                <a:sym typeface="Negrita Pro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14FBA74-0346-FF9B-4789-0CD422E02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2"/>
    </mc:Choice>
    <mc:Fallback xmlns="">
      <p:transition spd="slow" advTm="233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722673" y="1402773"/>
            <a:ext cx="14098295" cy="7855527"/>
          </a:xfrm>
          <a:custGeom>
            <a:avLst/>
            <a:gdLst/>
            <a:ahLst/>
            <a:cxnLst/>
            <a:rect l="l" t="t" r="r" b="b"/>
            <a:pathLst>
              <a:path w="14098295" h="7855527">
                <a:moveTo>
                  <a:pt x="0" y="0"/>
                </a:moveTo>
                <a:lnTo>
                  <a:pt x="14098294" y="0"/>
                </a:lnTo>
                <a:lnTo>
                  <a:pt x="14098294" y="7855527"/>
                </a:lnTo>
                <a:lnTo>
                  <a:pt x="0" y="7855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4024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2B95D90-A8D1-1285-B004-DD34F518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3"/>
    </mc:Choice>
    <mc:Fallback xmlns="">
      <p:transition spd="slow" advTm="196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3639700" y="1028700"/>
            <a:ext cx="9343439" cy="8890972"/>
          </a:xfrm>
          <a:custGeom>
            <a:avLst/>
            <a:gdLst/>
            <a:ahLst/>
            <a:cxnLst/>
            <a:rect l="l" t="t" r="r" b="b"/>
            <a:pathLst>
              <a:path w="9343439" h="8890972">
                <a:moveTo>
                  <a:pt x="0" y="0"/>
                </a:moveTo>
                <a:lnTo>
                  <a:pt x="9343438" y="0"/>
                </a:lnTo>
                <a:lnTo>
                  <a:pt x="9343438" y="8890972"/>
                </a:lnTo>
                <a:lnTo>
                  <a:pt x="0" y="88909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60CD6A1-A462-24E5-F3EF-BF38DE746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4"/>
    </mc:Choice>
    <mc:Fallback xmlns="">
      <p:transition spd="slow" advTm="37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b="19696"/>
          <a:stretch>
            <a:fillRect/>
          </a:stretch>
        </p:blipFill>
        <p:spPr>
          <a:xfrm>
            <a:off x="4299965" y="4632867"/>
            <a:ext cx="9688069" cy="51865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66320" y="730734"/>
            <a:ext cx="15892980" cy="3902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KIRILMA KANUNLARI 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Gelen ışın, normal ve kırılan ışın aynı düzlemdedir.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Az yoğun ortamdan çok yoğun ortama gönderilen ışık ışınları yönünü ve doğrultusunu değiştirerek normale yaklaşarak kırılır.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D45F46F-E009-A4F4-B762-7A2869DDB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65"/>
    </mc:Choice>
    <mc:Fallback xmlns="">
      <p:transition spd="slow" advTm="88165"/>
    </mc:Fallback>
  </mc:AlternateContent>
  <p:timing>
    <p:tnLst>
      <p:par>
        <p:cTn id="1" dur="indefinite" restart="never" nodeType="tmRoot">
          <p:childTnLst>
            <p:video>
              <p:cMediaNode vol="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20" objId="3"/>
        <p14:stopEvt time="15928" objId="3"/>
        <p14:playEvt time="36865" objId="3"/>
        <p14:pauseEvt time="42024" objId="3"/>
        <p14:stopEvt time="88114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4533042" y="3820137"/>
            <a:ext cx="8099697" cy="5943153"/>
          </a:xfrm>
          <a:custGeom>
            <a:avLst/>
            <a:gdLst/>
            <a:ahLst/>
            <a:cxnLst/>
            <a:rect l="l" t="t" r="r" b="b"/>
            <a:pathLst>
              <a:path w="8099697" h="5943153">
                <a:moveTo>
                  <a:pt x="0" y="0"/>
                </a:moveTo>
                <a:lnTo>
                  <a:pt x="8099698" y="0"/>
                </a:lnTo>
                <a:lnTo>
                  <a:pt x="8099698" y="5943153"/>
                </a:lnTo>
                <a:lnTo>
                  <a:pt x="0" y="5943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514350" y="1783747"/>
            <a:ext cx="17259300" cy="1798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7"/>
              </a:lnSpc>
              <a:spcBef>
                <a:spcPct val="0"/>
              </a:spcBef>
            </a:pPr>
            <a:r>
              <a:rPr lang="en-US" sz="5134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Normal üzerinden dik olarak gönderilen ışık ışınları doğrultu değiştirmez. Kırılmadan ilerler. Ancak hızı değişir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3E31CF5-80F9-3803-961F-46802B011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47"/>
    </mc:Choice>
    <mc:Fallback xmlns="">
      <p:transition spd="slow" advTm="667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814769" y="333284"/>
            <a:ext cx="12658462" cy="9620431"/>
          </a:xfrm>
          <a:custGeom>
            <a:avLst/>
            <a:gdLst/>
            <a:ahLst/>
            <a:cxnLst/>
            <a:rect l="l" t="t" r="r" b="b"/>
            <a:pathLst>
              <a:path w="12658462" h="9620431">
                <a:moveTo>
                  <a:pt x="0" y="0"/>
                </a:moveTo>
                <a:lnTo>
                  <a:pt x="12658462" y="0"/>
                </a:lnTo>
                <a:lnTo>
                  <a:pt x="12658462" y="9620432"/>
                </a:lnTo>
                <a:lnTo>
                  <a:pt x="0" y="96204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76C9895-5A81-39EC-7869-8F3ECF6CC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93"/>
    </mc:Choice>
    <mc:Fallback xmlns="">
      <p:transition spd="slow" advTm="2259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3657600" y="4724855"/>
            <a:ext cx="10251303" cy="4864819"/>
          </a:xfrm>
          <a:custGeom>
            <a:avLst/>
            <a:gdLst/>
            <a:ahLst/>
            <a:cxnLst/>
            <a:rect l="l" t="t" r="r" b="b"/>
            <a:pathLst>
              <a:path w="10694519" h="5436319">
                <a:moveTo>
                  <a:pt x="0" y="0"/>
                </a:moveTo>
                <a:lnTo>
                  <a:pt x="10694519" y="0"/>
                </a:lnTo>
                <a:lnTo>
                  <a:pt x="10694519" y="5436319"/>
                </a:lnTo>
                <a:lnTo>
                  <a:pt x="0" y="54363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68" t="-17681" r="-5392" b="-1060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941626" y="962025"/>
            <a:ext cx="16695097" cy="3788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5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Sınır</a:t>
            </a:r>
            <a:r>
              <a:rPr lang="en-US" sz="7200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Açısı</a:t>
            </a:r>
            <a:endParaRPr lang="en-US" sz="7200" dirty="0">
              <a:solidFill>
                <a:srgbClr val="FF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l">
              <a:lnSpc>
                <a:spcPts val="4325"/>
              </a:lnSpc>
              <a:spcBef>
                <a:spcPct val="0"/>
              </a:spcBef>
            </a:pP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Çok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yoğun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ortamdan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az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yoğun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ortama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geçen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ışık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ışınının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ise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hızı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artar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ve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ışık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ışını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,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normalden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uzaklaşarak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kırılır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Gelen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ışık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ışınının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normal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ile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yaptığı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açı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artarsa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kırılan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ışık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ışınının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normal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ile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yaptığı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açı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da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artar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 Bu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açı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öyle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bir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değere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ulaşır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ki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ışık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ışını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, ne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diğer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ortama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geçebilir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ne de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geldiği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ortama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geri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dönebilir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 İki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ortamı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ayıran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yüzey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üzerinde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olacak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şekilde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yoluna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devam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eder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 </a:t>
            </a:r>
            <a:r>
              <a:rPr lang="en-US" sz="3089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Bu </a:t>
            </a:r>
            <a:r>
              <a:rPr lang="en-US" sz="3089" dirty="0" err="1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açıya</a:t>
            </a:r>
            <a:r>
              <a:rPr lang="en-US" sz="3089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sınır</a:t>
            </a:r>
            <a:r>
              <a:rPr lang="en-US" sz="3089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açısı</a:t>
            </a:r>
            <a:r>
              <a:rPr lang="en-US" sz="3089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denir</a:t>
            </a:r>
            <a:r>
              <a:rPr lang="en-US" sz="3089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.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Gelen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sınır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açısından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daha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büyük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bir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açıyla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gelirse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ışın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geldiği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ortama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geri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döner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ve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tam </a:t>
            </a:r>
            <a:r>
              <a:rPr lang="en-US" sz="3089" dirty="0" err="1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yansıma</a:t>
            </a:r>
            <a:r>
              <a:rPr lang="en-US" sz="3089" dirty="0">
                <a:solidFill>
                  <a:srgbClr val="FF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meydana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089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gelir</a:t>
            </a:r>
            <a:r>
              <a:rPr lang="en-US" sz="3089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DC9203B-3078-173A-2B34-FD9FE1288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55"/>
    </mc:Choice>
    <mc:Fallback xmlns="">
      <p:transition spd="slow" advTm="886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306366" y="835509"/>
            <a:ext cx="12926872" cy="8838748"/>
          </a:xfrm>
          <a:custGeom>
            <a:avLst/>
            <a:gdLst/>
            <a:ahLst/>
            <a:cxnLst/>
            <a:rect l="l" t="t" r="r" b="b"/>
            <a:pathLst>
              <a:path w="12926872" h="8838748">
                <a:moveTo>
                  <a:pt x="0" y="0"/>
                </a:moveTo>
                <a:lnTo>
                  <a:pt x="12926872" y="0"/>
                </a:lnTo>
                <a:lnTo>
                  <a:pt x="12926872" y="8838748"/>
                </a:lnTo>
                <a:lnTo>
                  <a:pt x="0" y="8838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EC66EE-AC60-BA3A-DE88-2FB5A577E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56383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14"/>
    </mc:Choice>
    <mc:Fallback xmlns="">
      <p:transition spd="slow" advTm="2461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276</Words>
  <Application>Microsoft Office PowerPoint</Application>
  <PresentationFormat>Özel</PresentationFormat>
  <Paragraphs>18</Paragraphs>
  <Slides>16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Negrita Pro</vt:lpstr>
      <vt:lpstr>Calibri</vt:lpstr>
      <vt:lpstr>Arimo Bold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ışığın dün yası</dc:title>
  <cp:lastModifiedBy>Nisa Nur Oran</cp:lastModifiedBy>
  <cp:revision>6</cp:revision>
  <dcterms:created xsi:type="dcterms:W3CDTF">2006-08-16T00:00:00Z</dcterms:created>
  <dcterms:modified xsi:type="dcterms:W3CDTF">2025-09-19T22:16:50Z</dcterms:modified>
  <dc:identifier>DAGfkfF0LfA</dc:identifier>
</cp:coreProperties>
</file>