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8288000" cy="10287000"/>
  <p:notesSz cx="6858000" cy="9144000"/>
  <p:embeddedFontLst>
    <p:embeddedFont>
      <p:font typeface="KG Primary Penmanship" panose="020B0604020202020204" charset="0"/>
      <p:regular r:id="rId22"/>
    </p:embeddedFont>
    <p:embeddedFont>
      <p:font typeface="Marykate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66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sv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sv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sv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6.svg"/><Relationship Id="rId7" Type="http://schemas.openxmlformats.org/officeDocument/2006/relationships/image" Target="../media/image27.svg"/><Relationship Id="rId12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9.png"/><Relationship Id="rId5" Type="http://schemas.openxmlformats.org/officeDocument/2006/relationships/image" Target="../media/image13.svg"/><Relationship Id="rId10" Type="http://schemas.openxmlformats.org/officeDocument/2006/relationships/image" Target="../media/image30.png"/><Relationship Id="rId4" Type="http://schemas.openxmlformats.org/officeDocument/2006/relationships/image" Target="../media/image12.png"/><Relationship Id="rId9" Type="http://schemas.openxmlformats.org/officeDocument/2006/relationships/image" Target="../media/image29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svg"/><Relationship Id="rId7" Type="http://schemas.openxmlformats.org/officeDocument/2006/relationships/image" Target="../media/image3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sv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sv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sv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2.gif"/><Relationship Id="rId2" Type="http://schemas.openxmlformats.org/officeDocument/2006/relationships/hyperlink" Target="https://www.instagram.com/mervehocaile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hyperlink" Target="https://www.youtube.com/@mervehocaile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sv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svg"/><Relationship Id="rId7" Type="http://schemas.openxmlformats.org/officeDocument/2006/relationships/image" Target="../media/image1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svg"/><Relationship Id="rId7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sv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svg"/><Relationship Id="rId7" Type="http://schemas.openxmlformats.org/officeDocument/2006/relationships/image" Target="../media/image21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sv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E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38133" y="1028700"/>
            <a:ext cx="16221167" cy="8229600"/>
            <a:chOff x="0" y="0"/>
            <a:chExt cx="4272241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2242" cy="2167467"/>
            </a:xfrm>
            <a:custGeom>
              <a:avLst/>
              <a:gdLst/>
              <a:ahLst/>
              <a:cxnLst/>
              <a:rect l="l" t="t" r="r" b="b"/>
              <a:pathLst>
                <a:path w="4272242" h="2167467">
                  <a:moveTo>
                    <a:pt x="0" y="0"/>
                  </a:moveTo>
                  <a:lnTo>
                    <a:pt x="4272242" y="0"/>
                  </a:lnTo>
                  <a:lnTo>
                    <a:pt x="4272242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857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2241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06968" y="4490496"/>
            <a:ext cx="3583293" cy="5796504"/>
          </a:xfrm>
          <a:custGeom>
            <a:avLst/>
            <a:gdLst/>
            <a:ahLst/>
            <a:cxnLst/>
            <a:rect l="l" t="t" r="r" b="b"/>
            <a:pathLst>
              <a:path w="3583293" h="5796504">
                <a:moveTo>
                  <a:pt x="0" y="0"/>
                </a:moveTo>
                <a:lnTo>
                  <a:pt x="3583293" y="0"/>
                </a:lnTo>
                <a:lnTo>
                  <a:pt x="3583293" y="5796504"/>
                </a:lnTo>
                <a:lnTo>
                  <a:pt x="0" y="57965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 rot="540546">
            <a:off x="14316573" y="321632"/>
            <a:ext cx="3982152" cy="2027277"/>
          </a:xfrm>
          <a:custGeom>
            <a:avLst/>
            <a:gdLst/>
            <a:ahLst/>
            <a:cxnLst/>
            <a:rect l="l" t="t" r="r" b="b"/>
            <a:pathLst>
              <a:path w="3982152" h="2027277">
                <a:moveTo>
                  <a:pt x="0" y="0"/>
                </a:moveTo>
                <a:lnTo>
                  <a:pt x="3982151" y="0"/>
                </a:lnTo>
                <a:lnTo>
                  <a:pt x="3982151" y="2027278"/>
                </a:lnTo>
                <a:lnTo>
                  <a:pt x="0" y="20272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TextBox 7"/>
          <p:cNvSpPr txBox="1"/>
          <p:nvPr/>
        </p:nvSpPr>
        <p:spPr>
          <a:xfrm>
            <a:off x="3790261" y="2825750"/>
            <a:ext cx="10366733" cy="4797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700"/>
              </a:lnSpc>
            </a:pPr>
            <a:r>
              <a:rPr lang="en-US" sz="17000">
                <a:solidFill>
                  <a:srgbClr val="8AABF2"/>
                </a:solidFill>
                <a:latin typeface="Marykate"/>
                <a:ea typeface="Marykate"/>
                <a:cs typeface="Marykate"/>
                <a:sym typeface="Marykate"/>
              </a:rPr>
              <a:t>KIMYASAL TEPKIMELER</a:t>
            </a:r>
          </a:p>
        </p:txBody>
      </p:sp>
      <p:sp>
        <p:nvSpPr>
          <p:cNvPr id="8" name="Freeform 8"/>
          <p:cNvSpPr/>
          <p:nvPr/>
        </p:nvSpPr>
        <p:spPr>
          <a:xfrm rot="-2897804">
            <a:off x="48387" y="-95377"/>
            <a:ext cx="3900454" cy="2910714"/>
          </a:xfrm>
          <a:custGeom>
            <a:avLst/>
            <a:gdLst/>
            <a:ahLst/>
            <a:cxnLst/>
            <a:rect l="l" t="t" r="r" b="b"/>
            <a:pathLst>
              <a:path w="3900454" h="2910714">
                <a:moveTo>
                  <a:pt x="0" y="0"/>
                </a:moveTo>
                <a:lnTo>
                  <a:pt x="3900454" y="0"/>
                </a:lnTo>
                <a:lnTo>
                  <a:pt x="3900454" y="2910714"/>
                </a:lnTo>
                <a:lnTo>
                  <a:pt x="0" y="29107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" name="Freeform 9"/>
          <p:cNvSpPr/>
          <p:nvPr/>
        </p:nvSpPr>
        <p:spPr>
          <a:xfrm>
            <a:off x="14540040" y="3784230"/>
            <a:ext cx="3747960" cy="6502770"/>
          </a:xfrm>
          <a:custGeom>
            <a:avLst/>
            <a:gdLst/>
            <a:ahLst/>
            <a:cxnLst/>
            <a:rect l="l" t="t" r="r" b="b"/>
            <a:pathLst>
              <a:path w="3747960" h="6502770">
                <a:moveTo>
                  <a:pt x="0" y="0"/>
                </a:moveTo>
                <a:lnTo>
                  <a:pt x="3747960" y="0"/>
                </a:lnTo>
                <a:lnTo>
                  <a:pt x="3747960" y="6502770"/>
                </a:lnTo>
                <a:lnTo>
                  <a:pt x="0" y="650277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0" name="Freeform 10"/>
          <p:cNvSpPr/>
          <p:nvPr/>
        </p:nvSpPr>
        <p:spPr>
          <a:xfrm>
            <a:off x="82252" y="8370638"/>
            <a:ext cx="1916362" cy="1916362"/>
          </a:xfrm>
          <a:custGeom>
            <a:avLst/>
            <a:gdLst/>
            <a:ahLst/>
            <a:cxnLst/>
            <a:rect l="l" t="t" r="r" b="b"/>
            <a:pathLst>
              <a:path w="1916362" h="1916362">
                <a:moveTo>
                  <a:pt x="0" y="0"/>
                </a:moveTo>
                <a:lnTo>
                  <a:pt x="1916362" y="0"/>
                </a:lnTo>
                <a:lnTo>
                  <a:pt x="1916362" y="1916362"/>
                </a:lnTo>
                <a:lnTo>
                  <a:pt x="0" y="191636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1DF059CB-1009-FC76-D97B-9326494516F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28800" y="9292771"/>
            <a:ext cx="6220693" cy="543001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1DF059CB-1009-FC76-D97B-9326494516F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33653" y="4872000"/>
            <a:ext cx="6220693" cy="54300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E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38133" y="1028700"/>
            <a:ext cx="16221167" cy="8229600"/>
            <a:chOff x="0" y="0"/>
            <a:chExt cx="4272241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2242" cy="2167467"/>
            </a:xfrm>
            <a:custGeom>
              <a:avLst/>
              <a:gdLst/>
              <a:ahLst/>
              <a:cxnLst/>
              <a:rect l="l" t="t" r="r" b="b"/>
              <a:pathLst>
                <a:path w="4272242" h="2167467">
                  <a:moveTo>
                    <a:pt x="0" y="0"/>
                  </a:moveTo>
                  <a:lnTo>
                    <a:pt x="4272242" y="0"/>
                  </a:lnTo>
                  <a:lnTo>
                    <a:pt x="4272242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857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2241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2897804">
            <a:off x="-934607" y="-402074"/>
            <a:ext cx="3945480" cy="2944314"/>
          </a:xfrm>
          <a:custGeom>
            <a:avLst/>
            <a:gdLst/>
            <a:ahLst/>
            <a:cxnLst/>
            <a:rect l="l" t="t" r="r" b="b"/>
            <a:pathLst>
              <a:path w="3945480" h="2944314">
                <a:moveTo>
                  <a:pt x="0" y="0"/>
                </a:moveTo>
                <a:lnTo>
                  <a:pt x="3945480" y="0"/>
                </a:lnTo>
                <a:lnTo>
                  <a:pt x="3945480" y="2944314"/>
                </a:lnTo>
                <a:lnTo>
                  <a:pt x="0" y="29443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>
            <a:off x="14805416" y="-345525"/>
            <a:ext cx="3108512" cy="2000751"/>
          </a:xfrm>
          <a:custGeom>
            <a:avLst/>
            <a:gdLst/>
            <a:ahLst/>
            <a:cxnLst/>
            <a:rect l="l" t="t" r="r" b="b"/>
            <a:pathLst>
              <a:path w="3108512" h="2000751">
                <a:moveTo>
                  <a:pt x="0" y="0"/>
                </a:moveTo>
                <a:lnTo>
                  <a:pt x="3108511" y="0"/>
                </a:lnTo>
                <a:lnTo>
                  <a:pt x="3108511" y="2000751"/>
                </a:lnTo>
                <a:lnTo>
                  <a:pt x="0" y="20007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>
            <a:off x="1521068" y="2615884"/>
            <a:ext cx="7622932" cy="6041174"/>
          </a:xfrm>
          <a:custGeom>
            <a:avLst/>
            <a:gdLst/>
            <a:ahLst/>
            <a:cxnLst/>
            <a:rect l="l" t="t" r="r" b="b"/>
            <a:pathLst>
              <a:path w="7622932" h="6041174">
                <a:moveTo>
                  <a:pt x="0" y="0"/>
                </a:moveTo>
                <a:lnTo>
                  <a:pt x="7622932" y="0"/>
                </a:lnTo>
                <a:lnTo>
                  <a:pt x="7622932" y="6041174"/>
                </a:lnTo>
                <a:lnTo>
                  <a:pt x="0" y="604117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TextBox 8"/>
          <p:cNvSpPr txBox="1"/>
          <p:nvPr/>
        </p:nvSpPr>
        <p:spPr>
          <a:xfrm>
            <a:off x="6328233" y="1842752"/>
            <a:ext cx="10530202" cy="6943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90"/>
              </a:lnSpc>
            </a:pPr>
            <a:r>
              <a:rPr lang="en-US" sz="3918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1.Tepkimeye giren maddeler nelerdir?</a:t>
            </a:r>
          </a:p>
          <a:p>
            <a:pPr algn="ctr">
              <a:lnSpc>
                <a:spcPts val="6190"/>
              </a:lnSpc>
            </a:pPr>
            <a:endParaRPr lang="en-US" sz="3918">
              <a:solidFill>
                <a:srgbClr val="000000"/>
              </a:solidFill>
              <a:latin typeface="KG Primary Penmanship"/>
              <a:ea typeface="KG Primary Penmanship"/>
              <a:cs typeface="KG Primary Penmanship"/>
              <a:sym typeface="KG Primary Penmanship"/>
            </a:endParaRPr>
          </a:p>
          <a:p>
            <a:pPr algn="ctr">
              <a:lnSpc>
                <a:spcPts val="6190"/>
              </a:lnSpc>
            </a:pPr>
            <a:r>
              <a:rPr lang="en-US" sz="3918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2.Tepkime sonucu oluşan maddeler nelerdir?</a:t>
            </a:r>
          </a:p>
          <a:p>
            <a:pPr algn="ctr">
              <a:lnSpc>
                <a:spcPts val="6190"/>
              </a:lnSpc>
            </a:pPr>
            <a:endParaRPr lang="en-US" sz="3918">
              <a:solidFill>
                <a:srgbClr val="000000"/>
              </a:solidFill>
              <a:latin typeface="KG Primary Penmanship"/>
              <a:ea typeface="KG Primary Penmanship"/>
              <a:cs typeface="KG Primary Penmanship"/>
              <a:sym typeface="KG Primary Penmanship"/>
            </a:endParaRPr>
          </a:p>
          <a:p>
            <a:pPr algn="ctr">
              <a:lnSpc>
                <a:spcPts val="6190"/>
              </a:lnSpc>
            </a:pPr>
            <a:r>
              <a:rPr lang="en-US" sz="3918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3.Tepkimenin denklemini yazınız .</a:t>
            </a:r>
          </a:p>
          <a:p>
            <a:pPr algn="ctr">
              <a:lnSpc>
                <a:spcPts val="6190"/>
              </a:lnSpc>
            </a:pPr>
            <a:endParaRPr lang="en-US" sz="3918">
              <a:solidFill>
                <a:srgbClr val="000000"/>
              </a:solidFill>
              <a:latin typeface="KG Primary Penmanship"/>
              <a:ea typeface="KG Primary Penmanship"/>
              <a:cs typeface="KG Primary Penmanship"/>
              <a:sym typeface="KG Primary Penmanship"/>
            </a:endParaRPr>
          </a:p>
          <a:p>
            <a:pPr algn="ctr">
              <a:lnSpc>
                <a:spcPts val="6190"/>
              </a:lnSpc>
            </a:pPr>
            <a:r>
              <a:rPr lang="en-US" sz="3918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4.Tepkime de hangi maddelerden başlangıçta kaçar gram vardır?</a:t>
            </a:r>
          </a:p>
          <a:p>
            <a:pPr algn="ctr">
              <a:lnSpc>
                <a:spcPts val="6190"/>
              </a:lnSpc>
            </a:pPr>
            <a:endParaRPr lang="en-US" sz="3918">
              <a:solidFill>
                <a:srgbClr val="000000"/>
              </a:solidFill>
              <a:latin typeface="KG Primary Penmanship"/>
              <a:ea typeface="KG Primary Penmanship"/>
              <a:cs typeface="KG Primary Penmanship"/>
              <a:sym typeface="KG Primary Penmanship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82252" y="8370638"/>
            <a:ext cx="1916362" cy="1916362"/>
          </a:xfrm>
          <a:custGeom>
            <a:avLst/>
            <a:gdLst/>
            <a:ahLst/>
            <a:cxnLst/>
            <a:rect l="l" t="t" r="r" b="b"/>
            <a:pathLst>
              <a:path w="1916362" h="1916362">
                <a:moveTo>
                  <a:pt x="0" y="0"/>
                </a:moveTo>
                <a:lnTo>
                  <a:pt x="1916362" y="0"/>
                </a:lnTo>
                <a:lnTo>
                  <a:pt x="1916362" y="1916362"/>
                </a:lnTo>
                <a:lnTo>
                  <a:pt x="0" y="191636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2E20925D-D544-2AEA-1264-9718D2D40B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3769" y="9422918"/>
            <a:ext cx="6220693" cy="54300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E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38133" y="1028700"/>
            <a:ext cx="16221167" cy="8229600"/>
            <a:chOff x="0" y="0"/>
            <a:chExt cx="4272241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2242" cy="2167467"/>
            </a:xfrm>
            <a:custGeom>
              <a:avLst/>
              <a:gdLst/>
              <a:ahLst/>
              <a:cxnLst/>
              <a:rect l="l" t="t" r="r" b="b"/>
              <a:pathLst>
                <a:path w="4272242" h="2167467">
                  <a:moveTo>
                    <a:pt x="0" y="0"/>
                  </a:moveTo>
                  <a:lnTo>
                    <a:pt x="4272242" y="0"/>
                  </a:lnTo>
                  <a:lnTo>
                    <a:pt x="4272242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857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2241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2897804">
            <a:off x="-934607" y="-402074"/>
            <a:ext cx="3945480" cy="2944314"/>
          </a:xfrm>
          <a:custGeom>
            <a:avLst/>
            <a:gdLst/>
            <a:ahLst/>
            <a:cxnLst/>
            <a:rect l="l" t="t" r="r" b="b"/>
            <a:pathLst>
              <a:path w="3945480" h="2944314">
                <a:moveTo>
                  <a:pt x="0" y="0"/>
                </a:moveTo>
                <a:lnTo>
                  <a:pt x="3945480" y="0"/>
                </a:lnTo>
                <a:lnTo>
                  <a:pt x="3945480" y="2944314"/>
                </a:lnTo>
                <a:lnTo>
                  <a:pt x="0" y="29443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>
            <a:off x="14805416" y="-345525"/>
            <a:ext cx="3108512" cy="2000751"/>
          </a:xfrm>
          <a:custGeom>
            <a:avLst/>
            <a:gdLst/>
            <a:ahLst/>
            <a:cxnLst/>
            <a:rect l="l" t="t" r="r" b="b"/>
            <a:pathLst>
              <a:path w="3108512" h="2000751">
                <a:moveTo>
                  <a:pt x="0" y="0"/>
                </a:moveTo>
                <a:lnTo>
                  <a:pt x="3108511" y="0"/>
                </a:lnTo>
                <a:lnTo>
                  <a:pt x="3108511" y="2000751"/>
                </a:lnTo>
                <a:lnTo>
                  <a:pt x="0" y="20007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>
            <a:off x="1521068" y="2615884"/>
            <a:ext cx="7622932" cy="6041174"/>
          </a:xfrm>
          <a:custGeom>
            <a:avLst/>
            <a:gdLst/>
            <a:ahLst/>
            <a:cxnLst/>
            <a:rect l="l" t="t" r="r" b="b"/>
            <a:pathLst>
              <a:path w="7622932" h="6041174">
                <a:moveTo>
                  <a:pt x="0" y="0"/>
                </a:moveTo>
                <a:lnTo>
                  <a:pt x="7622932" y="0"/>
                </a:lnTo>
                <a:lnTo>
                  <a:pt x="7622932" y="6041174"/>
                </a:lnTo>
                <a:lnTo>
                  <a:pt x="0" y="604117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TextBox 8"/>
          <p:cNvSpPr txBox="1"/>
          <p:nvPr/>
        </p:nvSpPr>
        <p:spPr>
          <a:xfrm>
            <a:off x="6639501" y="2082609"/>
            <a:ext cx="10250107" cy="4504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26"/>
              </a:lnSpc>
            </a:pPr>
            <a:r>
              <a:rPr lang="en-US" sz="3814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5.Tepkimede artan madde var mıdır?</a:t>
            </a:r>
          </a:p>
          <a:p>
            <a:pPr algn="ctr">
              <a:lnSpc>
                <a:spcPts val="6026"/>
              </a:lnSpc>
            </a:pPr>
            <a:endParaRPr lang="en-US" sz="3814">
              <a:solidFill>
                <a:srgbClr val="000000"/>
              </a:solidFill>
              <a:latin typeface="KG Primary Penmanship"/>
              <a:ea typeface="KG Primary Penmanship"/>
              <a:cs typeface="KG Primary Penmanship"/>
              <a:sym typeface="KG Primary Penmanship"/>
            </a:endParaRPr>
          </a:p>
          <a:p>
            <a:pPr algn="ctr">
              <a:lnSpc>
                <a:spcPts val="6026"/>
              </a:lnSpc>
            </a:pPr>
            <a:r>
              <a:rPr lang="en-US" sz="3814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6.Tepkime sonucunda maddelerin toplam kütlesi kaç gramdır? </a:t>
            </a:r>
          </a:p>
          <a:p>
            <a:pPr algn="ctr">
              <a:lnSpc>
                <a:spcPts val="6026"/>
              </a:lnSpc>
            </a:pPr>
            <a:endParaRPr lang="en-US" sz="3814">
              <a:solidFill>
                <a:srgbClr val="000000"/>
              </a:solidFill>
              <a:latin typeface="KG Primary Penmanship"/>
              <a:ea typeface="KG Primary Penmanship"/>
              <a:cs typeface="KG Primary Penmanship"/>
              <a:sym typeface="KG Primary Penmanship"/>
            </a:endParaRPr>
          </a:p>
          <a:p>
            <a:pPr algn="ctr">
              <a:lnSpc>
                <a:spcPts val="6026"/>
              </a:lnSpc>
            </a:pPr>
            <a:r>
              <a:rPr lang="en-US" sz="3814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7. Tepkimede kaç gram A maddesi oluşmuştur?</a:t>
            </a:r>
          </a:p>
          <a:p>
            <a:pPr algn="ctr">
              <a:lnSpc>
                <a:spcPts val="6026"/>
              </a:lnSpc>
            </a:pPr>
            <a:endParaRPr lang="en-US" sz="3814">
              <a:solidFill>
                <a:srgbClr val="000000"/>
              </a:solidFill>
              <a:latin typeface="KG Primary Penmanship"/>
              <a:ea typeface="KG Primary Penmanship"/>
              <a:cs typeface="KG Primary Penmanship"/>
              <a:sym typeface="KG Primary Penmanship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82252" y="8370638"/>
            <a:ext cx="1916362" cy="1916362"/>
          </a:xfrm>
          <a:custGeom>
            <a:avLst/>
            <a:gdLst/>
            <a:ahLst/>
            <a:cxnLst/>
            <a:rect l="l" t="t" r="r" b="b"/>
            <a:pathLst>
              <a:path w="1916362" h="1916362">
                <a:moveTo>
                  <a:pt x="0" y="0"/>
                </a:moveTo>
                <a:lnTo>
                  <a:pt x="1916362" y="0"/>
                </a:lnTo>
                <a:lnTo>
                  <a:pt x="1916362" y="1916362"/>
                </a:lnTo>
                <a:lnTo>
                  <a:pt x="0" y="191636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BB3E0011-261A-77DE-4C18-BBC8CBEEF2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3769" y="9422918"/>
            <a:ext cx="6220693" cy="54300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E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38133" y="1028700"/>
            <a:ext cx="16221167" cy="8229600"/>
            <a:chOff x="0" y="0"/>
            <a:chExt cx="4272241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2242" cy="2167467"/>
            </a:xfrm>
            <a:custGeom>
              <a:avLst/>
              <a:gdLst/>
              <a:ahLst/>
              <a:cxnLst/>
              <a:rect l="l" t="t" r="r" b="b"/>
              <a:pathLst>
                <a:path w="4272242" h="2167467">
                  <a:moveTo>
                    <a:pt x="0" y="0"/>
                  </a:moveTo>
                  <a:lnTo>
                    <a:pt x="4272242" y="0"/>
                  </a:lnTo>
                  <a:lnTo>
                    <a:pt x="4272242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857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2241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2897804">
            <a:off x="-934607" y="-402074"/>
            <a:ext cx="3945480" cy="2944314"/>
          </a:xfrm>
          <a:custGeom>
            <a:avLst/>
            <a:gdLst/>
            <a:ahLst/>
            <a:cxnLst/>
            <a:rect l="l" t="t" r="r" b="b"/>
            <a:pathLst>
              <a:path w="3945480" h="2944314">
                <a:moveTo>
                  <a:pt x="0" y="0"/>
                </a:moveTo>
                <a:lnTo>
                  <a:pt x="3945480" y="0"/>
                </a:lnTo>
                <a:lnTo>
                  <a:pt x="3945480" y="2944314"/>
                </a:lnTo>
                <a:lnTo>
                  <a:pt x="0" y="29443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>
            <a:off x="14805416" y="-345525"/>
            <a:ext cx="3108512" cy="2000751"/>
          </a:xfrm>
          <a:custGeom>
            <a:avLst/>
            <a:gdLst/>
            <a:ahLst/>
            <a:cxnLst/>
            <a:rect l="l" t="t" r="r" b="b"/>
            <a:pathLst>
              <a:path w="3108512" h="2000751">
                <a:moveTo>
                  <a:pt x="0" y="0"/>
                </a:moveTo>
                <a:lnTo>
                  <a:pt x="3108511" y="0"/>
                </a:lnTo>
                <a:lnTo>
                  <a:pt x="3108511" y="2000751"/>
                </a:lnTo>
                <a:lnTo>
                  <a:pt x="0" y="20007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>
            <a:off x="1763716" y="5143500"/>
            <a:ext cx="15268764" cy="1132663"/>
          </a:xfrm>
          <a:custGeom>
            <a:avLst/>
            <a:gdLst/>
            <a:ahLst/>
            <a:cxnLst/>
            <a:rect l="l" t="t" r="r" b="b"/>
            <a:pathLst>
              <a:path w="15268764" h="1132663">
                <a:moveTo>
                  <a:pt x="0" y="0"/>
                </a:moveTo>
                <a:lnTo>
                  <a:pt x="15268765" y="0"/>
                </a:lnTo>
                <a:lnTo>
                  <a:pt x="15268765" y="1132663"/>
                </a:lnTo>
                <a:lnTo>
                  <a:pt x="0" y="113266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3363" b="-154292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TextBox 8"/>
          <p:cNvSpPr txBox="1"/>
          <p:nvPr/>
        </p:nvSpPr>
        <p:spPr>
          <a:xfrm>
            <a:off x="1990536" y="1745093"/>
            <a:ext cx="14306929" cy="31085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11"/>
              </a:lnSpc>
            </a:pPr>
            <a:r>
              <a:rPr lang="en-US" sz="5323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Kimyasal tepkimelerde maddelerin fiziksel halleri, hacimleri, molekül sayıları korunmayabilir.</a:t>
            </a:r>
          </a:p>
          <a:p>
            <a:pPr algn="ctr">
              <a:lnSpc>
                <a:spcPts val="8411"/>
              </a:lnSpc>
            </a:pPr>
            <a:endParaRPr lang="en-US" sz="5323">
              <a:solidFill>
                <a:srgbClr val="000000"/>
              </a:solidFill>
              <a:latin typeface="KG Primary Penmanship"/>
              <a:ea typeface="KG Primary Penmanship"/>
              <a:cs typeface="KG Primary Penmanship"/>
              <a:sym typeface="KG Primary Penmanship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82252" y="8370638"/>
            <a:ext cx="1916362" cy="1916362"/>
          </a:xfrm>
          <a:custGeom>
            <a:avLst/>
            <a:gdLst/>
            <a:ahLst/>
            <a:cxnLst/>
            <a:rect l="l" t="t" r="r" b="b"/>
            <a:pathLst>
              <a:path w="1916362" h="1916362">
                <a:moveTo>
                  <a:pt x="0" y="0"/>
                </a:moveTo>
                <a:lnTo>
                  <a:pt x="1916362" y="0"/>
                </a:lnTo>
                <a:lnTo>
                  <a:pt x="1916362" y="1916362"/>
                </a:lnTo>
                <a:lnTo>
                  <a:pt x="0" y="191636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310D8CBA-11E8-4C63-8C75-7735E9C57A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3769" y="9422918"/>
            <a:ext cx="6220693" cy="54300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E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38133" y="1028700"/>
            <a:ext cx="16221167" cy="8229600"/>
            <a:chOff x="0" y="0"/>
            <a:chExt cx="4272241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2242" cy="2167467"/>
            </a:xfrm>
            <a:custGeom>
              <a:avLst/>
              <a:gdLst/>
              <a:ahLst/>
              <a:cxnLst/>
              <a:rect l="l" t="t" r="r" b="b"/>
              <a:pathLst>
                <a:path w="4272242" h="2167467">
                  <a:moveTo>
                    <a:pt x="0" y="0"/>
                  </a:moveTo>
                  <a:lnTo>
                    <a:pt x="4272242" y="0"/>
                  </a:lnTo>
                  <a:lnTo>
                    <a:pt x="4272242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857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2241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2897804">
            <a:off x="-934607" y="-402074"/>
            <a:ext cx="3945480" cy="2944314"/>
          </a:xfrm>
          <a:custGeom>
            <a:avLst/>
            <a:gdLst/>
            <a:ahLst/>
            <a:cxnLst/>
            <a:rect l="l" t="t" r="r" b="b"/>
            <a:pathLst>
              <a:path w="3945480" h="2944314">
                <a:moveTo>
                  <a:pt x="0" y="0"/>
                </a:moveTo>
                <a:lnTo>
                  <a:pt x="3945480" y="0"/>
                </a:lnTo>
                <a:lnTo>
                  <a:pt x="3945480" y="2944314"/>
                </a:lnTo>
                <a:lnTo>
                  <a:pt x="0" y="29443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>
            <a:off x="14805416" y="-345525"/>
            <a:ext cx="3108512" cy="2000751"/>
          </a:xfrm>
          <a:custGeom>
            <a:avLst/>
            <a:gdLst/>
            <a:ahLst/>
            <a:cxnLst/>
            <a:rect l="l" t="t" r="r" b="b"/>
            <a:pathLst>
              <a:path w="3108512" h="2000751">
                <a:moveTo>
                  <a:pt x="0" y="0"/>
                </a:moveTo>
                <a:lnTo>
                  <a:pt x="3108511" y="0"/>
                </a:lnTo>
                <a:lnTo>
                  <a:pt x="3108511" y="2000751"/>
                </a:lnTo>
                <a:lnTo>
                  <a:pt x="0" y="20007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>
            <a:off x="2436331" y="4675909"/>
            <a:ext cx="2504884" cy="4114800"/>
          </a:xfrm>
          <a:custGeom>
            <a:avLst/>
            <a:gdLst/>
            <a:ahLst/>
            <a:cxnLst/>
            <a:rect l="l" t="t" r="r" b="b"/>
            <a:pathLst>
              <a:path w="2504884" h="4114800">
                <a:moveTo>
                  <a:pt x="0" y="0"/>
                </a:moveTo>
                <a:lnTo>
                  <a:pt x="2504884" y="0"/>
                </a:lnTo>
                <a:lnTo>
                  <a:pt x="25048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Freeform 8"/>
          <p:cNvSpPr/>
          <p:nvPr/>
        </p:nvSpPr>
        <p:spPr>
          <a:xfrm>
            <a:off x="5922870" y="4675909"/>
            <a:ext cx="4135477" cy="4114800"/>
          </a:xfrm>
          <a:custGeom>
            <a:avLst/>
            <a:gdLst/>
            <a:ahLst/>
            <a:cxnLst/>
            <a:rect l="l" t="t" r="r" b="b"/>
            <a:pathLst>
              <a:path w="4135477" h="4114800">
                <a:moveTo>
                  <a:pt x="0" y="0"/>
                </a:moveTo>
                <a:lnTo>
                  <a:pt x="4135478" y="0"/>
                </a:lnTo>
                <a:lnTo>
                  <a:pt x="413547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" name="Freeform 9"/>
          <p:cNvSpPr/>
          <p:nvPr/>
        </p:nvSpPr>
        <p:spPr>
          <a:xfrm>
            <a:off x="11005670" y="3816422"/>
            <a:ext cx="5291795" cy="4974287"/>
          </a:xfrm>
          <a:custGeom>
            <a:avLst/>
            <a:gdLst/>
            <a:ahLst/>
            <a:cxnLst/>
            <a:rect l="l" t="t" r="r" b="b"/>
            <a:pathLst>
              <a:path w="5291795" h="4974287">
                <a:moveTo>
                  <a:pt x="0" y="0"/>
                </a:moveTo>
                <a:lnTo>
                  <a:pt x="5291794" y="0"/>
                </a:lnTo>
                <a:lnTo>
                  <a:pt x="5291794" y="4974287"/>
                </a:lnTo>
                <a:lnTo>
                  <a:pt x="0" y="497428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0" name="TextBox 10"/>
          <p:cNvSpPr txBox="1"/>
          <p:nvPr/>
        </p:nvSpPr>
        <p:spPr>
          <a:xfrm>
            <a:off x="1990536" y="1455201"/>
            <a:ext cx="14306929" cy="4210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11"/>
              </a:lnSpc>
            </a:pPr>
            <a:r>
              <a:rPr lang="en-US" sz="5323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Bir tepkimede, </a:t>
            </a:r>
            <a:r>
              <a:rPr lang="en-US" sz="5323">
                <a:solidFill>
                  <a:srgbClr val="F46A61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gaz çıkışı, renk değişimi , koku değişimi ve ısı artışı </a:t>
            </a:r>
            <a:r>
              <a:rPr lang="en-US" sz="5323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meydana gelmiş ise o tepkime kesinlikle kimyasal tepkimedir.</a:t>
            </a:r>
          </a:p>
          <a:p>
            <a:pPr algn="ctr">
              <a:lnSpc>
                <a:spcPts val="8411"/>
              </a:lnSpc>
            </a:pPr>
            <a:endParaRPr lang="en-US" sz="5323">
              <a:solidFill>
                <a:srgbClr val="000000"/>
              </a:solidFill>
              <a:latin typeface="KG Primary Penmanship"/>
              <a:ea typeface="KG Primary Penmanship"/>
              <a:cs typeface="KG Primary Penmanship"/>
              <a:sym typeface="KG Primary Penmanship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82252" y="8370638"/>
            <a:ext cx="1916362" cy="1916362"/>
          </a:xfrm>
          <a:custGeom>
            <a:avLst/>
            <a:gdLst/>
            <a:ahLst/>
            <a:cxnLst/>
            <a:rect l="l" t="t" r="r" b="b"/>
            <a:pathLst>
              <a:path w="1916362" h="1916362">
                <a:moveTo>
                  <a:pt x="0" y="0"/>
                </a:moveTo>
                <a:lnTo>
                  <a:pt x="1916362" y="0"/>
                </a:lnTo>
                <a:lnTo>
                  <a:pt x="1916362" y="1916362"/>
                </a:lnTo>
                <a:lnTo>
                  <a:pt x="0" y="191636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36CF8065-A3F0-C2F4-82F5-BFFE40D1C4E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93769" y="9422918"/>
            <a:ext cx="6220693" cy="54300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E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38133" y="1028700"/>
            <a:ext cx="16221167" cy="8229600"/>
            <a:chOff x="0" y="0"/>
            <a:chExt cx="4272241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2242" cy="2167467"/>
            </a:xfrm>
            <a:custGeom>
              <a:avLst/>
              <a:gdLst/>
              <a:ahLst/>
              <a:cxnLst/>
              <a:rect l="l" t="t" r="r" b="b"/>
              <a:pathLst>
                <a:path w="4272242" h="2167467">
                  <a:moveTo>
                    <a:pt x="0" y="0"/>
                  </a:moveTo>
                  <a:lnTo>
                    <a:pt x="4272242" y="0"/>
                  </a:lnTo>
                  <a:lnTo>
                    <a:pt x="4272242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857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2241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2897804">
            <a:off x="-934607" y="-402074"/>
            <a:ext cx="3945480" cy="2944314"/>
          </a:xfrm>
          <a:custGeom>
            <a:avLst/>
            <a:gdLst/>
            <a:ahLst/>
            <a:cxnLst/>
            <a:rect l="l" t="t" r="r" b="b"/>
            <a:pathLst>
              <a:path w="3945480" h="2944314">
                <a:moveTo>
                  <a:pt x="0" y="0"/>
                </a:moveTo>
                <a:lnTo>
                  <a:pt x="3945480" y="0"/>
                </a:lnTo>
                <a:lnTo>
                  <a:pt x="3945480" y="2944314"/>
                </a:lnTo>
                <a:lnTo>
                  <a:pt x="0" y="29443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>
            <a:off x="14805416" y="-345525"/>
            <a:ext cx="3108512" cy="2000751"/>
          </a:xfrm>
          <a:custGeom>
            <a:avLst/>
            <a:gdLst/>
            <a:ahLst/>
            <a:cxnLst/>
            <a:rect l="l" t="t" r="r" b="b"/>
            <a:pathLst>
              <a:path w="3108512" h="2000751">
                <a:moveTo>
                  <a:pt x="0" y="0"/>
                </a:moveTo>
                <a:lnTo>
                  <a:pt x="3108511" y="0"/>
                </a:lnTo>
                <a:lnTo>
                  <a:pt x="3108511" y="2000751"/>
                </a:lnTo>
                <a:lnTo>
                  <a:pt x="0" y="20007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>
            <a:off x="3057548" y="5998324"/>
            <a:ext cx="12928630" cy="1493218"/>
          </a:xfrm>
          <a:custGeom>
            <a:avLst/>
            <a:gdLst/>
            <a:ahLst/>
            <a:cxnLst/>
            <a:rect l="l" t="t" r="r" b="b"/>
            <a:pathLst>
              <a:path w="12928630" h="1493218">
                <a:moveTo>
                  <a:pt x="0" y="0"/>
                </a:moveTo>
                <a:lnTo>
                  <a:pt x="12928630" y="0"/>
                </a:lnTo>
                <a:lnTo>
                  <a:pt x="12928630" y="1493218"/>
                </a:lnTo>
                <a:lnTo>
                  <a:pt x="0" y="149321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119023" b="-280989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Freeform 8"/>
          <p:cNvSpPr/>
          <p:nvPr/>
        </p:nvSpPr>
        <p:spPr>
          <a:xfrm>
            <a:off x="5947108" y="6744933"/>
            <a:ext cx="2312977" cy="2677831"/>
          </a:xfrm>
          <a:custGeom>
            <a:avLst/>
            <a:gdLst/>
            <a:ahLst/>
            <a:cxnLst/>
            <a:rect l="l" t="t" r="r" b="b"/>
            <a:pathLst>
              <a:path w="2312977" h="2677831">
                <a:moveTo>
                  <a:pt x="0" y="0"/>
                </a:moveTo>
                <a:lnTo>
                  <a:pt x="2312977" y="0"/>
                </a:lnTo>
                <a:lnTo>
                  <a:pt x="2312977" y="2677831"/>
                </a:lnTo>
                <a:lnTo>
                  <a:pt x="0" y="267783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" name="TextBox 9"/>
          <p:cNvSpPr txBox="1"/>
          <p:nvPr/>
        </p:nvSpPr>
        <p:spPr>
          <a:xfrm>
            <a:off x="1995252" y="1250474"/>
            <a:ext cx="14306929" cy="4552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39"/>
              </a:lnSpc>
            </a:pPr>
            <a:r>
              <a:rPr lang="en-US" sz="6923">
                <a:solidFill>
                  <a:srgbClr val="F2355B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YANMA TEPKİMELERİ</a:t>
            </a:r>
          </a:p>
          <a:p>
            <a:pPr algn="ctr">
              <a:lnSpc>
                <a:spcPts val="8411"/>
              </a:lnSpc>
            </a:pPr>
            <a:r>
              <a:rPr lang="en-US" sz="5323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Maddelerin oksijenle tepkimeye girmeleri yanma tepkimesidir. Yanma tepkimeleri kimyasal tepkimelerdir.</a:t>
            </a:r>
          </a:p>
          <a:p>
            <a:pPr algn="ctr">
              <a:lnSpc>
                <a:spcPts val="8411"/>
              </a:lnSpc>
            </a:pPr>
            <a:endParaRPr lang="en-US" sz="5323">
              <a:solidFill>
                <a:srgbClr val="000000"/>
              </a:solidFill>
              <a:latin typeface="KG Primary Penmanship"/>
              <a:ea typeface="KG Primary Penmanship"/>
              <a:cs typeface="KG Primary Penmanship"/>
              <a:sym typeface="KG Primary Penmanship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82252" y="8370638"/>
            <a:ext cx="1916362" cy="1916362"/>
          </a:xfrm>
          <a:custGeom>
            <a:avLst/>
            <a:gdLst/>
            <a:ahLst/>
            <a:cxnLst/>
            <a:rect l="l" t="t" r="r" b="b"/>
            <a:pathLst>
              <a:path w="1916362" h="1916362">
                <a:moveTo>
                  <a:pt x="0" y="0"/>
                </a:moveTo>
                <a:lnTo>
                  <a:pt x="1916362" y="0"/>
                </a:lnTo>
                <a:lnTo>
                  <a:pt x="1916362" y="1916362"/>
                </a:lnTo>
                <a:lnTo>
                  <a:pt x="0" y="191636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85DBD892-B32A-316F-56CE-A67B10D3BCB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93769" y="9422918"/>
            <a:ext cx="6220693" cy="54300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E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38133" y="1028700"/>
            <a:ext cx="16221167" cy="8229600"/>
            <a:chOff x="0" y="0"/>
            <a:chExt cx="4272241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2242" cy="2167467"/>
            </a:xfrm>
            <a:custGeom>
              <a:avLst/>
              <a:gdLst/>
              <a:ahLst/>
              <a:cxnLst/>
              <a:rect l="l" t="t" r="r" b="b"/>
              <a:pathLst>
                <a:path w="4272242" h="2167467">
                  <a:moveTo>
                    <a:pt x="0" y="0"/>
                  </a:moveTo>
                  <a:lnTo>
                    <a:pt x="4272242" y="0"/>
                  </a:lnTo>
                  <a:lnTo>
                    <a:pt x="4272242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857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2241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2897804">
            <a:off x="-934607" y="-402074"/>
            <a:ext cx="3945480" cy="2944314"/>
          </a:xfrm>
          <a:custGeom>
            <a:avLst/>
            <a:gdLst/>
            <a:ahLst/>
            <a:cxnLst/>
            <a:rect l="l" t="t" r="r" b="b"/>
            <a:pathLst>
              <a:path w="3945480" h="2944314">
                <a:moveTo>
                  <a:pt x="0" y="0"/>
                </a:moveTo>
                <a:lnTo>
                  <a:pt x="3945480" y="0"/>
                </a:lnTo>
                <a:lnTo>
                  <a:pt x="3945480" y="2944314"/>
                </a:lnTo>
                <a:lnTo>
                  <a:pt x="0" y="29443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>
            <a:off x="14805416" y="-345525"/>
            <a:ext cx="3108512" cy="2000751"/>
          </a:xfrm>
          <a:custGeom>
            <a:avLst/>
            <a:gdLst/>
            <a:ahLst/>
            <a:cxnLst/>
            <a:rect l="l" t="t" r="r" b="b"/>
            <a:pathLst>
              <a:path w="3108512" h="2000751">
                <a:moveTo>
                  <a:pt x="0" y="0"/>
                </a:moveTo>
                <a:lnTo>
                  <a:pt x="3108511" y="0"/>
                </a:lnTo>
                <a:lnTo>
                  <a:pt x="3108511" y="2000751"/>
                </a:lnTo>
                <a:lnTo>
                  <a:pt x="0" y="20007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>
            <a:off x="3932371" y="5664331"/>
            <a:ext cx="10423258" cy="2823755"/>
          </a:xfrm>
          <a:custGeom>
            <a:avLst/>
            <a:gdLst/>
            <a:ahLst/>
            <a:cxnLst/>
            <a:rect l="l" t="t" r="r" b="b"/>
            <a:pathLst>
              <a:path w="10423258" h="2823755">
                <a:moveTo>
                  <a:pt x="0" y="0"/>
                </a:moveTo>
                <a:lnTo>
                  <a:pt x="10423258" y="0"/>
                </a:lnTo>
                <a:lnTo>
                  <a:pt x="10423258" y="2823756"/>
                </a:lnTo>
                <a:lnTo>
                  <a:pt x="0" y="282375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TextBox 8"/>
          <p:cNvSpPr txBox="1"/>
          <p:nvPr/>
        </p:nvSpPr>
        <p:spPr>
          <a:xfrm>
            <a:off x="1995252" y="1355249"/>
            <a:ext cx="14306929" cy="3969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19"/>
              </a:lnSpc>
            </a:pPr>
            <a:r>
              <a:rPr lang="en-US" sz="3999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•Yanma tepkimesi çok hızlı olursa alevli yanma tepkimesi meydana gelir </a:t>
            </a:r>
          </a:p>
          <a:p>
            <a:pPr algn="ctr">
              <a:lnSpc>
                <a:spcPts val="6319"/>
              </a:lnSpc>
            </a:pPr>
            <a:r>
              <a:rPr lang="en-US" sz="3999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•Yanma tepkimesi uzun sürede meydana gelirse alevsiz yanma tepkimesi meydana gelir.</a:t>
            </a:r>
          </a:p>
          <a:p>
            <a:pPr algn="ctr">
              <a:lnSpc>
                <a:spcPts val="6319"/>
              </a:lnSpc>
            </a:pPr>
            <a:r>
              <a:rPr lang="en-US" sz="3999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•Gümüşün kararması, demirin paslanması alevsiz yanma tepkimelerine örnektir</a:t>
            </a:r>
          </a:p>
          <a:p>
            <a:pPr algn="ctr">
              <a:lnSpc>
                <a:spcPts val="6319"/>
              </a:lnSpc>
            </a:pPr>
            <a:endParaRPr lang="en-US" sz="3999">
              <a:solidFill>
                <a:srgbClr val="000000"/>
              </a:solidFill>
              <a:latin typeface="KG Primary Penmanship"/>
              <a:ea typeface="KG Primary Penmanship"/>
              <a:cs typeface="KG Primary Penmanship"/>
              <a:sym typeface="KG Primary Penmanship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82252" y="8370638"/>
            <a:ext cx="1916362" cy="1916362"/>
          </a:xfrm>
          <a:custGeom>
            <a:avLst/>
            <a:gdLst/>
            <a:ahLst/>
            <a:cxnLst/>
            <a:rect l="l" t="t" r="r" b="b"/>
            <a:pathLst>
              <a:path w="1916362" h="1916362">
                <a:moveTo>
                  <a:pt x="0" y="0"/>
                </a:moveTo>
                <a:lnTo>
                  <a:pt x="1916362" y="0"/>
                </a:lnTo>
                <a:lnTo>
                  <a:pt x="1916362" y="1916362"/>
                </a:lnTo>
                <a:lnTo>
                  <a:pt x="0" y="191636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8CDBC254-58BB-4FDF-A340-ADC504AD0A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3769" y="9422918"/>
            <a:ext cx="6220693" cy="54300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E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38133" y="1028700"/>
            <a:ext cx="16221167" cy="8229600"/>
            <a:chOff x="0" y="0"/>
            <a:chExt cx="4272241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2242" cy="2167467"/>
            </a:xfrm>
            <a:custGeom>
              <a:avLst/>
              <a:gdLst/>
              <a:ahLst/>
              <a:cxnLst/>
              <a:rect l="l" t="t" r="r" b="b"/>
              <a:pathLst>
                <a:path w="4272242" h="2167467">
                  <a:moveTo>
                    <a:pt x="0" y="0"/>
                  </a:moveTo>
                  <a:lnTo>
                    <a:pt x="4272242" y="0"/>
                  </a:lnTo>
                  <a:lnTo>
                    <a:pt x="4272242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857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2241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2897804">
            <a:off x="-934607" y="-402074"/>
            <a:ext cx="3945480" cy="2944314"/>
          </a:xfrm>
          <a:custGeom>
            <a:avLst/>
            <a:gdLst/>
            <a:ahLst/>
            <a:cxnLst/>
            <a:rect l="l" t="t" r="r" b="b"/>
            <a:pathLst>
              <a:path w="3945480" h="2944314">
                <a:moveTo>
                  <a:pt x="0" y="0"/>
                </a:moveTo>
                <a:lnTo>
                  <a:pt x="3945480" y="0"/>
                </a:lnTo>
                <a:lnTo>
                  <a:pt x="3945480" y="2944314"/>
                </a:lnTo>
                <a:lnTo>
                  <a:pt x="0" y="29443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>
            <a:off x="14805416" y="-345525"/>
            <a:ext cx="3108512" cy="2000751"/>
          </a:xfrm>
          <a:custGeom>
            <a:avLst/>
            <a:gdLst/>
            <a:ahLst/>
            <a:cxnLst/>
            <a:rect l="l" t="t" r="r" b="b"/>
            <a:pathLst>
              <a:path w="3108512" h="2000751">
                <a:moveTo>
                  <a:pt x="0" y="0"/>
                </a:moveTo>
                <a:lnTo>
                  <a:pt x="3108511" y="0"/>
                </a:lnTo>
                <a:lnTo>
                  <a:pt x="3108511" y="2000751"/>
                </a:lnTo>
                <a:lnTo>
                  <a:pt x="0" y="20007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>
            <a:off x="2277592" y="3240821"/>
            <a:ext cx="13732816" cy="3101268"/>
          </a:xfrm>
          <a:custGeom>
            <a:avLst/>
            <a:gdLst/>
            <a:ahLst/>
            <a:cxnLst/>
            <a:rect l="l" t="t" r="r" b="b"/>
            <a:pathLst>
              <a:path w="13732816" h="3101268">
                <a:moveTo>
                  <a:pt x="0" y="0"/>
                </a:moveTo>
                <a:lnTo>
                  <a:pt x="13732816" y="0"/>
                </a:lnTo>
                <a:lnTo>
                  <a:pt x="13732816" y="3101268"/>
                </a:lnTo>
                <a:lnTo>
                  <a:pt x="0" y="310126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231281" b="-5256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Freeform 8"/>
          <p:cNvSpPr/>
          <p:nvPr/>
        </p:nvSpPr>
        <p:spPr>
          <a:xfrm>
            <a:off x="82252" y="8370638"/>
            <a:ext cx="1916362" cy="1916362"/>
          </a:xfrm>
          <a:custGeom>
            <a:avLst/>
            <a:gdLst/>
            <a:ahLst/>
            <a:cxnLst/>
            <a:rect l="l" t="t" r="r" b="b"/>
            <a:pathLst>
              <a:path w="1916362" h="1916362">
                <a:moveTo>
                  <a:pt x="0" y="0"/>
                </a:moveTo>
                <a:lnTo>
                  <a:pt x="1916362" y="0"/>
                </a:lnTo>
                <a:lnTo>
                  <a:pt x="1916362" y="1916362"/>
                </a:lnTo>
                <a:lnTo>
                  <a:pt x="0" y="191636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5476FD3B-4090-7764-DA43-5FD4DB167B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3769" y="9422918"/>
            <a:ext cx="6220693" cy="54300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E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38133" y="1028700"/>
            <a:ext cx="16221167" cy="8229600"/>
            <a:chOff x="0" y="0"/>
            <a:chExt cx="4272241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2242" cy="2167467"/>
            </a:xfrm>
            <a:custGeom>
              <a:avLst/>
              <a:gdLst/>
              <a:ahLst/>
              <a:cxnLst/>
              <a:rect l="l" t="t" r="r" b="b"/>
              <a:pathLst>
                <a:path w="4272242" h="2167467">
                  <a:moveTo>
                    <a:pt x="0" y="0"/>
                  </a:moveTo>
                  <a:lnTo>
                    <a:pt x="4272242" y="0"/>
                  </a:lnTo>
                  <a:lnTo>
                    <a:pt x="4272242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857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2241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2897804">
            <a:off x="-934607" y="-402074"/>
            <a:ext cx="3945480" cy="2944314"/>
          </a:xfrm>
          <a:custGeom>
            <a:avLst/>
            <a:gdLst/>
            <a:ahLst/>
            <a:cxnLst/>
            <a:rect l="l" t="t" r="r" b="b"/>
            <a:pathLst>
              <a:path w="3945480" h="2944314">
                <a:moveTo>
                  <a:pt x="0" y="0"/>
                </a:moveTo>
                <a:lnTo>
                  <a:pt x="3945480" y="0"/>
                </a:lnTo>
                <a:lnTo>
                  <a:pt x="3945480" y="2944314"/>
                </a:lnTo>
                <a:lnTo>
                  <a:pt x="0" y="29443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>
            <a:off x="14805416" y="-345525"/>
            <a:ext cx="3108512" cy="2000751"/>
          </a:xfrm>
          <a:custGeom>
            <a:avLst/>
            <a:gdLst/>
            <a:ahLst/>
            <a:cxnLst/>
            <a:rect l="l" t="t" r="r" b="b"/>
            <a:pathLst>
              <a:path w="3108512" h="2000751">
                <a:moveTo>
                  <a:pt x="0" y="0"/>
                </a:moveTo>
                <a:lnTo>
                  <a:pt x="3108511" y="0"/>
                </a:lnTo>
                <a:lnTo>
                  <a:pt x="3108511" y="2000751"/>
                </a:lnTo>
                <a:lnTo>
                  <a:pt x="0" y="20007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>
            <a:off x="2371152" y="1458857"/>
            <a:ext cx="13100952" cy="7369286"/>
          </a:xfrm>
          <a:custGeom>
            <a:avLst/>
            <a:gdLst/>
            <a:ahLst/>
            <a:cxnLst/>
            <a:rect l="l" t="t" r="r" b="b"/>
            <a:pathLst>
              <a:path w="13100952" h="7369286">
                <a:moveTo>
                  <a:pt x="0" y="0"/>
                </a:moveTo>
                <a:lnTo>
                  <a:pt x="13100952" y="0"/>
                </a:lnTo>
                <a:lnTo>
                  <a:pt x="13100952" y="7369286"/>
                </a:lnTo>
                <a:lnTo>
                  <a:pt x="0" y="736928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Freeform 8"/>
          <p:cNvSpPr/>
          <p:nvPr/>
        </p:nvSpPr>
        <p:spPr>
          <a:xfrm>
            <a:off x="82252" y="8370638"/>
            <a:ext cx="1916362" cy="1916362"/>
          </a:xfrm>
          <a:custGeom>
            <a:avLst/>
            <a:gdLst/>
            <a:ahLst/>
            <a:cxnLst/>
            <a:rect l="l" t="t" r="r" b="b"/>
            <a:pathLst>
              <a:path w="1916362" h="1916362">
                <a:moveTo>
                  <a:pt x="0" y="0"/>
                </a:moveTo>
                <a:lnTo>
                  <a:pt x="1916362" y="0"/>
                </a:lnTo>
                <a:lnTo>
                  <a:pt x="1916362" y="1916362"/>
                </a:lnTo>
                <a:lnTo>
                  <a:pt x="0" y="191636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DACA8865-7EE3-42C7-5837-CD5293D6A3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3769" y="9422918"/>
            <a:ext cx="6220693" cy="54300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E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95400" y="326524"/>
            <a:ext cx="14961567" cy="8596253"/>
          </a:xfrm>
          <a:custGeom>
            <a:avLst/>
            <a:gdLst/>
            <a:ahLst/>
            <a:cxnLst/>
            <a:rect l="l" t="t" r="r" b="b"/>
            <a:pathLst>
              <a:path w="16346122" h="9889404">
                <a:moveTo>
                  <a:pt x="0" y="0"/>
                </a:moveTo>
                <a:lnTo>
                  <a:pt x="16346122" y="0"/>
                </a:lnTo>
                <a:lnTo>
                  <a:pt x="16346122" y="9889404"/>
                </a:lnTo>
                <a:lnTo>
                  <a:pt x="0" y="98894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82252" y="8370638"/>
            <a:ext cx="1916362" cy="1916362"/>
          </a:xfrm>
          <a:custGeom>
            <a:avLst/>
            <a:gdLst/>
            <a:ahLst/>
            <a:cxnLst/>
            <a:rect l="l" t="t" r="r" b="b"/>
            <a:pathLst>
              <a:path w="1916362" h="1916362">
                <a:moveTo>
                  <a:pt x="0" y="0"/>
                </a:moveTo>
                <a:lnTo>
                  <a:pt x="1916362" y="0"/>
                </a:lnTo>
                <a:lnTo>
                  <a:pt x="1916362" y="1916362"/>
                </a:lnTo>
                <a:lnTo>
                  <a:pt x="0" y="19163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669D1EA0-EACA-4A79-B879-50AF33D1FD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3769" y="9422918"/>
            <a:ext cx="6220693" cy="54300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E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448958" y="743633"/>
            <a:ext cx="7750850" cy="8799735"/>
          </a:xfrm>
          <a:custGeom>
            <a:avLst/>
            <a:gdLst/>
            <a:ahLst/>
            <a:cxnLst/>
            <a:rect l="l" t="t" r="r" b="b"/>
            <a:pathLst>
              <a:path w="7750850" h="8799735">
                <a:moveTo>
                  <a:pt x="0" y="0"/>
                </a:moveTo>
                <a:lnTo>
                  <a:pt x="7750850" y="0"/>
                </a:lnTo>
                <a:lnTo>
                  <a:pt x="7750850" y="8799734"/>
                </a:lnTo>
                <a:lnTo>
                  <a:pt x="0" y="87997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2924702" cy="2935711"/>
          </a:xfrm>
          <a:custGeom>
            <a:avLst/>
            <a:gdLst/>
            <a:ahLst/>
            <a:cxnLst/>
            <a:rect l="l" t="t" r="r" b="b"/>
            <a:pathLst>
              <a:path w="2924702" h="2935711">
                <a:moveTo>
                  <a:pt x="0" y="0"/>
                </a:moveTo>
                <a:lnTo>
                  <a:pt x="2924702" y="0"/>
                </a:lnTo>
                <a:lnTo>
                  <a:pt x="2924702" y="2935711"/>
                </a:lnTo>
                <a:lnTo>
                  <a:pt x="0" y="29357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82252" y="8370638"/>
            <a:ext cx="1916362" cy="1916362"/>
          </a:xfrm>
          <a:custGeom>
            <a:avLst/>
            <a:gdLst/>
            <a:ahLst/>
            <a:cxnLst/>
            <a:rect l="l" t="t" r="r" b="b"/>
            <a:pathLst>
              <a:path w="1916362" h="1916362">
                <a:moveTo>
                  <a:pt x="0" y="0"/>
                </a:moveTo>
                <a:lnTo>
                  <a:pt x="1916362" y="0"/>
                </a:lnTo>
                <a:lnTo>
                  <a:pt x="1916362" y="1916362"/>
                </a:lnTo>
                <a:lnTo>
                  <a:pt x="0" y="19163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71EF2623-9EA3-4D45-5B3A-D3E4B00846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3769" y="9422918"/>
            <a:ext cx="6220693" cy="54300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E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38133" y="1028700"/>
            <a:ext cx="16221167" cy="8229600"/>
            <a:chOff x="0" y="0"/>
            <a:chExt cx="4272241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2242" cy="2167467"/>
            </a:xfrm>
            <a:custGeom>
              <a:avLst/>
              <a:gdLst/>
              <a:ahLst/>
              <a:cxnLst/>
              <a:rect l="l" t="t" r="r" b="b"/>
              <a:pathLst>
                <a:path w="4272242" h="2167467">
                  <a:moveTo>
                    <a:pt x="0" y="0"/>
                  </a:moveTo>
                  <a:lnTo>
                    <a:pt x="4272242" y="0"/>
                  </a:lnTo>
                  <a:lnTo>
                    <a:pt x="4272242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857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2241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flipH="1">
            <a:off x="14030311" y="4340946"/>
            <a:ext cx="3675742" cy="5946054"/>
          </a:xfrm>
          <a:custGeom>
            <a:avLst/>
            <a:gdLst/>
            <a:ahLst/>
            <a:cxnLst/>
            <a:rect l="l" t="t" r="r" b="b"/>
            <a:pathLst>
              <a:path w="3675742" h="5946054">
                <a:moveTo>
                  <a:pt x="3675742" y="0"/>
                </a:moveTo>
                <a:lnTo>
                  <a:pt x="0" y="0"/>
                </a:lnTo>
                <a:lnTo>
                  <a:pt x="0" y="5946054"/>
                </a:lnTo>
                <a:lnTo>
                  <a:pt x="3675742" y="5946054"/>
                </a:lnTo>
                <a:lnTo>
                  <a:pt x="367574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>
            <a:off x="1613607" y="4340946"/>
            <a:ext cx="12198495" cy="3754881"/>
          </a:xfrm>
          <a:custGeom>
            <a:avLst/>
            <a:gdLst/>
            <a:ahLst/>
            <a:cxnLst/>
            <a:rect l="l" t="t" r="r" b="b"/>
            <a:pathLst>
              <a:path w="12198495" h="3754881">
                <a:moveTo>
                  <a:pt x="0" y="0"/>
                </a:moveTo>
                <a:lnTo>
                  <a:pt x="12198495" y="0"/>
                </a:lnTo>
                <a:lnTo>
                  <a:pt x="12198495" y="3754881"/>
                </a:lnTo>
                <a:lnTo>
                  <a:pt x="0" y="37548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171266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TextBox 7"/>
          <p:cNvSpPr txBox="1"/>
          <p:nvPr/>
        </p:nvSpPr>
        <p:spPr>
          <a:xfrm>
            <a:off x="2141391" y="1790700"/>
            <a:ext cx="13726791" cy="158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5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En az iki farklı cins maddenin kendi özelliklerini kaybederek yeni özellikte madde veya maddeler oluşmasıdır.</a:t>
            </a:r>
          </a:p>
        </p:txBody>
      </p:sp>
      <p:sp>
        <p:nvSpPr>
          <p:cNvPr id="8" name="Freeform 8"/>
          <p:cNvSpPr/>
          <p:nvPr/>
        </p:nvSpPr>
        <p:spPr>
          <a:xfrm>
            <a:off x="82252" y="8370638"/>
            <a:ext cx="1916362" cy="1916362"/>
          </a:xfrm>
          <a:custGeom>
            <a:avLst/>
            <a:gdLst/>
            <a:ahLst/>
            <a:cxnLst/>
            <a:rect l="l" t="t" r="r" b="b"/>
            <a:pathLst>
              <a:path w="1916362" h="1916362">
                <a:moveTo>
                  <a:pt x="0" y="0"/>
                </a:moveTo>
                <a:lnTo>
                  <a:pt x="1916362" y="0"/>
                </a:lnTo>
                <a:lnTo>
                  <a:pt x="1916362" y="1916362"/>
                </a:lnTo>
                <a:lnTo>
                  <a:pt x="0" y="191636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1DF059CB-1009-FC76-D97B-9326494516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3769" y="9422918"/>
            <a:ext cx="6220693" cy="54300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763" y="27702"/>
            <a:ext cx="18288000" cy="10231596"/>
            <a:chOff x="0" y="0"/>
            <a:chExt cx="4816593" cy="26947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694742"/>
            </a:xfrm>
            <a:custGeom>
              <a:avLst/>
              <a:gdLst/>
              <a:ahLst/>
              <a:cxnLst/>
              <a:rect l="l" t="t" r="r" b="b"/>
              <a:pathLst>
                <a:path w="4816592" h="2694742">
                  <a:moveTo>
                    <a:pt x="0" y="0"/>
                  </a:moveTo>
                  <a:lnTo>
                    <a:pt x="4816592" y="0"/>
                  </a:lnTo>
                  <a:lnTo>
                    <a:pt x="4816592" y="2694742"/>
                  </a:lnTo>
                  <a:lnTo>
                    <a:pt x="0" y="269474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61950" cap="sq">
              <a:solidFill>
                <a:srgbClr val="5271FF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816593" cy="27233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>
            <a:hlinkClick r:id="rId2"/>
          </p:cNvPr>
          <p:cNvSpPr/>
          <p:nvPr/>
        </p:nvSpPr>
        <p:spPr>
          <a:xfrm>
            <a:off x="6202915" y="262578"/>
            <a:ext cx="5985581" cy="6148300"/>
          </a:xfrm>
          <a:custGeom>
            <a:avLst/>
            <a:gdLst/>
            <a:ahLst/>
            <a:cxnLst/>
            <a:rect l="l" t="t" r="r" b="b"/>
            <a:pathLst>
              <a:path w="5985581" h="6148300">
                <a:moveTo>
                  <a:pt x="0" y="0"/>
                </a:moveTo>
                <a:lnTo>
                  <a:pt x="5985581" y="0"/>
                </a:lnTo>
                <a:lnTo>
                  <a:pt x="5985581" y="6148299"/>
                </a:lnTo>
                <a:lnTo>
                  <a:pt x="0" y="61482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686" t="-11909" r="-9514" b="-7057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>
            <a:hlinkClick r:id="rId4"/>
          </p:cNvPr>
          <p:cNvSpPr/>
          <p:nvPr/>
        </p:nvSpPr>
        <p:spPr>
          <a:xfrm>
            <a:off x="1879980" y="6501266"/>
            <a:ext cx="2410067" cy="1012228"/>
          </a:xfrm>
          <a:custGeom>
            <a:avLst/>
            <a:gdLst/>
            <a:ahLst/>
            <a:cxnLst/>
            <a:rect l="l" t="t" r="r" b="b"/>
            <a:pathLst>
              <a:path w="2410067" h="1012228">
                <a:moveTo>
                  <a:pt x="0" y="0"/>
                </a:moveTo>
                <a:lnTo>
                  <a:pt x="2410067" y="0"/>
                </a:lnTo>
                <a:lnTo>
                  <a:pt x="2410067" y="1012228"/>
                </a:lnTo>
                <a:lnTo>
                  <a:pt x="0" y="10122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>
            <a:hlinkClick r:id="rId2"/>
          </p:cNvPr>
          <p:cNvSpPr/>
          <p:nvPr/>
        </p:nvSpPr>
        <p:spPr>
          <a:xfrm>
            <a:off x="10641578" y="6332698"/>
            <a:ext cx="1323106" cy="1323106"/>
          </a:xfrm>
          <a:custGeom>
            <a:avLst/>
            <a:gdLst/>
            <a:ahLst/>
            <a:cxnLst/>
            <a:rect l="l" t="t" r="r" b="b"/>
            <a:pathLst>
              <a:path w="1323106" h="1323106">
                <a:moveTo>
                  <a:pt x="0" y="0"/>
                </a:moveTo>
                <a:lnTo>
                  <a:pt x="1323107" y="0"/>
                </a:lnTo>
                <a:lnTo>
                  <a:pt x="1323107" y="1323106"/>
                </a:lnTo>
                <a:lnTo>
                  <a:pt x="0" y="132310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303131" y="3256653"/>
            <a:ext cx="2452490" cy="2695044"/>
          </a:xfrm>
          <a:prstGeom prst="rect">
            <a:avLst/>
          </a:prstGeom>
        </p:spPr>
      </p:pic>
      <p:sp>
        <p:nvSpPr>
          <p:cNvPr id="9" name="TextBox 9">
            <a:hlinkClick r:id="rId4"/>
          </p:cNvPr>
          <p:cNvSpPr txBox="1"/>
          <p:nvPr/>
        </p:nvSpPr>
        <p:spPr>
          <a:xfrm>
            <a:off x="4239888" y="6500701"/>
            <a:ext cx="5294615" cy="1000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2"/>
              </a:lnSpc>
            </a:pPr>
            <a:r>
              <a:rPr lang="en-US" sz="5658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@mervehocaile</a:t>
            </a:r>
          </a:p>
        </p:txBody>
      </p:sp>
      <p:sp>
        <p:nvSpPr>
          <p:cNvPr id="10" name="TextBox 10">
            <a:hlinkClick r:id="rId2"/>
          </p:cNvPr>
          <p:cNvSpPr txBox="1"/>
          <p:nvPr/>
        </p:nvSpPr>
        <p:spPr>
          <a:xfrm>
            <a:off x="11964685" y="6500701"/>
            <a:ext cx="5294615" cy="1000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2"/>
              </a:lnSpc>
            </a:pPr>
            <a:r>
              <a:rPr lang="en-US" sz="5658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@mervehocaile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139238" y="4639627"/>
            <a:ext cx="9525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509588" y="7741529"/>
            <a:ext cx="17259300" cy="2066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92"/>
              </a:lnSpc>
            </a:pP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Konu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anlatım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videoları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,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ders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ve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içerik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dosyaları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için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takip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etmeyi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unutma</a:t>
            </a:r>
            <a:r>
              <a:rPr lang="tr-TR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!</a:t>
            </a:r>
            <a:endParaRPr lang="en-US" sz="5851" b="1" dirty="0">
              <a:solidFill>
                <a:srgbClr val="FF5757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E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38133" y="1028700"/>
            <a:ext cx="16221167" cy="8229600"/>
            <a:chOff x="0" y="0"/>
            <a:chExt cx="4272241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2242" cy="2167467"/>
            </a:xfrm>
            <a:custGeom>
              <a:avLst/>
              <a:gdLst/>
              <a:ahLst/>
              <a:cxnLst/>
              <a:rect l="l" t="t" r="r" b="b"/>
              <a:pathLst>
                <a:path w="4272242" h="2167467">
                  <a:moveTo>
                    <a:pt x="0" y="0"/>
                  </a:moveTo>
                  <a:lnTo>
                    <a:pt x="4272242" y="0"/>
                  </a:lnTo>
                  <a:lnTo>
                    <a:pt x="4272242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857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2241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2897804">
            <a:off x="-934607" y="-402074"/>
            <a:ext cx="3945480" cy="2944314"/>
          </a:xfrm>
          <a:custGeom>
            <a:avLst/>
            <a:gdLst/>
            <a:ahLst/>
            <a:cxnLst/>
            <a:rect l="l" t="t" r="r" b="b"/>
            <a:pathLst>
              <a:path w="3945480" h="2944314">
                <a:moveTo>
                  <a:pt x="0" y="0"/>
                </a:moveTo>
                <a:lnTo>
                  <a:pt x="3945480" y="0"/>
                </a:lnTo>
                <a:lnTo>
                  <a:pt x="3945480" y="2944314"/>
                </a:lnTo>
                <a:lnTo>
                  <a:pt x="0" y="29443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>
            <a:off x="15179488" y="2615884"/>
            <a:ext cx="3108512" cy="2000751"/>
          </a:xfrm>
          <a:custGeom>
            <a:avLst/>
            <a:gdLst/>
            <a:ahLst/>
            <a:cxnLst/>
            <a:rect l="l" t="t" r="r" b="b"/>
            <a:pathLst>
              <a:path w="3108512" h="2000751">
                <a:moveTo>
                  <a:pt x="0" y="0"/>
                </a:moveTo>
                <a:lnTo>
                  <a:pt x="3108512" y="0"/>
                </a:lnTo>
                <a:lnTo>
                  <a:pt x="3108512" y="2000751"/>
                </a:lnTo>
                <a:lnTo>
                  <a:pt x="0" y="20007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>
            <a:off x="1498316" y="4927183"/>
            <a:ext cx="14799130" cy="3185586"/>
          </a:xfrm>
          <a:custGeom>
            <a:avLst/>
            <a:gdLst/>
            <a:ahLst/>
            <a:cxnLst/>
            <a:rect l="l" t="t" r="r" b="b"/>
            <a:pathLst>
              <a:path w="14799130" h="3185586">
                <a:moveTo>
                  <a:pt x="0" y="0"/>
                </a:moveTo>
                <a:lnTo>
                  <a:pt x="14799130" y="0"/>
                </a:lnTo>
                <a:lnTo>
                  <a:pt x="14799130" y="3185586"/>
                </a:lnTo>
                <a:lnTo>
                  <a:pt x="0" y="318558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b="-143316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TextBox 8"/>
          <p:cNvSpPr txBox="1"/>
          <p:nvPr/>
        </p:nvSpPr>
        <p:spPr>
          <a:xfrm>
            <a:off x="2387549" y="1960217"/>
            <a:ext cx="13020664" cy="156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499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Kimyasal tepkimelerde atom veya moleküller arasında bağlar kırılır ve yeni bağlar oluşur. </a:t>
            </a:r>
          </a:p>
        </p:txBody>
      </p:sp>
      <p:sp>
        <p:nvSpPr>
          <p:cNvPr id="9" name="Freeform 9"/>
          <p:cNvSpPr/>
          <p:nvPr/>
        </p:nvSpPr>
        <p:spPr>
          <a:xfrm>
            <a:off x="82252" y="8370638"/>
            <a:ext cx="1916362" cy="1916362"/>
          </a:xfrm>
          <a:custGeom>
            <a:avLst/>
            <a:gdLst/>
            <a:ahLst/>
            <a:cxnLst/>
            <a:rect l="l" t="t" r="r" b="b"/>
            <a:pathLst>
              <a:path w="1916362" h="1916362">
                <a:moveTo>
                  <a:pt x="0" y="0"/>
                </a:moveTo>
                <a:lnTo>
                  <a:pt x="1916362" y="0"/>
                </a:lnTo>
                <a:lnTo>
                  <a:pt x="1916362" y="1916362"/>
                </a:lnTo>
                <a:lnTo>
                  <a:pt x="0" y="191636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ED2A82DA-9120-8A55-3E26-AAC8635FE5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3769" y="9422918"/>
            <a:ext cx="6220693" cy="5430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E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38133" y="1028700"/>
            <a:ext cx="16221167" cy="8229600"/>
            <a:chOff x="0" y="0"/>
            <a:chExt cx="4272241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2242" cy="2167467"/>
            </a:xfrm>
            <a:custGeom>
              <a:avLst/>
              <a:gdLst/>
              <a:ahLst/>
              <a:cxnLst/>
              <a:rect l="l" t="t" r="r" b="b"/>
              <a:pathLst>
                <a:path w="4272242" h="2167467">
                  <a:moveTo>
                    <a:pt x="0" y="0"/>
                  </a:moveTo>
                  <a:lnTo>
                    <a:pt x="4272242" y="0"/>
                  </a:lnTo>
                  <a:lnTo>
                    <a:pt x="4272242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857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2241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2897804">
            <a:off x="-934607" y="-402074"/>
            <a:ext cx="3945480" cy="2944314"/>
          </a:xfrm>
          <a:custGeom>
            <a:avLst/>
            <a:gdLst/>
            <a:ahLst/>
            <a:cxnLst/>
            <a:rect l="l" t="t" r="r" b="b"/>
            <a:pathLst>
              <a:path w="3945480" h="2944314">
                <a:moveTo>
                  <a:pt x="0" y="0"/>
                </a:moveTo>
                <a:lnTo>
                  <a:pt x="3945480" y="0"/>
                </a:lnTo>
                <a:lnTo>
                  <a:pt x="3945480" y="2944314"/>
                </a:lnTo>
                <a:lnTo>
                  <a:pt x="0" y="29443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>
            <a:off x="15179488" y="2615884"/>
            <a:ext cx="3108512" cy="2000751"/>
          </a:xfrm>
          <a:custGeom>
            <a:avLst/>
            <a:gdLst/>
            <a:ahLst/>
            <a:cxnLst/>
            <a:rect l="l" t="t" r="r" b="b"/>
            <a:pathLst>
              <a:path w="3108512" h="2000751">
                <a:moveTo>
                  <a:pt x="0" y="0"/>
                </a:moveTo>
                <a:lnTo>
                  <a:pt x="3108512" y="0"/>
                </a:lnTo>
                <a:lnTo>
                  <a:pt x="3108512" y="2000751"/>
                </a:lnTo>
                <a:lnTo>
                  <a:pt x="0" y="20007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>
            <a:off x="2964606" y="4616635"/>
            <a:ext cx="11866549" cy="1883815"/>
          </a:xfrm>
          <a:custGeom>
            <a:avLst/>
            <a:gdLst/>
            <a:ahLst/>
            <a:cxnLst/>
            <a:rect l="l" t="t" r="r" b="b"/>
            <a:pathLst>
              <a:path w="11866549" h="1883815">
                <a:moveTo>
                  <a:pt x="0" y="0"/>
                </a:moveTo>
                <a:lnTo>
                  <a:pt x="11866550" y="0"/>
                </a:lnTo>
                <a:lnTo>
                  <a:pt x="11866550" y="1883815"/>
                </a:lnTo>
                <a:lnTo>
                  <a:pt x="0" y="188381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TextBox 8"/>
          <p:cNvSpPr txBox="1"/>
          <p:nvPr/>
        </p:nvSpPr>
        <p:spPr>
          <a:xfrm>
            <a:off x="2387549" y="1960217"/>
            <a:ext cx="13020664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499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Kimyasal tepkimede atom sayısı değişmez, yeni atom oluşmaz.</a:t>
            </a:r>
          </a:p>
        </p:txBody>
      </p:sp>
      <p:sp>
        <p:nvSpPr>
          <p:cNvPr id="9" name="Freeform 9"/>
          <p:cNvSpPr/>
          <p:nvPr/>
        </p:nvSpPr>
        <p:spPr>
          <a:xfrm>
            <a:off x="82252" y="8370638"/>
            <a:ext cx="1916362" cy="1916362"/>
          </a:xfrm>
          <a:custGeom>
            <a:avLst/>
            <a:gdLst/>
            <a:ahLst/>
            <a:cxnLst/>
            <a:rect l="l" t="t" r="r" b="b"/>
            <a:pathLst>
              <a:path w="1916362" h="1916362">
                <a:moveTo>
                  <a:pt x="0" y="0"/>
                </a:moveTo>
                <a:lnTo>
                  <a:pt x="1916362" y="0"/>
                </a:lnTo>
                <a:lnTo>
                  <a:pt x="1916362" y="1916362"/>
                </a:lnTo>
                <a:lnTo>
                  <a:pt x="0" y="191636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9600630F-E264-50FF-EEB2-F82735BC1EC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93769" y="9422918"/>
            <a:ext cx="6220693" cy="54300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E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38133" y="1028700"/>
            <a:ext cx="16221167" cy="8229600"/>
            <a:chOff x="0" y="0"/>
            <a:chExt cx="4272241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2242" cy="2167467"/>
            </a:xfrm>
            <a:custGeom>
              <a:avLst/>
              <a:gdLst/>
              <a:ahLst/>
              <a:cxnLst/>
              <a:rect l="l" t="t" r="r" b="b"/>
              <a:pathLst>
                <a:path w="4272242" h="2167467">
                  <a:moveTo>
                    <a:pt x="0" y="0"/>
                  </a:moveTo>
                  <a:lnTo>
                    <a:pt x="4272242" y="0"/>
                  </a:lnTo>
                  <a:lnTo>
                    <a:pt x="4272242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857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2241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2897804">
            <a:off x="-934607" y="-402074"/>
            <a:ext cx="3945480" cy="2944314"/>
          </a:xfrm>
          <a:custGeom>
            <a:avLst/>
            <a:gdLst/>
            <a:ahLst/>
            <a:cxnLst/>
            <a:rect l="l" t="t" r="r" b="b"/>
            <a:pathLst>
              <a:path w="3945480" h="2944314">
                <a:moveTo>
                  <a:pt x="0" y="0"/>
                </a:moveTo>
                <a:lnTo>
                  <a:pt x="3945480" y="0"/>
                </a:lnTo>
                <a:lnTo>
                  <a:pt x="3945480" y="2944314"/>
                </a:lnTo>
                <a:lnTo>
                  <a:pt x="0" y="29443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>
            <a:off x="15179488" y="2615884"/>
            <a:ext cx="3108512" cy="2000751"/>
          </a:xfrm>
          <a:custGeom>
            <a:avLst/>
            <a:gdLst/>
            <a:ahLst/>
            <a:cxnLst/>
            <a:rect l="l" t="t" r="r" b="b"/>
            <a:pathLst>
              <a:path w="3108512" h="2000751">
                <a:moveTo>
                  <a:pt x="0" y="0"/>
                </a:moveTo>
                <a:lnTo>
                  <a:pt x="3108512" y="0"/>
                </a:lnTo>
                <a:lnTo>
                  <a:pt x="3108512" y="2000751"/>
                </a:lnTo>
                <a:lnTo>
                  <a:pt x="0" y="20007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>
            <a:off x="4994804" y="3522317"/>
            <a:ext cx="7806153" cy="2981876"/>
          </a:xfrm>
          <a:custGeom>
            <a:avLst/>
            <a:gdLst/>
            <a:ahLst/>
            <a:cxnLst/>
            <a:rect l="l" t="t" r="r" b="b"/>
            <a:pathLst>
              <a:path w="7806153" h="2981876">
                <a:moveTo>
                  <a:pt x="0" y="0"/>
                </a:moveTo>
                <a:lnTo>
                  <a:pt x="7806153" y="0"/>
                </a:lnTo>
                <a:lnTo>
                  <a:pt x="7806153" y="2981876"/>
                </a:lnTo>
                <a:lnTo>
                  <a:pt x="0" y="298187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45472" t="-8363" r="-80355" b="-89684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Freeform 8"/>
          <p:cNvSpPr/>
          <p:nvPr/>
        </p:nvSpPr>
        <p:spPr>
          <a:xfrm>
            <a:off x="3498087" y="6504193"/>
            <a:ext cx="11301259" cy="2612240"/>
          </a:xfrm>
          <a:custGeom>
            <a:avLst/>
            <a:gdLst/>
            <a:ahLst/>
            <a:cxnLst/>
            <a:rect l="l" t="t" r="r" b="b"/>
            <a:pathLst>
              <a:path w="11301259" h="2612240">
                <a:moveTo>
                  <a:pt x="0" y="0"/>
                </a:moveTo>
                <a:lnTo>
                  <a:pt x="11301259" y="0"/>
                </a:lnTo>
                <a:lnTo>
                  <a:pt x="11301259" y="2612241"/>
                </a:lnTo>
                <a:lnTo>
                  <a:pt x="0" y="261224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29833" b="-113519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" name="TextBox 9"/>
          <p:cNvSpPr txBox="1"/>
          <p:nvPr/>
        </p:nvSpPr>
        <p:spPr>
          <a:xfrm>
            <a:off x="2387549" y="1960217"/>
            <a:ext cx="13020664" cy="156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499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Kimyasal tepkimelerde molekül sayısı korunmayabilir. Yani; girenlerin molekül sayısı ürünlerin molekül sayısına eşit olmak zorunda değildir.</a:t>
            </a:r>
          </a:p>
        </p:txBody>
      </p:sp>
      <p:sp>
        <p:nvSpPr>
          <p:cNvPr id="10" name="Freeform 10"/>
          <p:cNvSpPr/>
          <p:nvPr/>
        </p:nvSpPr>
        <p:spPr>
          <a:xfrm>
            <a:off x="82252" y="8370638"/>
            <a:ext cx="1916362" cy="1916362"/>
          </a:xfrm>
          <a:custGeom>
            <a:avLst/>
            <a:gdLst/>
            <a:ahLst/>
            <a:cxnLst/>
            <a:rect l="l" t="t" r="r" b="b"/>
            <a:pathLst>
              <a:path w="1916362" h="1916362">
                <a:moveTo>
                  <a:pt x="0" y="0"/>
                </a:moveTo>
                <a:lnTo>
                  <a:pt x="1916362" y="0"/>
                </a:lnTo>
                <a:lnTo>
                  <a:pt x="1916362" y="1916362"/>
                </a:lnTo>
                <a:lnTo>
                  <a:pt x="0" y="191636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5455A1DD-A7AA-5303-1562-4EC46C798A0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93769" y="9422918"/>
            <a:ext cx="6220693" cy="54300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E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38133" y="1028700"/>
            <a:ext cx="16221167" cy="8229600"/>
            <a:chOff x="0" y="0"/>
            <a:chExt cx="4272241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2242" cy="2167467"/>
            </a:xfrm>
            <a:custGeom>
              <a:avLst/>
              <a:gdLst/>
              <a:ahLst/>
              <a:cxnLst/>
              <a:rect l="l" t="t" r="r" b="b"/>
              <a:pathLst>
                <a:path w="4272242" h="2167467">
                  <a:moveTo>
                    <a:pt x="0" y="0"/>
                  </a:moveTo>
                  <a:lnTo>
                    <a:pt x="4272242" y="0"/>
                  </a:lnTo>
                  <a:lnTo>
                    <a:pt x="4272242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857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2241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2897804">
            <a:off x="-934607" y="-402074"/>
            <a:ext cx="3945480" cy="2944314"/>
          </a:xfrm>
          <a:custGeom>
            <a:avLst/>
            <a:gdLst/>
            <a:ahLst/>
            <a:cxnLst/>
            <a:rect l="l" t="t" r="r" b="b"/>
            <a:pathLst>
              <a:path w="3945480" h="2944314">
                <a:moveTo>
                  <a:pt x="0" y="0"/>
                </a:moveTo>
                <a:lnTo>
                  <a:pt x="3945480" y="0"/>
                </a:lnTo>
                <a:lnTo>
                  <a:pt x="3945480" y="2944314"/>
                </a:lnTo>
                <a:lnTo>
                  <a:pt x="0" y="29443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>
            <a:off x="15179488" y="2615884"/>
            <a:ext cx="3108512" cy="2000751"/>
          </a:xfrm>
          <a:custGeom>
            <a:avLst/>
            <a:gdLst/>
            <a:ahLst/>
            <a:cxnLst/>
            <a:rect l="l" t="t" r="r" b="b"/>
            <a:pathLst>
              <a:path w="3108512" h="2000751">
                <a:moveTo>
                  <a:pt x="0" y="0"/>
                </a:moveTo>
                <a:lnTo>
                  <a:pt x="3108512" y="0"/>
                </a:lnTo>
                <a:lnTo>
                  <a:pt x="3108512" y="2000751"/>
                </a:lnTo>
                <a:lnTo>
                  <a:pt x="0" y="20007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>
            <a:off x="2387549" y="4616635"/>
            <a:ext cx="13241994" cy="2102876"/>
          </a:xfrm>
          <a:custGeom>
            <a:avLst/>
            <a:gdLst/>
            <a:ahLst/>
            <a:cxnLst/>
            <a:rect l="l" t="t" r="r" b="b"/>
            <a:pathLst>
              <a:path w="13241994" h="2102876">
                <a:moveTo>
                  <a:pt x="0" y="0"/>
                </a:moveTo>
                <a:lnTo>
                  <a:pt x="13241994" y="0"/>
                </a:lnTo>
                <a:lnTo>
                  <a:pt x="13241994" y="2102876"/>
                </a:lnTo>
                <a:lnTo>
                  <a:pt x="0" y="210287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50554" b="-90649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TextBox 8"/>
          <p:cNvSpPr txBox="1"/>
          <p:nvPr/>
        </p:nvSpPr>
        <p:spPr>
          <a:xfrm>
            <a:off x="2387549" y="1960217"/>
            <a:ext cx="13020664" cy="156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499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Kapalı kaplarda gerçekleşen kimyasal tepkimelerde girenlerin kütlesi, ürünlerin kütlesine eşittir. Yani toplam kütle korunur. (değişmez.)</a:t>
            </a:r>
          </a:p>
        </p:txBody>
      </p:sp>
      <p:sp>
        <p:nvSpPr>
          <p:cNvPr id="9" name="Freeform 9"/>
          <p:cNvSpPr/>
          <p:nvPr/>
        </p:nvSpPr>
        <p:spPr>
          <a:xfrm>
            <a:off x="82252" y="8370638"/>
            <a:ext cx="1916362" cy="1916362"/>
          </a:xfrm>
          <a:custGeom>
            <a:avLst/>
            <a:gdLst/>
            <a:ahLst/>
            <a:cxnLst/>
            <a:rect l="l" t="t" r="r" b="b"/>
            <a:pathLst>
              <a:path w="1916362" h="1916362">
                <a:moveTo>
                  <a:pt x="0" y="0"/>
                </a:moveTo>
                <a:lnTo>
                  <a:pt x="1916362" y="0"/>
                </a:lnTo>
                <a:lnTo>
                  <a:pt x="1916362" y="1916362"/>
                </a:lnTo>
                <a:lnTo>
                  <a:pt x="0" y="191636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2821F2F6-D313-7366-4486-61DA9EB170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3769" y="9422918"/>
            <a:ext cx="6220693" cy="54300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E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38133" y="1028700"/>
            <a:ext cx="16221167" cy="8229600"/>
            <a:chOff x="0" y="0"/>
            <a:chExt cx="4272241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2242" cy="2167467"/>
            </a:xfrm>
            <a:custGeom>
              <a:avLst/>
              <a:gdLst/>
              <a:ahLst/>
              <a:cxnLst/>
              <a:rect l="l" t="t" r="r" b="b"/>
              <a:pathLst>
                <a:path w="4272242" h="2167467">
                  <a:moveTo>
                    <a:pt x="0" y="0"/>
                  </a:moveTo>
                  <a:lnTo>
                    <a:pt x="4272242" y="0"/>
                  </a:lnTo>
                  <a:lnTo>
                    <a:pt x="4272242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857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2241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2897804">
            <a:off x="-934607" y="-402074"/>
            <a:ext cx="3945480" cy="2944314"/>
          </a:xfrm>
          <a:custGeom>
            <a:avLst/>
            <a:gdLst/>
            <a:ahLst/>
            <a:cxnLst/>
            <a:rect l="l" t="t" r="r" b="b"/>
            <a:pathLst>
              <a:path w="3945480" h="2944314">
                <a:moveTo>
                  <a:pt x="0" y="0"/>
                </a:moveTo>
                <a:lnTo>
                  <a:pt x="3945480" y="0"/>
                </a:lnTo>
                <a:lnTo>
                  <a:pt x="3945480" y="2944314"/>
                </a:lnTo>
                <a:lnTo>
                  <a:pt x="0" y="29443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>
            <a:off x="15179488" y="2615884"/>
            <a:ext cx="3108512" cy="2000751"/>
          </a:xfrm>
          <a:custGeom>
            <a:avLst/>
            <a:gdLst/>
            <a:ahLst/>
            <a:cxnLst/>
            <a:rect l="l" t="t" r="r" b="b"/>
            <a:pathLst>
              <a:path w="3108512" h="2000751">
                <a:moveTo>
                  <a:pt x="0" y="0"/>
                </a:moveTo>
                <a:lnTo>
                  <a:pt x="3108512" y="0"/>
                </a:lnTo>
                <a:lnTo>
                  <a:pt x="3108512" y="2000751"/>
                </a:lnTo>
                <a:lnTo>
                  <a:pt x="0" y="20007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>
            <a:off x="7163326" y="4616635"/>
            <a:ext cx="3970782" cy="4114800"/>
          </a:xfrm>
          <a:custGeom>
            <a:avLst/>
            <a:gdLst/>
            <a:ahLst/>
            <a:cxnLst/>
            <a:rect l="l" t="t" r="r" b="b"/>
            <a:pathLst>
              <a:path w="3970782" h="4114800">
                <a:moveTo>
                  <a:pt x="0" y="0"/>
                </a:moveTo>
                <a:lnTo>
                  <a:pt x="3970782" y="0"/>
                </a:lnTo>
                <a:lnTo>
                  <a:pt x="39707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TextBox 8"/>
          <p:cNvSpPr txBox="1"/>
          <p:nvPr/>
        </p:nvSpPr>
        <p:spPr>
          <a:xfrm>
            <a:off x="2387549" y="1960217"/>
            <a:ext cx="13020664" cy="3143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ØKimyasal tepkime ağzı açık kapta gerçekleşirse ve ürünlerde gaz oluşursa toplam kütle korunmaz. Gazlar uçucu olduğu için kap içinde kütle azalır.</a:t>
            </a:r>
          </a:p>
          <a:p>
            <a:pPr algn="ctr">
              <a:lnSpc>
                <a:spcPts val="6299"/>
              </a:lnSpc>
              <a:spcBef>
                <a:spcPct val="0"/>
              </a:spcBef>
            </a:pPr>
            <a:endParaRPr lang="en-US" sz="4499">
              <a:solidFill>
                <a:srgbClr val="000000"/>
              </a:solidFill>
              <a:latin typeface="KG Primary Penmanship"/>
              <a:ea typeface="KG Primary Penmanship"/>
              <a:cs typeface="KG Primary Penmanship"/>
              <a:sym typeface="KG Primary Penmanship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82252" y="8370638"/>
            <a:ext cx="1916362" cy="1916362"/>
          </a:xfrm>
          <a:custGeom>
            <a:avLst/>
            <a:gdLst/>
            <a:ahLst/>
            <a:cxnLst/>
            <a:rect l="l" t="t" r="r" b="b"/>
            <a:pathLst>
              <a:path w="1916362" h="1916362">
                <a:moveTo>
                  <a:pt x="0" y="0"/>
                </a:moveTo>
                <a:lnTo>
                  <a:pt x="1916362" y="0"/>
                </a:lnTo>
                <a:lnTo>
                  <a:pt x="1916362" y="1916362"/>
                </a:lnTo>
                <a:lnTo>
                  <a:pt x="0" y="191636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8530FD0E-9AB1-25A0-86C9-05F4F44ACC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93769" y="9422918"/>
            <a:ext cx="6220693" cy="54300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E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76098" y="774428"/>
            <a:ext cx="17216717" cy="7898169"/>
          </a:xfrm>
          <a:custGeom>
            <a:avLst/>
            <a:gdLst/>
            <a:ahLst/>
            <a:cxnLst/>
            <a:rect l="l" t="t" r="r" b="b"/>
            <a:pathLst>
              <a:path w="17216717" h="7898169">
                <a:moveTo>
                  <a:pt x="0" y="0"/>
                </a:moveTo>
                <a:lnTo>
                  <a:pt x="17216717" y="0"/>
                </a:lnTo>
                <a:lnTo>
                  <a:pt x="17216717" y="7898169"/>
                </a:lnTo>
                <a:lnTo>
                  <a:pt x="0" y="78981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82252" y="8370638"/>
            <a:ext cx="1916362" cy="1916362"/>
          </a:xfrm>
          <a:custGeom>
            <a:avLst/>
            <a:gdLst/>
            <a:ahLst/>
            <a:cxnLst/>
            <a:rect l="l" t="t" r="r" b="b"/>
            <a:pathLst>
              <a:path w="1916362" h="1916362">
                <a:moveTo>
                  <a:pt x="0" y="0"/>
                </a:moveTo>
                <a:lnTo>
                  <a:pt x="1916362" y="0"/>
                </a:lnTo>
                <a:lnTo>
                  <a:pt x="1916362" y="1916362"/>
                </a:lnTo>
                <a:lnTo>
                  <a:pt x="0" y="19163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163A6DE-860A-DD3F-88CB-F453574342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3769" y="9422918"/>
            <a:ext cx="6220693" cy="54300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E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38133" y="1028700"/>
            <a:ext cx="16221167" cy="8229600"/>
            <a:chOff x="0" y="0"/>
            <a:chExt cx="4272241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2242" cy="2167467"/>
            </a:xfrm>
            <a:custGeom>
              <a:avLst/>
              <a:gdLst/>
              <a:ahLst/>
              <a:cxnLst/>
              <a:rect l="l" t="t" r="r" b="b"/>
              <a:pathLst>
                <a:path w="4272242" h="2167467">
                  <a:moveTo>
                    <a:pt x="0" y="0"/>
                  </a:moveTo>
                  <a:lnTo>
                    <a:pt x="4272242" y="0"/>
                  </a:lnTo>
                  <a:lnTo>
                    <a:pt x="4272242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857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2241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2897804">
            <a:off x="-934607" y="-402074"/>
            <a:ext cx="3945480" cy="2944314"/>
          </a:xfrm>
          <a:custGeom>
            <a:avLst/>
            <a:gdLst/>
            <a:ahLst/>
            <a:cxnLst/>
            <a:rect l="l" t="t" r="r" b="b"/>
            <a:pathLst>
              <a:path w="3945480" h="2944314">
                <a:moveTo>
                  <a:pt x="0" y="0"/>
                </a:moveTo>
                <a:lnTo>
                  <a:pt x="3945480" y="0"/>
                </a:lnTo>
                <a:lnTo>
                  <a:pt x="3945480" y="2944314"/>
                </a:lnTo>
                <a:lnTo>
                  <a:pt x="0" y="29443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>
            <a:off x="15179488" y="2615884"/>
            <a:ext cx="3108512" cy="2000751"/>
          </a:xfrm>
          <a:custGeom>
            <a:avLst/>
            <a:gdLst/>
            <a:ahLst/>
            <a:cxnLst/>
            <a:rect l="l" t="t" r="r" b="b"/>
            <a:pathLst>
              <a:path w="3108512" h="2000751">
                <a:moveTo>
                  <a:pt x="0" y="0"/>
                </a:moveTo>
                <a:lnTo>
                  <a:pt x="3108512" y="0"/>
                </a:lnTo>
                <a:lnTo>
                  <a:pt x="3108512" y="2000751"/>
                </a:lnTo>
                <a:lnTo>
                  <a:pt x="0" y="20007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>
            <a:off x="3792701" y="1188187"/>
            <a:ext cx="5919785" cy="7910626"/>
          </a:xfrm>
          <a:custGeom>
            <a:avLst/>
            <a:gdLst/>
            <a:ahLst/>
            <a:cxnLst/>
            <a:rect l="l" t="t" r="r" b="b"/>
            <a:pathLst>
              <a:path w="5919785" h="7910626">
                <a:moveTo>
                  <a:pt x="0" y="0"/>
                </a:moveTo>
                <a:lnTo>
                  <a:pt x="5919786" y="0"/>
                </a:lnTo>
                <a:lnTo>
                  <a:pt x="5919786" y="7910626"/>
                </a:lnTo>
                <a:lnTo>
                  <a:pt x="0" y="791062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Freeform 8"/>
          <p:cNvSpPr/>
          <p:nvPr/>
        </p:nvSpPr>
        <p:spPr>
          <a:xfrm>
            <a:off x="82252" y="8370638"/>
            <a:ext cx="1916362" cy="1916362"/>
          </a:xfrm>
          <a:custGeom>
            <a:avLst/>
            <a:gdLst/>
            <a:ahLst/>
            <a:cxnLst/>
            <a:rect l="l" t="t" r="r" b="b"/>
            <a:pathLst>
              <a:path w="1916362" h="1916362">
                <a:moveTo>
                  <a:pt x="0" y="0"/>
                </a:moveTo>
                <a:lnTo>
                  <a:pt x="1916362" y="0"/>
                </a:lnTo>
                <a:lnTo>
                  <a:pt x="1916362" y="1916362"/>
                </a:lnTo>
                <a:lnTo>
                  <a:pt x="0" y="191636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D0319870-0AB7-B848-287B-34FC82F2AB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3769" y="9422918"/>
            <a:ext cx="6220693" cy="54300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262</Words>
  <Application>Microsoft Office PowerPoint</Application>
  <PresentationFormat>Özel</PresentationFormat>
  <Paragraphs>29</Paragraphs>
  <Slides>20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6" baseType="lpstr">
      <vt:lpstr>Marykate</vt:lpstr>
      <vt:lpstr>Calibri</vt:lpstr>
      <vt:lpstr>KG Primary Penmanship</vt:lpstr>
      <vt:lpstr>Arial</vt:lpstr>
      <vt:lpstr>Arimo Bold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kimyasal tepkimeler</dc:title>
  <cp:lastModifiedBy>Nisa Nur Oran</cp:lastModifiedBy>
  <cp:revision>3</cp:revision>
  <dcterms:created xsi:type="dcterms:W3CDTF">2006-08-16T00:00:00Z</dcterms:created>
  <dcterms:modified xsi:type="dcterms:W3CDTF">2025-09-19T23:11:25Z</dcterms:modified>
  <dc:identifier>DAGaDJTn32I</dc:identifier>
</cp:coreProperties>
</file>