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8288000" cy="10287000"/>
  <p:notesSz cx="6858000" cy="9144000"/>
  <p:embeddedFontLst>
    <p:embeddedFont>
      <p:font typeface="Dreaming Outloud Sans" panose="020B0604020202020204" charset="-94"/>
      <p:regular r:id="rId28"/>
    </p:embeddedFont>
    <p:embeddedFont>
      <p:font typeface="Funtastic" panose="020B0604020202020204" charset="-94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660" y="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gif"/><Relationship Id="rId2" Type="http://schemas.openxmlformats.org/officeDocument/2006/relationships/hyperlink" Target="https://www.instagram.com/mervehocaile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hyperlink" Target="https://www.youtube.com/@mervehocaile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62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57075" y="2229717"/>
            <a:ext cx="14973850" cy="5878862"/>
            <a:chOff x="0" y="0"/>
            <a:chExt cx="3943730" cy="15483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43730" cy="1548342"/>
            </a:xfrm>
            <a:custGeom>
              <a:avLst/>
              <a:gdLst/>
              <a:ahLst/>
              <a:cxnLst/>
              <a:rect l="l" t="t" r="r" b="b"/>
              <a:pathLst>
                <a:path w="3943730" h="1548342">
                  <a:moveTo>
                    <a:pt x="30505" y="0"/>
                  </a:moveTo>
                  <a:lnTo>
                    <a:pt x="3913225" y="0"/>
                  </a:lnTo>
                  <a:cubicBezTo>
                    <a:pt x="3921315" y="0"/>
                    <a:pt x="3929075" y="3214"/>
                    <a:pt x="3934795" y="8935"/>
                  </a:cubicBezTo>
                  <a:cubicBezTo>
                    <a:pt x="3940516" y="14655"/>
                    <a:pt x="3943730" y="22414"/>
                    <a:pt x="3943730" y="30505"/>
                  </a:cubicBezTo>
                  <a:lnTo>
                    <a:pt x="3943730" y="1517837"/>
                  </a:lnTo>
                  <a:cubicBezTo>
                    <a:pt x="3943730" y="1534685"/>
                    <a:pt x="3930073" y="1548342"/>
                    <a:pt x="3913225" y="1548342"/>
                  </a:cubicBezTo>
                  <a:lnTo>
                    <a:pt x="30505" y="1548342"/>
                  </a:lnTo>
                  <a:cubicBezTo>
                    <a:pt x="22414" y="1548342"/>
                    <a:pt x="14655" y="1545128"/>
                    <a:pt x="8935" y="1539408"/>
                  </a:cubicBezTo>
                  <a:cubicBezTo>
                    <a:pt x="3214" y="1533687"/>
                    <a:pt x="0" y="1525928"/>
                    <a:pt x="0" y="1517837"/>
                  </a:cubicBezTo>
                  <a:lnTo>
                    <a:pt x="0" y="30505"/>
                  </a:lnTo>
                  <a:cubicBezTo>
                    <a:pt x="0" y="22414"/>
                    <a:pt x="3214" y="14655"/>
                    <a:pt x="8935" y="8935"/>
                  </a:cubicBezTo>
                  <a:cubicBezTo>
                    <a:pt x="14655" y="3214"/>
                    <a:pt x="22414" y="0"/>
                    <a:pt x="30505" y="0"/>
                  </a:cubicBezTo>
                  <a:close/>
                </a:path>
              </a:pathLst>
            </a:custGeom>
            <a:solidFill>
              <a:srgbClr val="FFDE59"/>
            </a:solidFill>
            <a:ln w="857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943730" cy="15864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16242" y="-4289533"/>
            <a:ext cx="5265050" cy="7482629"/>
          </a:xfrm>
          <a:custGeom>
            <a:avLst/>
            <a:gdLst/>
            <a:ahLst/>
            <a:cxnLst/>
            <a:rect l="l" t="t" r="r" b="b"/>
            <a:pathLst>
              <a:path w="5265050" h="7482629">
                <a:moveTo>
                  <a:pt x="0" y="0"/>
                </a:moveTo>
                <a:lnTo>
                  <a:pt x="5265050" y="0"/>
                </a:lnTo>
                <a:lnTo>
                  <a:pt x="5265050" y="7482629"/>
                </a:lnTo>
                <a:lnTo>
                  <a:pt x="0" y="74826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TextBox 6"/>
          <p:cNvSpPr txBox="1"/>
          <p:nvPr/>
        </p:nvSpPr>
        <p:spPr>
          <a:xfrm>
            <a:off x="1657075" y="3002810"/>
            <a:ext cx="14973850" cy="3720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52"/>
              </a:lnSpc>
            </a:pPr>
            <a:r>
              <a:rPr lang="en-US" sz="24497">
                <a:solidFill>
                  <a:srgbClr val="00004D"/>
                </a:solidFill>
                <a:latin typeface="Funtastic"/>
                <a:ea typeface="Funtastic"/>
                <a:cs typeface="Funtastic"/>
                <a:sym typeface="Funtastic"/>
              </a:rPr>
              <a:t>MAYOZ</a:t>
            </a:r>
          </a:p>
        </p:txBody>
      </p:sp>
      <p:sp>
        <p:nvSpPr>
          <p:cNvPr id="7" name="Freeform 7"/>
          <p:cNvSpPr/>
          <p:nvPr/>
        </p:nvSpPr>
        <p:spPr>
          <a:xfrm>
            <a:off x="13616995" y="5886132"/>
            <a:ext cx="4312436" cy="6128785"/>
          </a:xfrm>
          <a:custGeom>
            <a:avLst/>
            <a:gdLst/>
            <a:ahLst/>
            <a:cxnLst/>
            <a:rect l="l" t="t" r="r" b="b"/>
            <a:pathLst>
              <a:path w="4312436" h="6128785">
                <a:moveTo>
                  <a:pt x="0" y="0"/>
                </a:moveTo>
                <a:lnTo>
                  <a:pt x="4312436" y="0"/>
                </a:lnTo>
                <a:lnTo>
                  <a:pt x="4312436" y="6128785"/>
                </a:lnTo>
                <a:lnTo>
                  <a:pt x="0" y="61287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TextBox 8"/>
          <p:cNvSpPr txBox="1"/>
          <p:nvPr/>
        </p:nvSpPr>
        <p:spPr>
          <a:xfrm>
            <a:off x="5881292" y="6451725"/>
            <a:ext cx="6525416" cy="986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22"/>
              </a:lnSpc>
            </a:pPr>
            <a:r>
              <a:rPr lang="en-US" sz="5801">
                <a:solidFill>
                  <a:srgbClr val="00004D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BÖLÜNME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4B9F8915-9EBA-C95D-FB5D-B81A161DFE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9438840"/>
            <a:ext cx="6220693" cy="54300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62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1798" y="798985"/>
            <a:ext cx="11397652" cy="2442728"/>
            <a:chOff x="0" y="0"/>
            <a:chExt cx="3407375" cy="7302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07375" cy="730263"/>
            </a:xfrm>
            <a:custGeom>
              <a:avLst/>
              <a:gdLst/>
              <a:ahLst/>
              <a:cxnLst/>
              <a:rect l="l" t="t" r="r" b="b"/>
              <a:pathLst>
                <a:path w="3407375" h="730263">
                  <a:moveTo>
                    <a:pt x="40076" y="0"/>
                  </a:moveTo>
                  <a:lnTo>
                    <a:pt x="3367299" y="0"/>
                  </a:lnTo>
                  <a:cubicBezTo>
                    <a:pt x="3389432" y="0"/>
                    <a:pt x="3407375" y="17943"/>
                    <a:pt x="3407375" y="40076"/>
                  </a:cubicBezTo>
                  <a:lnTo>
                    <a:pt x="3407375" y="690187"/>
                  </a:lnTo>
                  <a:cubicBezTo>
                    <a:pt x="3407375" y="700816"/>
                    <a:pt x="3403153" y="711010"/>
                    <a:pt x="3395637" y="718525"/>
                  </a:cubicBezTo>
                  <a:cubicBezTo>
                    <a:pt x="3388121" y="726041"/>
                    <a:pt x="3377928" y="730263"/>
                    <a:pt x="3367299" y="730263"/>
                  </a:cubicBezTo>
                  <a:lnTo>
                    <a:pt x="40076" y="730263"/>
                  </a:lnTo>
                  <a:cubicBezTo>
                    <a:pt x="17943" y="730263"/>
                    <a:pt x="0" y="712321"/>
                    <a:pt x="0" y="690187"/>
                  </a:cubicBezTo>
                  <a:lnTo>
                    <a:pt x="0" y="40076"/>
                  </a:lnTo>
                  <a:cubicBezTo>
                    <a:pt x="0" y="29447"/>
                    <a:pt x="4222" y="19254"/>
                    <a:pt x="11738" y="11738"/>
                  </a:cubicBezTo>
                  <a:cubicBezTo>
                    <a:pt x="19254" y="4222"/>
                    <a:pt x="29447" y="0"/>
                    <a:pt x="40076" y="0"/>
                  </a:cubicBezTo>
                  <a:close/>
                </a:path>
              </a:pathLst>
            </a:custGeom>
            <a:solidFill>
              <a:srgbClr val="FFDE59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407375" cy="7683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25888" y="4743742"/>
            <a:ext cx="10264246" cy="3774959"/>
            <a:chOff x="0" y="0"/>
            <a:chExt cx="2672121" cy="98274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72121" cy="982746"/>
            </a:xfrm>
            <a:custGeom>
              <a:avLst/>
              <a:gdLst/>
              <a:ahLst/>
              <a:cxnLst/>
              <a:rect l="l" t="t" r="r" b="b"/>
              <a:pathLst>
                <a:path w="2672121" h="982746">
                  <a:moveTo>
                    <a:pt x="38467" y="0"/>
                  </a:moveTo>
                  <a:lnTo>
                    <a:pt x="2633654" y="0"/>
                  </a:lnTo>
                  <a:cubicBezTo>
                    <a:pt x="2654899" y="0"/>
                    <a:pt x="2672121" y="17222"/>
                    <a:pt x="2672121" y="38467"/>
                  </a:cubicBezTo>
                  <a:lnTo>
                    <a:pt x="2672121" y="944279"/>
                  </a:lnTo>
                  <a:cubicBezTo>
                    <a:pt x="2672121" y="965524"/>
                    <a:pt x="2654899" y="982746"/>
                    <a:pt x="2633654" y="982746"/>
                  </a:cubicBezTo>
                  <a:lnTo>
                    <a:pt x="38467" y="982746"/>
                  </a:lnTo>
                  <a:cubicBezTo>
                    <a:pt x="17222" y="982746"/>
                    <a:pt x="0" y="965524"/>
                    <a:pt x="0" y="944279"/>
                  </a:cubicBezTo>
                  <a:lnTo>
                    <a:pt x="0" y="38467"/>
                  </a:lnTo>
                  <a:cubicBezTo>
                    <a:pt x="0" y="17222"/>
                    <a:pt x="17222" y="0"/>
                    <a:pt x="3846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2672121" cy="1001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3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1198657" y="3033517"/>
            <a:ext cx="7863062" cy="5559740"/>
          </a:xfrm>
          <a:custGeom>
            <a:avLst/>
            <a:gdLst/>
            <a:ahLst/>
            <a:cxnLst/>
            <a:rect l="l" t="t" r="r" b="b"/>
            <a:pathLst>
              <a:path w="7863062" h="5559740">
                <a:moveTo>
                  <a:pt x="0" y="0"/>
                </a:moveTo>
                <a:lnTo>
                  <a:pt x="7863061" y="0"/>
                </a:lnTo>
                <a:lnTo>
                  <a:pt x="7863061" y="5559740"/>
                </a:lnTo>
                <a:lnTo>
                  <a:pt x="0" y="55597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TextBox 9"/>
          <p:cNvSpPr txBox="1"/>
          <p:nvPr/>
        </p:nvSpPr>
        <p:spPr>
          <a:xfrm>
            <a:off x="1141798" y="1150968"/>
            <a:ext cx="11397652" cy="188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97"/>
              </a:lnSpc>
            </a:pPr>
            <a:r>
              <a:rPr lang="en-US" sz="12421">
                <a:solidFill>
                  <a:srgbClr val="00004D"/>
                </a:solidFill>
                <a:latin typeface="Funtastic"/>
                <a:ea typeface="Funtastic"/>
                <a:cs typeface="Funtastic"/>
                <a:sym typeface="Funtastic"/>
              </a:rPr>
              <a:t>MAYOZ 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17366" y="5067300"/>
            <a:ext cx="9281291" cy="1952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06842" lvl="1" indent="-403421" algn="ctr">
              <a:lnSpc>
                <a:spcPts val="5231"/>
              </a:lnSpc>
              <a:spcBef>
                <a:spcPct val="0"/>
              </a:spcBef>
              <a:buFont typeface="Arial"/>
              <a:buChar char="•"/>
            </a:pPr>
            <a:r>
              <a:rPr lang="en-US" sz="3737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Homolog kromozomlar karşılıklı olacak şekilde kromozomlar ekvatoral düzlemde dizilirler.</a:t>
            </a: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61A68703-8FFE-9F0F-70DD-113F1F3D6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438840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62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1798" y="798985"/>
            <a:ext cx="11397652" cy="2442728"/>
            <a:chOff x="0" y="0"/>
            <a:chExt cx="3407375" cy="7302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07375" cy="730263"/>
            </a:xfrm>
            <a:custGeom>
              <a:avLst/>
              <a:gdLst/>
              <a:ahLst/>
              <a:cxnLst/>
              <a:rect l="l" t="t" r="r" b="b"/>
              <a:pathLst>
                <a:path w="3407375" h="730263">
                  <a:moveTo>
                    <a:pt x="40076" y="0"/>
                  </a:moveTo>
                  <a:lnTo>
                    <a:pt x="3367299" y="0"/>
                  </a:lnTo>
                  <a:cubicBezTo>
                    <a:pt x="3389432" y="0"/>
                    <a:pt x="3407375" y="17943"/>
                    <a:pt x="3407375" y="40076"/>
                  </a:cubicBezTo>
                  <a:lnTo>
                    <a:pt x="3407375" y="690187"/>
                  </a:lnTo>
                  <a:cubicBezTo>
                    <a:pt x="3407375" y="700816"/>
                    <a:pt x="3403153" y="711010"/>
                    <a:pt x="3395637" y="718525"/>
                  </a:cubicBezTo>
                  <a:cubicBezTo>
                    <a:pt x="3388121" y="726041"/>
                    <a:pt x="3377928" y="730263"/>
                    <a:pt x="3367299" y="730263"/>
                  </a:cubicBezTo>
                  <a:lnTo>
                    <a:pt x="40076" y="730263"/>
                  </a:lnTo>
                  <a:cubicBezTo>
                    <a:pt x="17943" y="730263"/>
                    <a:pt x="0" y="712321"/>
                    <a:pt x="0" y="690187"/>
                  </a:cubicBezTo>
                  <a:lnTo>
                    <a:pt x="0" y="40076"/>
                  </a:lnTo>
                  <a:cubicBezTo>
                    <a:pt x="0" y="29447"/>
                    <a:pt x="4222" y="19254"/>
                    <a:pt x="11738" y="11738"/>
                  </a:cubicBezTo>
                  <a:cubicBezTo>
                    <a:pt x="19254" y="4222"/>
                    <a:pt x="29447" y="0"/>
                    <a:pt x="40076" y="0"/>
                  </a:cubicBezTo>
                  <a:close/>
                </a:path>
              </a:pathLst>
            </a:custGeom>
            <a:solidFill>
              <a:srgbClr val="FFDE59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407375" cy="7683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25888" y="3669813"/>
            <a:ext cx="10264246" cy="5588487"/>
            <a:chOff x="0" y="0"/>
            <a:chExt cx="2672121" cy="14548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72121" cy="1454867"/>
            </a:xfrm>
            <a:custGeom>
              <a:avLst/>
              <a:gdLst/>
              <a:ahLst/>
              <a:cxnLst/>
              <a:rect l="l" t="t" r="r" b="b"/>
              <a:pathLst>
                <a:path w="2672121" h="1454867">
                  <a:moveTo>
                    <a:pt x="38467" y="0"/>
                  </a:moveTo>
                  <a:lnTo>
                    <a:pt x="2633654" y="0"/>
                  </a:lnTo>
                  <a:cubicBezTo>
                    <a:pt x="2654899" y="0"/>
                    <a:pt x="2672121" y="17222"/>
                    <a:pt x="2672121" y="38467"/>
                  </a:cubicBezTo>
                  <a:lnTo>
                    <a:pt x="2672121" y="1416400"/>
                  </a:lnTo>
                  <a:cubicBezTo>
                    <a:pt x="2672121" y="1437645"/>
                    <a:pt x="2654899" y="1454867"/>
                    <a:pt x="2633654" y="1454867"/>
                  </a:cubicBezTo>
                  <a:lnTo>
                    <a:pt x="38467" y="1454867"/>
                  </a:lnTo>
                  <a:cubicBezTo>
                    <a:pt x="17222" y="1454867"/>
                    <a:pt x="0" y="1437645"/>
                    <a:pt x="0" y="1416400"/>
                  </a:cubicBezTo>
                  <a:lnTo>
                    <a:pt x="0" y="38467"/>
                  </a:lnTo>
                  <a:cubicBezTo>
                    <a:pt x="0" y="17222"/>
                    <a:pt x="17222" y="0"/>
                    <a:pt x="3846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2672121" cy="1473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3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1690134" y="3033517"/>
            <a:ext cx="7863062" cy="5559740"/>
          </a:xfrm>
          <a:custGeom>
            <a:avLst/>
            <a:gdLst/>
            <a:ahLst/>
            <a:cxnLst/>
            <a:rect l="l" t="t" r="r" b="b"/>
            <a:pathLst>
              <a:path w="7863062" h="5559740">
                <a:moveTo>
                  <a:pt x="0" y="0"/>
                </a:moveTo>
                <a:lnTo>
                  <a:pt x="7863062" y="0"/>
                </a:lnTo>
                <a:lnTo>
                  <a:pt x="7863062" y="5559740"/>
                </a:lnTo>
                <a:lnTo>
                  <a:pt x="0" y="55597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TextBox 9"/>
          <p:cNvSpPr txBox="1"/>
          <p:nvPr/>
        </p:nvSpPr>
        <p:spPr>
          <a:xfrm>
            <a:off x="1141798" y="1150968"/>
            <a:ext cx="11397652" cy="188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97"/>
              </a:lnSpc>
            </a:pPr>
            <a:r>
              <a:rPr lang="en-US" sz="12421">
                <a:solidFill>
                  <a:srgbClr val="00004D"/>
                </a:solidFill>
                <a:latin typeface="Funtastic"/>
                <a:ea typeface="Funtastic"/>
                <a:cs typeface="Funtastic"/>
                <a:sym typeface="Funtastic"/>
              </a:rPr>
              <a:t>MAYOZ 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17366" y="4135030"/>
            <a:ext cx="9281291" cy="4581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06842" lvl="1" indent="-403421" algn="ctr">
              <a:lnSpc>
                <a:spcPts val="5231"/>
              </a:lnSpc>
              <a:buFont typeface="Arial"/>
              <a:buChar char="•"/>
            </a:pPr>
            <a:r>
              <a:rPr lang="en-US" sz="3737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Homolog kromozomlar zıt kutuplara doğru çekilerek birbirinden ayrılır.</a:t>
            </a:r>
          </a:p>
          <a:p>
            <a:pPr marL="806842" lvl="1" indent="-403421" algn="ctr">
              <a:lnSpc>
                <a:spcPts val="5231"/>
              </a:lnSpc>
              <a:buFont typeface="Arial"/>
              <a:buChar char="•"/>
            </a:pPr>
            <a:r>
              <a:rPr lang="en-US" sz="3737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Bu bölümde ayrılan homolog kromozom çiftleridir. </a:t>
            </a:r>
          </a:p>
          <a:p>
            <a:pPr marL="806842" lvl="1" indent="-403421" algn="ctr">
              <a:lnSpc>
                <a:spcPts val="5231"/>
              </a:lnSpc>
              <a:buFont typeface="Arial"/>
              <a:buChar char="•"/>
            </a:pPr>
            <a:r>
              <a:rPr lang="en-US" sz="3737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Homolog kromozomların ayrılmasıyla bu evrede kromozom sayısı yarıya iner.</a:t>
            </a:r>
          </a:p>
          <a:p>
            <a:pPr algn="ctr">
              <a:lnSpc>
                <a:spcPts val="5231"/>
              </a:lnSpc>
              <a:spcBef>
                <a:spcPct val="0"/>
              </a:spcBef>
            </a:pPr>
            <a:endParaRPr lang="en-US" sz="3737">
              <a:solidFill>
                <a:srgbClr val="000000"/>
              </a:solidFill>
              <a:latin typeface="Dreaming Outloud Sans"/>
              <a:ea typeface="Dreaming Outloud Sans"/>
              <a:cs typeface="Dreaming Outloud Sans"/>
              <a:sym typeface="Dreaming Outloud Sans"/>
            </a:endParaRP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F36189F5-7571-1DB9-9256-77E2C3F68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438840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62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1798" y="798985"/>
            <a:ext cx="11397652" cy="2442728"/>
            <a:chOff x="0" y="0"/>
            <a:chExt cx="3407375" cy="7302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07375" cy="730263"/>
            </a:xfrm>
            <a:custGeom>
              <a:avLst/>
              <a:gdLst/>
              <a:ahLst/>
              <a:cxnLst/>
              <a:rect l="l" t="t" r="r" b="b"/>
              <a:pathLst>
                <a:path w="3407375" h="730263">
                  <a:moveTo>
                    <a:pt x="40076" y="0"/>
                  </a:moveTo>
                  <a:lnTo>
                    <a:pt x="3367299" y="0"/>
                  </a:lnTo>
                  <a:cubicBezTo>
                    <a:pt x="3389432" y="0"/>
                    <a:pt x="3407375" y="17943"/>
                    <a:pt x="3407375" y="40076"/>
                  </a:cubicBezTo>
                  <a:lnTo>
                    <a:pt x="3407375" y="690187"/>
                  </a:lnTo>
                  <a:cubicBezTo>
                    <a:pt x="3407375" y="700816"/>
                    <a:pt x="3403153" y="711010"/>
                    <a:pt x="3395637" y="718525"/>
                  </a:cubicBezTo>
                  <a:cubicBezTo>
                    <a:pt x="3388121" y="726041"/>
                    <a:pt x="3377928" y="730263"/>
                    <a:pt x="3367299" y="730263"/>
                  </a:cubicBezTo>
                  <a:lnTo>
                    <a:pt x="40076" y="730263"/>
                  </a:lnTo>
                  <a:cubicBezTo>
                    <a:pt x="17943" y="730263"/>
                    <a:pt x="0" y="712321"/>
                    <a:pt x="0" y="690187"/>
                  </a:cubicBezTo>
                  <a:lnTo>
                    <a:pt x="0" y="40076"/>
                  </a:lnTo>
                  <a:cubicBezTo>
                    <a:pt x="0" y="29447"/>
                    <a:pt x="4222" y="19254"/>
                    <a:pt x="11738" y="11738"/>
                  </a:cubicBezTo>
                  <a:cubicBezTo>
                    <a:pt x="19254" y="4222"/>
                    <a:pt x="29447" y="0"/>
                    <a:pt x="40076" y="0"/>
                  </a:cubicBezTo>
                  <a:close/>
                </a:path>
              </a:pathLst>
            </a:custGeom>
            <a:solidFill>
              <a:srgbClr val="FFDE59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407375" cy="7683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25888" y="3669813"/>
            <a:ext cx="10264246" cy="3393132"/>
            <a:chOff x="0" y="0"/>
            <a:chExt cx="2672121" cy="8833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72121" cy="883344"/>
            </a:xfrm>
            <a:custGeom>
              <a:avLst/>
              <a:gdLst/>
              <a:ahLst/>
              <a:cxnLst/>
              <a:rect l="l" t="t" r="r" b="b"/>
              <a:pathLst>
                <a:path w="2672121" h="883344">
                  <a:moveTo>
                    <a:pt x="38467" y="0"/>
                  </a:moveTo>
                  <a:lnTo>
                    <a:pt x="2633654" y="0"/>
                  </a:lnTo>
                  <a:cubicBezTo>
                    <a:pt x="2654899" y="0"/>
                    <a:pt x="2672121" y="17222"/>
                    <a:pt x="2672121" y="38467"/>
                  </a:cubicBezTo>
                  <a:lnTo>
                    <a:pt x="2672121" y="844877"/>
                  </a:lnTo>
                  <a:cubicBezTo>
                    <a:pt x="2672121" y="866122"/>
                    <a:pt x="2654899" y="883344"/>
                    <a:pt x="2633654" y="883344"/>
                  </a:cubicBezTo>
                  <a:lnTo>
                    <a:pt x="38467" y="883344"/>
                  </a:lnTo>
                  <a:cubicBezTo>
                    <a:pt x="17222" y="883344"/>
                    <a:pt x="0" y="866122"/>
                    <a:pt x="0" y="844877"/>
                  </a:cubicBezTo>
                  <a:lnTo>
                    <a:pt x="0" y="38467"/>
                  </a:lnTo>
                  <a:cubicBezTo>
                    <a:pt x="0" y="17222"/>
                    <a:pt x="17222" y="0"/>
                    <a:pt x="3846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2672121" cy="9023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3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1690134" y="3241713"/>
            <a:ext cx="6486871" cy="4586676"/>
          </a:xfrm>
          <a:custGeom>
            <a:avLst/>
            <a:gdLst/>
            <a:ahLst/>
            <a:cxnLst/>
            <a:rect l="l" t="t" r="r" b="b"/>
            <a:pathLst>
              <a:path w="6486871" h="4586676">
                <a:moveTo>
                  <a:pt x="0" y="0"/>
                </a:moveTo>
                <a:lnTo>
                  <a:pt x="6486871" y="0"/>
                </a:lnTo>
                <a:lnTo>
                  <a:pt x="6486871" y="4586676"/>
                </a:lnTo>
                <a:lnTo>
                  <a:pt x="0" y="45866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TextBox 9"/>
          <p:cNvSpPr txBox="1"/>
          <p:nvPr/>
        </p:nvSpPr>
        <p:spPr>
          <a:xfrm>
            <a:off x="1141798" y="1150968"/>
            <a:ext cx="11397652" cy="188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97"/>
              </a:lnSpc>
            </a:pPr>
            <a:r>
              <a:rPr lang="en-US" sz="12421">
                <a:solidFill>
                  <a:srgbClr val="00004D"/>
                </a:solidFill>
                <a:latin typeface="Funtastic"/>
                <a:ea typeface="Funtastic"/>
                <a:cs typeface="Funtastic"/>
                <a:sym typeface="Funtastic"/>
              </a:rPr>
              <a:t>MAYOZ 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17366" y="3795542"/>
            <a:ext cx="9281291" cy="3267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06842" lvl="1" indent="-403421" algn="ctr">
              <a:lnSpc>
                <a:spcPts val="5231"/>
              </a:lnSpc>
              <a:buFont typeface="Arial"/>
              <a:buChar char="•"/>
            </a:pPr>
            <a:r>
              <a:rPr lang="en-US" sz="3737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Sitoplazma bölünmesinin tamamlanmasıyla Mayoz 1 sona erer ve kromozom sayısı ana hücrenin yarısı kadar olan iki yeni hücre oluşur.</a:t>
            </a:r>
          </a:p>
          <a:p>
            <a:pPr algn="ctr">
              <a:lnSpc>
                <a:spcPts val="5231"/>
              </a:lnSpc>
              <a:spcBef>
                <a:spcPct val="0"/>
              </a:spcBef>
            </a:pPr>
            <a:endParaRPr lang="en-US" sz="3737">
              <a:solidFill>
                <a:srgbClr val="000000"/>
              </a:solidFill>
              <a:latin typeface="Dreaming Outloud Sans"/>
              <a:ea typeface="Dreaming Outloud Sans"/>
              <a:cs typeface="Dreaming Outloud Sans"/>
              <a:sym typeface="Dreaming Outloud Sans"/>
            </a:endParaRP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FD35EC4C-436F-EBB6-864A-4BF676581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438840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62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1798" y="798985"/>
            <a:ext cx="11397652" cy="2442728"/>
            <a:chOff x="0" y="0"/>
            <a:chExt cx="3407375" cy="7302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07375" cy="730263"/>
            </a:xfrm>
            <a:custGeom>
              <a:avLst/>
              <a:gdLst/>
              <a:ahLst/>
              <a:cxnLst/>
              <a:rect l="l" t="t" r="r" b="b"/>
              <a:pathLst>
                <a:path w="3407375" h="730263">
                  <a:moveTo>
                    <a:pt x="40076" y="0"/>
                  </a:moveTo>
                  <a:lnTo>
                    <a:pt x="3367299" y="0"/>
                  </a:lnTo>
                  <a:cubicBezTo>
                    <a:pt x="3389432" y="0"/>
                    <a:pt x="3407375" y="17943"/>
                    <a:pt x="3407375" y="40076"/>
                  </a:cubicBezTo>
                  <a:lnTo>
                    <a:pt x="3407375" y="690187"/>
                  </a:lnTo>
                  <a:cubicBezTo>
                    <a:pt x="3407375" y="700816"/>
                    <a:pt x="3403153" y="711010"/>
                    <a:pt x="3395637" y="718525"/>
                  </a:cubicBezTo>
                  <a:cubicBezTo>
                    <a:pt x="3388121" y="726041"/>
                    <a:pt x="3377928" y="730263"/>
                    <a:pt x="3367299" y="730263"/>
                  </a:cubicBezTo>
                  <a:lnTo>
                    <a:pt x="40076" y="730263"/>
                  </a:lnTo>
                  <a:cubicBezTo>
                    <a:pt x="17943" y="730263"/>
                    <a:pt x="0" y="712321"/>
                    <a:pt x="0" y="690187"/>
                  </a:cubicBezTo>
                  <a:lnTo>
                    <a:pt x="0" y="40076"/>
                  </a:lnTo>
                  <a:cubicBezTo>
                    <a:pt x="0" y="29447"/>
                    <a:pt x="4222" y="19254"/>
                    <a:pt x="11738" y="11738"/>
                  </a:cubicBezTo>
                  <a:cubicBezTo>
                    <a:pt x="19254" y="4222"/>
                    <a:pt x="29447" y="0"/>
                    <a:pt x="40076" y="0"/>
                  </a:cubicBezTo>
                  <a:close/>
                </a:path>
              </a:pathLst>
            </a:custGeom>
            <a:solidFill>
              <a:srgbClr val="FFDE59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407375" cy="7683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25888" y="3669813"/>
            <a:ext cx="10264246" cy="3393132"/>
            <a:chOff x="0" y="0"/>
            <a:chExt cx="2672121" cy="8833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72121" cy="883344"/>
            </a:xfrm>
            <a:custGeom>
              <a:avLst/>
              <a:gdLst/>
              <a:ahLst/>
              <a:cxnLst/>
              <a:rect l="l" t="t" r="r" b="b"/>
              <a:pathLst>
                <a:path w="2672121" h="883344">
                  <a:moveTo>
                    <a:pt x="38467" y="0"/>
                  </a:moveTo>
                  <a:lnTo>
                    <a:pt x="2633654" y="0"/>
                  </a:lnTo>
                  <a:cubicBezTo>
                    <a:pt x="2654899" y="0"/>
                    <a:pt x="2672121" y="17222"/>
                    <a:pt x="2672121" y="38467"/>
                  </a:cubicBezTo>
                  <a:lnTo>
                    <a:pt x="2672121" y="844877"/>
                  </a:lnTo>
                  <a:cubicBezTo>
                    <a:pt x="2672121" y="866122"/>
                    <a:pt x="2654899" y="883344"/>
                    <a:pt x="2633654" y="883344"/>
                  </a:cubicBezTo>
                  <a:lnTo>
                    <a:pt x="38467" y="883344"/>
                  </a:lnTo>
                  <a:cubicBezTo>
                    <a:pt x="17222" y="883344"/>
                    <a:pt x="0" y="866122"/>
                    <a:pt x="0" y="844877"/>
                  </a:cubicBezTo>
                  <a:lnTo>
                    <a:pt x="0" y="38467"/>
                  </a:lnTo>
                  <a:cubicBezTo>
                    <a:pt x="0" y="17222"/>
                    <a:pt x="17222" y="0"/>
                    <a:pt x="3846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2672121" cy="9023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3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045150" y="3669813"/>
            <a:ext cx="7863062" cy="5559740"/>
          </a:xfrm>
          <a:custGeom>
            <a:avLst/>
            <a:gdLst/>
            <a:ahLst/>
            <a:cxnLst/>
            <a:rect l="l" t="t" r="r" b="b"/>
            <a:pathLst>
              <a:path w="7863062" h="5559740">
                <a:moveTo>
                  <a:pt x="0" y="0"/>
                </a:moveTo>
                <a:lnTo>
                  <a:pt x="7863062" y="0"/>
                </a:lnTo>
                <a:lnTo>
                  <a:pt x="7863062" y="5559740"/>
                </a:lnTo>
                <a:lnTo>
                  <a:pt x="0" y="55597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TextBox 9"/>
          <p:cNvSpPr txBox="1"/>
          <p:nvPr/>
        </p:nvSpPr>
        <p:spPr>
          <a:xfrm>
            <a:off x="1141798" y="1150968"/>
            <a:ext cx="11397652" cy="188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97"/>
              </a:lnSpc>
            </a:pPr>
            <a:r>
              <a:rPr lang="en-US" sz="12421">
                <a:solidFill>
                  <a:srgbClr val="00004D"/>
                </a:solidFill>
                <a:latin typeface="Funtastic"/>
                <a:ea typeface="Funtastic"/>
                <a:cs typeface="Funtastic"/>
                <a:sym typeface="Funtastic"/>
              </a:rPr>
              <a:t>MAYOZ 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17366" y="4351802"/>
            <a:ext cx="9281291" cy="1952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06842" lvl="1" indent="-403421" algn="ctr">
              <a:lnSpc>
                <a:spcPts val="5231"/>
              </a:lnSpc>
              <a:buFont typeface="Arial"/>
              <a:buChar char="•"/>
            </a:pPr>
            <a:r>
              <a:rPr lang="en-US" sz="3737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Kromozomlar yeniden belirginleşir.</a:t>
            </a:r>
          </a:p>
          <a:p>
            <a:pPr marL="806842" lvl="1" indent="-403421" algn="ctr">
              <a:lnSpc>
                <a:spcPts val="5231"/>
              </a:lnSpc>
              <a:buFont typeface="Arial"/>
              <a:buChar char="•"/>
            </a:pPr>
            <a:r>
              <a:rPr lang="en-US" sz="3737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Hücrenin ekvatoral kısmında dizilirler.</a:t>
            </a:r>
          </a:p>
          <a:p>
            <a:pPr algn="ctr">
              <a:lnSpc>
                <a:spcPts val="5231"/>
              </a:lnSpc>
              <a:spcBef>
                <a:spcPct val="0"/>
              </a:spcBef>
            </a:pPr>
            <a:endParaRPr lang="en-US" sz="3737">
              <a:solidFill>
                <a:srgbClr val="000000"/>
              </a:solidFill>
              <a:latin typeface="Dreaming Outloud Sans"/>
              <a:ea typeface="Dreaming Outloud Sans"/>
              <a:cs typeface="Dreaming Outloud Sans"/>
              <a:sym typeface="Dreaming Outloud Sans"/>
            </a:endParaRP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D13EC8EF-3FB0-6070-F4C8-AB4F52543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438840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62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1798" y="798985"/>
            <a:ext cx="11397652" cy="2442728"/>
            <a:chOff x="0" y="0"/>
            <a:chExt cx="3407375" cy="7302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07375" cy="730263"/>
            </a:xfrm>
            <a:custGeom>
              <a:avLst/>
              <a:gdLst/>
              <a:ahLst/>
              <a:cxnLst/>
              <a:rect l="l" t="t" r="r" b="b"/>
              <a:pathLst>
                <a:path w="3407375" h="730263">
                  <a:moveTo>
                    <a:pt x="40076" y="0"/>
                  </a:moveTo>
                  <a:lnTo>
                    <a:pt x="3367299" y="0"/>
                  </a:lnTo>
                  <a:cubicBezTo>
                    <a:pt x="3389432" y="0"/>
                    <a:pt x="3407375" y="17943"/>
                    <a:pt x="3407375" y="40076"/>
                  </a:cubicBezTo>
                  <a:lnTo>
                    <a:pt x="3407375" y="690187"/>
                  </a:lnTo>
                  <a:cubicBezTo>
                    <a:pt x="3407375" y="700816"/>
                    <a:pt x="3403153" y="711010"/>
                    <a:pt x="3395637" y="718525"/>
                  </a:cubicBezTo>
                  <a:cubicBezTo>
                    <a:pt x="3388121" y="726041"/>
                    <a:pt x="3377928" y="730263"/>
                    <a:pt x="3367299" y="730263"/>
                  </a:cubicBezTo>
                  <a:lnTo>
                    <a:pt x="40076" y="730263"/>
                  </a:lnTo>
                  <a:cubicBezTo>
                    <a:pt x="17943" y="730263"/>
                    <a:pt x="0" y="712321"/>
                    <a:pt x="0" y="690187"/>
                  </a:cubicBezTo>
                  <a:lnTo>
                    <a:pt x="0" y="40076"/>
                  </a:lnTo>
                  <a:cubicBezTo>
                    <a:pt x="0" y="29447"/>
                    <a:pt x="4222" y="19254"/>
                    <a:pt x="11738" y="11738"/>
                  </a:cubicBezTo>
                  <a:cubicBezTo>
                    <a:pt x="19254" y="4222"/>
                    <a:pt x="29447" y="0"/>
                    <a:pt x="40076" y="0"/>
                  </a:cubicBezTo>
                  <a:close/>
                </a:path>
              </a:pathLst>
            </a:custGeom>
            <a:solidFill>
              <a:srgbClr val="FFDE59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407375" cy="7683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25888" y="3669813"/>
            <a:ext cx="10264246" cy="3393132"/>
            <a:chOff x="0" y="0"/>
            <a:chExt cx="2672121" cy="8833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72121" cy="883344"/>
            </a:xfrm>
            <a:custGeom>
              <a:avLst/>
              <a:gdLst/>
              <a:ahLst/>
              <a:cxnLst/>
              <a:rect l="l" t="t" r="r" b="b"/>
              <a:pathLst>
                <a:path w="2672121" h="883344">
                  <a:moveTo>
                    <a:pt x="38467" y="0"/>
                  </a:moveTo>
                  <a:lnTo>
                    <a:pt x="2633654" y="0"/>
                  </a:lnTo>
                  <a:cubicBezTo>
                    <a:pt x="2654899" y="0"/>
                    <a:pt x="2672121" y="17222"/>
                    <a:pt x="2672121" y="38467"/>
                  </a:cubicBezTo>
                  <a:lnTo>
                    <a:pt x="2672121" y="844877"/>
                  </a:lnTo>
                  <a:cubicBezTo>
                    <a:pt x="2672121" y="866122"/>
                    <a:pt x="2654899" y="883344"/>
                    <a:pt x="2633654" y="883344"/>
                  </a:cubicBezTo>
                  <a:lnTo>
                    <a:pt x="38467" y="883344"/>
                  </a:lnTo>
                  <a:cubicBezTo>
                    <a:pt x="17222" y="883344"/>
                    <a:pt x="0" y="866122"/>
                    <a:pt x="0" y="844877"/>
                  </a:cubicBezTo>
                  <a:lnTo>
                    <a:pt x="0" y="38467"/>
                  </a:lnTo>
                  <a:cubicBezTo>
                    <a:pt x="0" y="17222"/>
                    <a:pt x="17222" y="0"/>
                    <a:pt x="3846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2672121" cy="9023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3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424938" y="4283074"/>
            <a:ext cx="7863062" cy="5559740"/>
          </a:xfrm>
          <a:custGeom>
            <a:avLst/>
            <a:gdLst/>
            <a:ahLst/>
            <a:cxnLst/>
            <a:rect l="l" t="t" r="r" b="b"/>
            <a:pathLst>
              <a:path w="7863062" h="5559740">
                <a:moveTo>
                  <a:pt x="0" y="0"/>
                </a:moveTo>
                <a:lnTo>
                  <a:pt x="7863062" y="0"/>
                </a:lnTo>
                <a:lnTo>
                  <a:pt x="7863062" y="5559741"/>
                </a:lnTo>
                <a:lnTo>
                  <a:pt x="0" y="55597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TextBox 9"/>
          <p:cNvSpPr txBox="1"/>
          <p:nvPr/>
        </p:nvSpPr>
        <p:spPr>
          <a:xfrm>
            <a:off x="1141798" y="1150968"/>
            <a:ext cx="11397652" cy="188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97"/>
              </a:lnSpc>
            </a:pPr>
            <a:r>
              <a:rPr lang="en-US" sz="12421">
                <a:solidFill>
                  <a:srgbClr val="00004D"/>
                </a:solidFill>
                <a:latin typeface="Funtastic"/>
                <a:ea typeface="Funtastic"/>
                <a:cs typeface="Funtastic"/>
                <a:sym typeface="Funtastic"/>
              </a:rPr>
              <a:t>MAYOZ 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17366" y="3795542"/>
            <a:ext cx="9281291" cy="3924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06842" lvl="1" indent="-403421" algn="ctr">
              <a:lnSpc>
                <a:spcPts val="5231"/>
              </a:lnSpc>
              <a:buFont typeface="Arial"/>
              <a:buChar char="•"/>
            </a:pPr>
            <a:r>
              <a:rPr lang="en-US" sz="3737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İğ ipliklerinin kısalmasıyla kardeş kromatidler zıt kutuplara çekilerek birbirinden ayrılır.</a:t>
            </a:r>
          </a:p>
          <a:p>
            <a:pPr marL="806842" lvl="1" indent="-403421" algn="ctr">
              <a:lnSpc>
                <a:spcPts val="5231"/>
              </a:lnSpc>
              <a:buFont typeface="Arial"/>
              <a:buChar char="•"/>
            </a:pPr>
            <a:r>
              <a:rPr lang="en-US" sz="3737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Bu evre Mitoz bölünmeye benzer ve kromozom sayısı değişmez.</a:t>
            </a:r>
          </a:p>
          <a:p>
            <a:pPr algn="ctr">
              <a:lnSpc>
                <a:spcPts val="5231"/>
              </a:lnSpc>
              <a:spcBef>
                <a:spcPct val="0"/>
              </a:spcBef>
            </a:pPr>
            <a:endParaRPr lang="en-US" sz="3737">
              <a:solidFill>
                <a:srgbClr val="000000"/>
              </a:solidFill>
              <a:latin typeface="Dreaming Outloud Sans"/>
              <a:ea typeface="Dreaming Outloud Sans"/>
              <a:cs typeface="Dreaming Outloud Sans"/>
              <a:sym typeface="Dreaming Outloud Sans"/>
            </a:endParaRP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F73DCF29-873D-1E2E-1D89-E23BDC52E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438840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62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1798" y="798985"/>
            <a:ext cx="11397652" cy="2442728"/>
            <a:chOff x="0" y="0"/>
            <a:chExt cx="3407375" cy="7302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07375" cy="730263"/>
            </a:xfrm>
            <a:custGeom>
              <a:avLst/>
              <a:gdLst/>
              <a:ahLst/>
              <a:cxnLst/>
              <a:rect l="l" t="t" r="r" b="b"/>
              <a:pathLst>
                <a:path w="3407375" h="730263">
                  <a:moveTo>
                    <a:pt x="40076" y="0"/>
                  </a:moveTo>
                  <a:lnTo>
                    <a:pt x="3367299" y="0"/>
                  </a:lnTo>
                  <a:cubicBezTo>
                    <a:pt x="3389432" y="0"/>
                    <a:pt x="3407375" y="17943"/>
                    <a:pt x="3407375" y="40076"/>
                  </a:cubicBezTo>
                  <a:lnTo>
                    <a:pt x="3407375" y="690187"/>
                  </a:lnTo>
                  <a:cubicBezTo>
                    <a:pt x="3407375" y="700816"/>
                    <a:pt x="3403153" y="711010"/>
                    <a:pt x="3395637" y="718525"/>
                  </a:cubicBezTo>
                  <a:cubicBezTo>
                    <a:pt x="3388121" y="726041"/>
                    <a:pt x="3377928" y="730263"/>
                    <a:pt x="3367299" y="730263"/>
                  </a:cubicBezTo>
                  <a:lnTo>
                    <a:pt x="40076" y="730263"/>
                  </a:lnTo>
                  <a:cubicBezTo>
                    <a:pt x="17943" y="730263"/>
                    <a:pt x="0" y="712321"/>
                    <a:pt x="0" y="690187"/>
                  </a:cubicBezTo>
                  <a:lnTo>
                    <a:pt x="0" y="40076"/>
                  </a:lnTo>
                  <a:cubicBezTo>
                    <a:pt x="0" y="29447"/>
                    <a:pt x="4222" y="19254"/>
                    <a:pt x="11738" y="11738"/>
                  </a:cubicBezTo>
                  <a:cubicBezTo>
                    <a:pt x="19254" y="4222"/>
                    <a:pt x="29447" y="0"/>
                    <a:pt x="40076" y="0"/>
                  </a:cubicBezTo>
                  <a:close/>
                </a:path>
              </a:pathLst>
            </a:custGeom>
            <a:solidFill>
              <a:srgbClr val="FFDE59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407375" cy="7683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25888" y="3669813"/>
            <a:ext cx="10264246" cy="5588487"/>
            <a:chOff x="0" y="0"/>
            <a:chExt cx="2672121" cy="14548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72121" cy="1454867"/>
            </a:xfrm>
            <a:custGeom>
              <a:avLst/>
              <a:gdLst/>
              <a:ahLst/>
              <a:cxnLst/>
              <a:rect l="l" t="t" r="r" b="b"/>
              <a:pathLst>
                <a:path w="2672121" h="1454867">
                  <a:moveTo>
                    <a:pt x="38467" y="0"/>
                  </a:moveTo>
                  <a:lnTo>
                    <a:pt x="2633654" y="0"/>
                  </a:lnTo>
                  <a:cubicBezTo>
                    <a:pt x="2654899" y="0"/>
                    <a:pt x="2672121" y="17222"/>
                    <a:pt x="2672121" y="38467"/>
                  </a:cubicBezTo>
                  <a:lnTo>
                    <a:pt x="2672121" y="1416400"/>
                  </a:lnTo>
                  <a:cubicBezTo>
                    <a:pt x="2672121" y="1437645"/>
                    <a:pt x="2654899" y="1454867"/>
                    <a:pt x="2633654" y="1454867"/>
                  </a:cubicBezTo>
                  <a:lnTo>
                    <a:pt x="38467" y="1454867"/>
                  </a:lnTo>
                  <a:cubicBezTo>
                    <a:pt x="17222" y="1454867"/>
                    <a:pt x="0" y="1437645"/>
                    <a:pt x="0" y="1416400"/>
                  </a:cubicBezTo>
                  <a:lnTo>
                    <a:pt x="0" y="38467"/>
                  </a:lnTo>
                  <a:cubicBezTo>
                    <a:pt x="0" y="17222"/>
                    <a:pt x="17222" y="0"/>
                    <a:pt x="3846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2672121" cy="1473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3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1690134" y="4177379"/>
            <a:ext cx="6468029" cy="4573354"/>
          </a:xfrm>
          <a:custGeom>
            <a:avLst/>
            <a:gdLst/>
            <a:ahLst/>
            <a:cxnLst/>
            <a:rect l="l" t="t" r="r" b="b"/>
            <a:pathLst>
              <a:path w="6468029" h="4573354">
                <a:moveTo>
                  <a:pt x="0" y="0"/>
                </a:moveTo>
                <a:lnTo>
                  <a:pt x="6468029" y="0"/>
                </a:lnTo>
                <a:lnTo>
                  <a:pt x="6468029" y="4573354"/>
                </a:lnTo>
                <a:lnTo>
                  <a:pt x="0" y="45733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TextBox 9"/>
          <p:cNvSpPr txBox="1"/>
          <p:nvPr/>
        </p:nvSpPr>
        <p:spPr>
          <a:xfrm>
            <a:off x="1141798" y="1150968"/>
            <a:ext cx="11397652" cy="188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97"/>
              </a:lnSpc>
            </a:pPr>
            <a:r>
              <a:rPr lang="en-US" sz="12421">
                <a:solidFill>
                  <a:srgbClr val="00004D"/>
                </a:solidFill>
                <a:latin typeface="Funtastic"/>
                <a:ea typeface="Funtastic"/>
                <a:cs typeface="Funtastic"/>
                <a:sym typeface="Funtastic"/>
              </a:rPr>
              <a:t>MAYOZ 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17366" y="3795542"/>
            <a:ext cx="9281291" cy="5896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06842" lvl="1" indent="-403421" algn="ctr">
              <a:lnSpc>
                <a:spcPts val="5231"/>
              </a:lnSpc>
              <a:buFont typeface="Arial"/>
              <a:buChar char="•"/>
            </a:pPr>
            <a:r>
              <a:rPr lang="en-US" sz="3737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Sitoplazma bölünmesinin tamamlanmasıyla birbirlerinden farklı ve ana hücrenin yarısı kadar kromozoma sahip 4 yeni hücre oluşur.</a:t>
            </a:r>
          </a:p>
          <a:p>
            <a:pPr marL="806842" lvl="1" indent="-403421" algn="ctr">
              <a:lnSpc>
                <a:spcPts val="5231"/>
              </a:lnSpc>
              <a:buFont typeface="Arial"/>
              <a:buChar char="•"/>
            </a:pPr>
            <a:r>
              <a:rPr lang="en-US" sz="3737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Eriyen çekirdek zarı ve çekirdekçik yeniden oluşur.</a:t>
            </a:r>
          </a:p>
          <a:p>
            <a:pPr marL="806842" lvl="1" indent="-403421" algn="ctr">
              <a:lnSpc>
                <a:spcPts val="5231"/>
              </a:lnSpc>
              <a:buFont typeface="Arial"/>
              <a:buChar char="•"/>
            </a:pPr>
            <a:r>
              <a:rPr lang="en-US" sz="3737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Kromozomlar kromatin ağ haline geri döner.</a:t>
            </a:r>
          </a:p>
          <a:p>
            <a:pPr algn="ctr">
              <a:lnSpc>
                <a:spcPts val="5231"/>
              </a:lnSpc>
              <a:spcBef>
                <a:spcPct val="0"/>
              </a:spcBef>
            </a:pPr>
            <a:endParaRPr lang="en-US" sz="3737">
              <a:solidFill>
                <a:srgbClr val="000000"/>
              </a:solidFill>
              <a:latin typeface="Dreaming Outloud Sans"/>
              <a:ea typeface="Dreaming Outloud Sans"/>
              <a:cs typeface="Dreaming Outloud Sans"/>
              <a:sym typeface="Dreaming Outloud Sans"/>
            </a:endParaRP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8929937E-336C-8464-61B4-8FB9EAA51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438840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62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1477" y="3464772"/>
            <a:ext cx="7496147" cy="4339814"/>
            <a:chOff x="0" y="0"/>
            <a:chExt cx="1974294" cy="11429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74294" cy="1142996"/>
            </a:xfrm>
            <a:custGeom>
              <a:avLst/>
              <a:gdLst/>
              <a:ahLst/>
              <a:cxnLst/>
              <a:rect l="l" t="t" r="r" b="b"/>
              <a:pathLst>
                <a:path w="1974294" h="1142996">
                  <a:moveTo>
                    <a:pt x="18590" y="0"/>
                  </a:moveTo>
                  <a:lnTo>
                    <a:pt x="1955704" y="0"/>
                  </a:lnTo>
                  <a:cubicBezTo>
                    <a:pt x="1960634" y="0"/>
                    <a:pt x="1965363" y="1959"/>
                    <a:pt x="1968849" y="5445"/>
                  </a:cubicBezTo>
                  <a:cubicBezTo>
                    <a:pt x="1972335" y="8931"/>
                    <a:pt x="1974294" y="13660"/>
                    <a:pt x="1974294" y="18590"/>
                  </a:cubicBezTo>
                  <a:lnTo>
                    <a:pt x="1974294" y="1124406"/>
                  </a:lnTo>
                  <a:cubicBezTo>
                    <a:pt x="1974294" y="1134673"/>
                    <a:pt x="1965971" y="1142996"/>
                    <a:pt x="1955704" y="1142996"/>
                  </a:cubicBezTo>
                  <a:lnTo>
                    <a:pt x="18590" y="1142996"/>
                  </a:lnTo>
                  <a:cubicBezTo>
                    <a:pt x="8323" y="1142996"/>
                    <a:pt x="0" y="1134673"/>
                    <a:pt x="0" y="1124406"/>
                  </a:cubicBezTo>
                  <a:lnTo>
                    <a:pt x="0" y="18590"/>
                  </a:lnTo>
                  <a:cubicBezTo>
                    <a:pt x="0" y="8323"/>
                    <a:pt x="8323" y="0"/>
                    <a:pt x="18590" y="0"/>
                  </a:cubicBezTo>
                  <a:close/>
                </a:path>
              </a:pathLst>
            </a:custGeom>
            <a:solidFill>
              <a:srgbClr val="FDBD26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974294" cy="11620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3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084291" y="3464772"/>
            <a:ext cx="9752232" cy="4339814"/>
            <a:chOff x="0" y="0"/>
            <a:chExt cx="2568489" cy="114299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68489" cy="1142996"/>
            </a:xfrm>
            <a:custGeom>
              <a:avLst/>
              <a:gdLst/>
              <a:ahLst/>
              <a:cxnLst/>
              <a:rect l="l" t="t" r="r" b="b"/>
              <a:pathLst>
                <a:path w="2568489" h="1142996">
                  <a:moveTo>
                    <a:pt x="14290" y="0"/>
                  </a:moveTo>
                  <a:lnTo>
                    <a:pt x="2554200" y="0"/>
                  </a:lnTo>
                  <a:cubicBezTo>
                    <a:pt x="2562091" y="0"/>
                    <a:pt x="2568489" y="6398"/>
                    <a:pt x="2568489" y="14290"/>
                  </a:cubicBezTo>
                  <a:lnTo>
                    <a:pt x="2568489" y="1128707"/>
                  </a:lnTo>
                  <a:cubicBezTo>
                    <a:pt x="2568489" y="1136599"/>
                    <a:pt x="2562091" y="1142996"/>
                    <a:pt x="2554200" y="1142996"/>
                  </a:cubicBezTo>
                  <a:lnTo>
                    <a:pt x="14290" y="1142996"/>
                  </a:lnTo>
                  <a:cubicBezTo>
                    <a:pt x="6398" y="1142996"/>
                    <a:pt x="0" y="1136599"/>
                    <a:pt x="0" y="1128707"/>
                  </a:cubicBezTo>
                  <a:lnTo>
                    <a:pt x="0" y="14290"/>
                  </a:lnTo>
                  <a:cubicBezTo>
                    <a:pt x="0" y="6398"/>
                    <a:pt x="6398" y="0"/>
                    <a:pt x="14290" y="0"/>
                  </a:cubicBezTo>
                  <a:close/>
                </a:path>
              </a:pathLst>
            </a:custGeom>
            <a:solidFill>
              <a:srgbClr val="CCE0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2568489" cy="11620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3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850019" y="3982257"/>
            <a:ext cx="16986504" cy="3304844"/>
          </a:xfrm>
          <a:custGeom>
            <a:avLst/>
            <a:gdLst/>
            <a:ahLst/>
            <a:cxnLst/>
            <a:rect l="l" t="t" r="r" b="b"/>
            <a:pathLst>
              <a:path w="16986504" h="3304844">
                <a:moveTo>
                  <a:pt x="0" y="0"/>
                </a:moveTo>
                <a:lnTo>
                  <a:pt x="16986504" y="0"/>
                </a:lnTo>
                <a:lnTo>
                  <a:pt x="16986504" y="3304844"/>
                </a:lnTo>
                <a:lnTo>
                  <a:pt x="0" y="33048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TextBox 9"/>
          <p:cNvSpPr txBox="1"/>
          <p:nvPr/>
        </p:nvSpPr>
        <p:spPr>
          <a:xfrm>
            <a:off x="451477" y="8004611"/>
            <a:ext cx="7453980" cy="774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8"/>
              </a:lnSpc>
            </a:pPr>
            <a:r>
              <a:rPr lang="en-US" sz="5099" spc="188">
                <a:solidFill>
                  <a:srgbClr val="00004D"/>
                </a:solidFill>
                <a:latin typeface="Funtastic"/>
                <a:ea typeface="Funtastic"/>
                <a:cs typeface="Funtastic"/>
                <a:sym typeface="Funtastic"/>
              </a:rPr>
              <a:t>MAYOZ 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084291" y="8004611"/>
            <a:ext cx="9752232" cy="774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8"/>
              </a:lnSpc>
            </a:pPr>
            <a:r>
              <a:rPr lang="en-US" sz="5099" spc="188">
                <a:solidFill>
                  <a:srgbClr val="00004D"/>
                </a:solidFill>
                <a:latin typeface="Funtastic"/>
                <a:ea typeface="Funtastic"/>
                <a:cs typeface="Funtastic"/>
                <a:sym typeface="Funtastic"/>
              </a:rPr>
              <a:t>MAYOZ 2</a:t>
            </a: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89BB8731-26FC-AF23-CDB9-6C5EE3F0ED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9438840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62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0748" y="1371481"/>
            <a:ext cx="16986504" cy="3304844"/>
          </a:xfrm>
          <a:custGeom>
            <a:avLst/>
            <a:gdLst/>
            <a:ahLst/>
            <a:cxnLst/>
            <a:rect l="l" t="t" r="r" b="b"/>
            <a:pathLst>
              <a:path w="16986504" h="3304844">
                <a:moveTo>
                  <a:pt x="0" y="0"/>
                </a:moveTo>
                <a:lnTo>
                  <a:pt x="16986504" y="0"/>
                </a:lnTo>
                <a:lnTo>
                  <a:pt x="16986504" y="3304844"/>
                </a:lnTo>
                <a:lnTo>
                  <a:pt x="0" y="33048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565665" y="5597914"/>
            <a:ext cx="13873967" cy="3942998"/>
          </a:xfrm>
          <a:custGeom>
            <a:avLst/>
            <a:gdLst/>
            <a:ahLst/>
            <a:cxnLst/>
            <a:rect l="l" t="t" r="r" b="b"/>
            <a:pathLst>
              <a:path w="13873967" h="3942998">
                <a:moveTo>
                  <a:pt x="0" y="0"/>
                </a:moveTo>
                <a:lnTo>
                  <a:pt x="13873966" y="0"/>
                </a:lnTo>
                <a:lnTo>
                  <a:pt x="13873966" y="3942999"/>
                </a:lnTo>
                <a:lnTo>
                  <a:pt x="0" y="39429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-1966944" y="92188"/>
            <a:ext cx="11397652" cy="188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97"/>
              </a:lnSpc>
            </a:pPr>
            <a:r>
              <a:rPr lang="en-US" sz="12421">
                <a:solidFill>
                  <a:srgbClr val="00004D"/>
                </a:solidFill>
                <a:latin typeface="Funtastic"/>
                <a:ea typeface="Funtastic"/>
                <a:cs typeface="Funtastic"/>
                <a:sym typeface="Funtastic"/>
              </a:rPr>
              <a:t>MAYOZ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-2705833" y="4879440"/>
            <a:ext cx="11397652" cy="188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97"/>
              </a:lnSpc>
            </a:pPr>
            <a:r>
              <a:rPr lang="en-US" sz="12421">
                <a:solidFill>
                  <a:srgbClr val="00004D"/>
                </a:solidFill>
                <a:latin typeface="Funtastic"/>
                <a:ea typeface="Funtastic"/>
                <a:cs typeface="Funtastic"/>
                <a:sym typeface="Funtastic"/>
              </a:rPr>
              <a:t>MITOZ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D7EA23DF-56E3-B4F0-C2F6-3F2D23DBCE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9438840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62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2482" y="363474"/>
            <a:ext cx="8851518" cy="2387732"/>
            <a:chOff x="0" y="0"/>
            <a:chExt cx="2646198" cy="7138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46198" cy="713822"/>
            </a:xfrm>
            <a:custGeom>
              <a:avLst/>
              <a:gdLst/>
              <a:ahLst/>
              <a:cxnLst/>
              <a:rect l="l" t="t" r="r" b="b"/>
              <a:pathLst>
                <a:path w="2646198" h="713822">
                  <a:moveTo>
                    <a:pt x="51604" y="0"/>
                  </a:moveTo>
                  <a:lnTo>
                    <a:pt x="2594594" y="0"/>
                  </a:lnTo>
                  <a:cubicBezTo>
                    <a:pt x="2623094" y="0"/>
                    <a:pt x="2646198" y="23104"/>
                    <a:pt x="2646198" y="51604"/>
                  </a:cubicBezTo>
                  <a:lnTo>
                    <a:pt x="2646198" y="662218"/>
                  </a:lnTo>
                  <a:cubicBezTo>
                    <a:pt x="2646198" y="690718"/>
                    <a:pt x="2623094" y="713822"/>
                    <a:pt x="2594594" y="713822"/>
                  </a:cubicBezTo>
                  <a:lnTo>
                    <a:pt x="51604" y="713822"/>
                  </a:lnTo>
                  <a:cubicBezTo>
                    <a:pt x="23104" y="713822"/>
                    <a:pt x="0" y="690718"/>
                    <a:pt x="0" y="662218"/>
                  </a:cubicBezTo>
                  <a:lnTo>
                    <a:pt x="0" y="51604"/>
                  </a:lnTo>
                  <a:cubicBezTo>
                    <a:pt x="0" y="23104"/>
                    <a:pt x="23104" y="0"/>
                    <a:pt x="51604" y="0"/>
                  </a:cubicBezTo>
                  <a:close/>
                </a:path>
              </a:pathLst>
            </a:custGeom>
            <a:solidFill>
              <a:srgbClr val="FFDE59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646198" cy="7519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16282" y="2963280"/>
            <a:ext cx="8851518" cy="6888507"/>
            <a:chOff x="0" y="0"/>
            <a:chExt cx="2304342" cy="17933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04342" cy="1793305"/>
            </a:xfrm>
            <a:custGeom>
              <a:avLst/>
              <a:gdLst/>
              <a:ahLst/>
              <a:cxnLst/>
              <a:rect l="l" t="t" r="r" b="b"/>
              <a:pathLst>
                <a:path w="2304342" h="1793305">
                  <a:moveTo>
                    <a:pt x="44607" y="0"/>
                  </a:moveTo>
                  <a:lnTo>
                    <a:pt x="2259735" y="0"/>
                  </a:lnTo>
                  <a:cubicBezTo>
                    <a:pt x="2284371" y="0"/>
                    <a:pt x="2304342" y="19971"/>
                    <a:pt x="2304342" y="44607"/>
                  </a:cubicBezTo>
                  <a:lnTo>
                    <a:pt x="2304342" y="1748698"/>
                  </a:lnTo>
                  <a:cubicBezTo>
                    <a:pt x="2304342" y="1773334"/>
                    <a:pt x="2284371" y="1793305"/>
                    <a:pt x="2259735" y="1793305"/>
                  </a:cubicBezTo>
                  <a:lnTo>
                    <a:pt x="44607" y="1793305"/>
                  </a:lnTo>
                  <a:cubicBezTo>
                    <a:pt x="19971" y="1793305"/>
                    <a:pt x="0" y="1773334"/>
                    <a:pt x="0" y="1748698"/>
                  </a:cubicBezTo>
                  <a:lnTo>
                    <a:pt x="0" y="44607"/>
                  </a:lnTo>
                  <a:cubicBezTo>
                    <a:pt x="0" y="19971"/>
                    <a:pt x="19971" y="0"/>
                    <a:pt x="4460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2304342" cy="18123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3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-980585" y="620828"/>
            <a:ext cx="11397652" cy="188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97"/>
              </a:lnSpc>
            </a:pPr>
            <a:r>
              <a:rPr lang="en-US" sz="12421">
                <a:solidFill>
                  <a:srgbClr val="00004D"/>
                </a:solidFill>
                <a:latin typeface="Funtastic"/>
                <a:ea typeface="Funtastic"/>
                <a:cs typeface="Funtastic"/>
                <a:sym typeface="Funtastic"/>
              </a:rPr>
              <a:t>MITOZ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301870" y="363474"/>
            <a:ext cx="8851518" cy="2387732"/>
            <a:chOff x="0" y="0"/>
            <a:chExt cx="2646198" cy="71382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646198" cy="713822"/>
            </a:xfrm>
            <a:custGeom>
              <a:avLst/>
              <a:gdLst/>
              <a:ahLst/>
              <a:cxnLst/>
              <a:rect l="l" t="t" r="r" b="b"/>
              <a:pathLst>
                <a:path w="2646198" h="713822">
                  <a:moveTo>
                    <a:pt x="51604" y="0"/>
                  </a:moveTo>
                  <a:lnTo>
                    <a:pt x="2594594" y="0"/>
                  </a:lnTo>
                  <a:cubicBezTo>
                    <a:pt x="2623094" y="0"/>
                    <a:pt x="2646198" y="23104"/>
                    <a:pt x="2646198" y="51604"/>
                  </a:cubicBezTo>
                  <a:lnTo>
                    <a:pt x="2646198" y="662218"/>
                  </a:lnTo>
                  <a:cubicBezTo>
                    <a:pt x="2646198" y="690718"/>
                    <a:pt x="2623094" y="713822"/>
                    <a:pt x="2594594" y="713822"/>
                  </a:cubicBezTo>
                  <a:lnTo>
                    <a:pt x="51604" y="713822"/>
                  </a:lnTo>
                  <a:cubicBezTo>
                    <a:pt x="23104" y="713822"/>
                    <a:pt x="0" y="690718"/>
                    <a:pt x="0" y="662218"/>
                  </a:cubicBezTo>
                  <a:lnTo>
                    <a:pt x="0" y="51604"/>
                  </a:lnTo>
                  <a:cubicBezTo>
                    <a:pt x="0" y="23104"/>
                    <a:pt x="23104" y="0"/>
                    <a:pt x="51604" y="0"/>
                  </a:cubicBezTo>
                  <a:close/>
                </a:path>
              </a:pathLst>
            </a:custGeom>
            <a:solidFill>
              <a:srgbClr val="FFDE59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646198" cy="7519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196985" y="2963280"/>
            <a:ext cx="8851518" cy="6888507"/>
            <a:chOff x="0" y="0"/>
            <a:chExt cx="2304342" cy="179330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304342" cy="1793305"/>
            </a:xfrm>
            <a:custGeom>
              <a:avLst/>
              <a:gdLst/>
              <a:ahLst/>
              <a:cxnLst/>
              <a:rect l="l" t="t" r="r" b="b"/>
              <a:pathLst>
                <a:path w="2304342" h="1793305">
                  <a:moveTo>
                    <a:pt x="44607" y="0"/>
                  </a:moveTo>
                  <a:lnTo>
                    <a:pt x="2259735" y="0"/>
                  </a:lnTo>
                  <a:cubicBezTo>
                    <a:pt x="2284371" y="0"/>
                    <a:pt x="2304342" y="19971"/>
                    <a:pt x="2304342" y="44607"/>
                  </a:cubicBezTo>
                  <a:lnTo>
                    <a:pt x="2304342" y="1748698"/>
                  </a:lnTo>
                  <a:cubicBezTo>
                    <a:pt x="2304342" y="1773334"/>
                    <a:pt x="2284371" y="1793305"/>
                    <a:pt x="2259735" y="1793305"/>
                  </a:cubicBezTo>
                  <a:lnTo>
                    <a:pt x="44607" y="1793305"/>
                  </a:lnTo>
                  <a:cubicBezTo>
                    <a:pt x="19971" y="1793305"/>
                    <a:pt x="0" y="1773334"/>
                    <a:pt x="0" y="1748698"/>
                  </a:cubicBezTo>
                  <a:lnTo>
                    <a:pt x="0" y="44607"/>
                  </a:lnTo>
                  <a:cubicBezTo>
                    <a:pt x="0" y="19971"/>
                    <a:pt x="19971" y="0"/>
                    <a:pt x="4460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2304342" cy="18123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3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7525814" y="3374460"/>
            <a:ext cx="2480624" cy="586047"/>
          </a:xfrm>
          <a:custGeom>
            <a:avLst/>
            <a:gdLst/>
            <a:ahLst/>
            <a:cxnLst/>
            <a:rect l="l" t="t" r="r" b="b"/>
            <a:pathLst>
              <a:path w="2480624" h="586047">
                <a:moveTo>
                  <a:pt x="0" y="0"/>
                </a:moveTo>
                <a:lnTo>
                  <a:pt x="2480624" y="0"/>
                </a:lnTo>
                <a:lnTo>
                  <a:pt x="2480624" y="586047"/>
                </a:lnTo>
                <a:lnTo>
                  <a:pt x="0" y="5860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TextBox 16"/>
          <p:cNvSpPr txBox="1"/>
          <p:nvPr/>
        </p:nvSpPr>
        <p:spPr>
          <a:xfrm>
            <a:off x="444992" y="2641035"/>
            <a:ext cx="8546497" cy="7210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31"/>
              </a:lnSpc>
            </a:pPr>
            <a:endParaRPr/>
          </a:p>
          <a:p>
            <a:pPr algn="ctr">
              <a:lnSpc>
                <a:spcPts val="5231"/>
              </a:lnSpc>
            </a:pPr>
            <a:r>
              <a:rPr lang="en-US" sz="3737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Vücut hücrelerinde görülür.</a:t>
            </a:r>
          </a:p>
          <a:p>
            <a:pPr algn="ctr">
              <a:lnSpc>
                <a:spcPts val="5231"/>
              </a:lnSpc>
            </a:pPr>
            <a:r>
              <a:rPr lang="en-US" sz="3737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Kromozom sayısı değişmez.</a:t>
            </a:r>
          </a:p>
          <a:p>
            <a:pPr algn="ctr">
              <a:lnSpc>
                <a:spcPts val="5231"/>
              </a:lnSpc>
            </a:pPr>
            <a:r>
              <a:rPr lang="en-US" sz="3737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Oluşan hücreler genetik yönden aynıdır.</a:t>
            </a:r>
          </a:p>
          <a:p>
            <a:pPr algn="ctr">
              <a:lnSpc>
                <a:spcPts val="5231"/>
              </a:lnSpc>
            </a:pPr>
            <a:r>
              <a:rPr lang="en-US" sz="3737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2 yeni hücre oluşur.</a:t>
            </a:r>
          </a:p>
          <a:p>
            <a:pPr algn="ctr">
              <a:lnSpc>
                <a:spcPts val="5231"/>
              </a:lnSpc>
            </a:pPr>
            <a:r>
              <a:rPr lang="en-US" sz="3737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Büyüme , gelişme , onarım ve eşeysiz üremeyi sağlar.</a:t>
            </a:r>
          </a:p>
          <a:p>
            <a:pPr algn="ctr">
              <a:lnSpc>
                <a:spcPts val="5231"/>
              </a:lnSpc>
            </a:pPr>
            <a:r>
              <a:rPr lang="en-US" sz="3737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Zigotla başlar, canlı yaşamının sonuna kadar devam eder.</a:t>
            </a:r>
          </a:p>
          <a:p>
            <a:pPr algn="ctr">
              <a:lnSpc>
                <a:spcPts val="5231"/>
              </a:lnSpc>
            </a:pPr>
            <a:r>
              <a:rPr lang="en-US" sz="3737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Çeşitliliğe katkısı yoktur.</a:t>
            </a:r>
          </a:p>
          <a:p>
            <a:pPr algn="ctr">
              <a:lnSpc>
                <a:spcPts val="5231"/>
              </a:lnSpc>
            </a:pPr>
            <a:endParaRPr lang="en-US" sz="3737">
              <a:solidFill>
                <a:srgbClr val="000000"/>
              </a:solidFill>
              <a:latin typeface="Dreaming Outloud Sans"/>
              <a:ea typeface="Dreaming Outloud Sans"/>
              <a:cs typeface="Dreaming Outloud Sans"/>
              <a:sym typeface="Dreaming Outloud San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7876293" y="620828"/>
            <a:ext cx="11397652" cy="188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97"/>
              </a:lnSpc>
            </a:pPr>
            <a:r>
              <a:rPr lang="en-US" sz="12421">
                <a:solidFill>
                  <a:srgbClr val="00004D"/>
                </a:solidFill>
                <a:latin typeface="Funtastic"/>
                <a:ea typeface="Funtastic"/>
                <a:cs typeface="Funtastic"/>
                <a:sym typeface="Funtastic"/>
              </a:rPr>
              <a:t>MAYOZ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301870" y="3298260"/>
            <a:ext cx="8546497" cy="7210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31"/>
              </a:lnSpc>
            </a:pPr>
            <a:r>
              <a:rPr lang="en-US" sz="3737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Üreme ana hücrelerinde görülür.</a:t>
            </a:r>
          </a:p>
          <a:p>
            <a:pPr algn="ctr">
              <a:lnSpc>
                <a:spcPts val="5231"/>
              </a:lnSpc>
            </a:pPr>
            <a:r>
              <a:rPr lang="en-US" sz="3737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Kromozom sayısı yarıya iner.</a:t>
            </a:r>
          </a:p>
          <a:p>
            <a:pPr algn="ctr">
              <a:lnSpc>
                <a:spcPts val="5231"/>
              </a:lnSpc>
            </a:pPr>
            <a:r>
              <a:rPr lang="en-US" sz="3737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Oluşan hücreler genetik yönden farklıdır.</a:t>
            </a:r>
          </a:p>
          <a:p>
            <a:pPr algn="ctr">
              <a:lnSpc>
                <a:spcPts val="5231"/>
              </a:lnSpc>
            </a:pPr>
            <a:r>
              <a:rPr lang="en-US" sz="3737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4 yeni hücre oluşur.</a:t>
            </a:r>
          </a:p>
          <a:p>
            <a:pPr algn="ctr">
              <a:lnSpc>
                <a:spcPts val="5231"/>
              </a:lnSpc>
            </a:pPr>
            <a:endParaRPr lang="en-US" sz="3737">
              <a:solidFill>
                <a:srgbClr val="000000"/>
              </a:solidFill>
              <a:latin typeface="Dreaming Outloud Sans"/>
              <a:ea typeface="Dreaming Outloud Sans"/>
              <a:cs typeface="Dreaming Outloud Sans"/>
              <a:sym typeface="Dreaming Outloud Sans"/>
            </a:endParaRPr>
          </a:p>
          <a:p>
            <a:pPr algn="ctr">
              <a:lnSpc>
                <a:spcPts val="5231"/>
              </a:lnSpc>
            </a:pPr>
            <a:r>
              <a:rPr lang="en-US" sz="3737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Eşeyli üremeyi sağlar.</a:t>
            </a:r>
          </a:p>
          <a:p>
            <a:pPr algn="ctr">
              <a:lnSpc>
                <a:spcPts val="5231"/>
              </a:lnSpc>
            </a:pPr>
            <a:r>
              <a:rPr lang="en-US" sz="3737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Ergenlik ile başlar, üreme dönemi boyunca devam eder.</a:t>
            </a:r>
          </a:p>
          <a:p>
            <a:pPr algn="ctr">
              <a:lnSpc>
                <a:spcPts val="5231"/>
              </a:lnSpc>
            </a:pPr>
            <a:r>
              <a:rPr lang="en-US" sz="3737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Döllenme ile birlikte genetik çeşitliliği sağlar.</a:t>
            </a:r>
          </a:p>
          <a:p>
            <a:pPr algn="ctr">
              <a:lnSpc>
                <a:spcPts val="5231"/>
              </a:lnSpc>
            </a:pPr>
            <a:endParaRPr lang="en-US" sz="3737">
              <a:solidFill>
                <a:srgbClr val="000000"/>
              </a:solidFill>
              <a:latin typeface="Dreaming Outloud Sans"/>
              <a:ea typeface="Dreaming Outloud Sans"/>
              <a:cs typeface="Dreaming Outloud Sans"/>
              <a:sym typeface="Dreaming Outloud San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7525814" y="3960507"/>
            <a:ext cx="2480624" cy="586047"/>
          </a:xfrm>
          <a:custGeom>
            <a:avLst/>
            <a:gdLst/>
            <a:ahLst/>
            <a:cxnLst/>
            <a:rect l="l" t="t" r="r" b="b"/>
            <a:pathLst>
              <a:path w="2480624" h="586047">
                <a:moveTo>
                  <a:pt x="0" y="0"/>
                </a:moveTo>
                <a:lnTo>
                  <a:pt x="2480624" y="0"/>
                </a:lnTo>
                <a:lnTo>
                  <a:pt x="2480624" y="586048"/>
                </a:lnTo>
                <a:lnTo>
                  <a:pt x="0" y="586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0" name="Freeform 20"/>
          <p:cNvSpPr/>
          <p:nvPr/>
        </p:nvSpPr>
        <p:spPr>
          <a:xfrm>
            <a:off x="8481995" y="4902764"/>
            <a:ext cx="1018990" cy="240736"/>
          </a:xfrm>
          <a:custGeom>
            <a:avLst/>
            <a:gdLst/>
            <a:ahLst/>
            <a:cxnLst/>
            <a:rect l="l" t="t" r="r" b="b"/>
            <a:pathLst>
              <a:path w="1018990" h="240736">
                <a:moveTo>
                  <a:pt x="0" y="0"/>
                </a:moveTo>
                <a:lnTo>
                  <a:pt x="1018990" y="0"/>
                </a:lnTo>
                <a:lnTo>
                  <a:pt x="1018990" y="240736"/>
                </a:lnTo>
                <a:lnTo>
                  <a:pt x="0" y="2407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1" name="Freeform 21"/>
          <p:cNvSpPr/>
          <p:nvPr/>
        </p:nvSpPr>
        <p:spPr>
          <a:xfrm>
            <a:off x="7525814" y="5495925"/>
            <a:ext cx="2480624" cy="586047"/>
          </a:xfrm>
          <a:custGeom>
            <a:avLst/>
            <a:gdLst/>
            <a:ahLst/>
            <a:cxnLst/>
            <a:rect l="l" t="t" r="r" b="b"/>
            <a:pathLst>
              <a:path w="2480624" h="586047">
                <a:moveTo>
                  <a:pt x="0" y="0"/>
                </a:moveTo>
                <a:lnTo>
                  <a:pt x="2480624" y="0"/>
                </a:lnTo>
                <a:lnTo>
                  <a:pt x="2480624" y="586047"/>
                </a:lnTo>
                <a:lnTo>
                  <a:pt x="0" y="5860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2" name="Freeform 22"/>
          <p:cNvSpPr/>
          <p:nvPr/>
        </p:nvSpPr>
        <p:spPr>
          <a:xfrm>
            <a:off x="7751178" y="6531629"/>
            <a:ext cx="2480624" cy="586047"/>
          </a:xfrm>
          <a:custGeom>
            <a:avLst/>
            <a:gdLst/>
            <a:ahLst/>
            <a:cxnLst/>
            <a:rect l="l" t="t" r="r" b="b"/>
            <a:pathLst>
              <a:path w="2480624" h="586047">
                <a:moveTo>
                  <a:pt x="0" y="0"/>
                </a:moveTo>
                <a:lnTo>
                  <a:pt x="2480624" y="0"/>
                </a:lnTo>
                <a:lnTo>
                  <a:pt x="2480624" y="586047"/>
                </a:lnTo>
                <a:lnTo>
                  <a:pt x="0" y="5860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3" name="Freeform 23"/>
          <p:cNvSpPr/>
          <p:nvPr/>
        </p:nvSpPr>
        <p:spPr>
          <a:xfrm>
            <a:off x="7713078" y="7736801"/>
            <a:ext cx="2480624" cy="586047"/>
          </a:xfrm>
          <a:custGeom>
            <a:avLst/>
            <a:gdLst/>
            <a:ahLst/>
            <a:cxnLst/>
            <a:rect l="l" t="t" r="r" b="b"/>
            <a:pathLst>
              <a:path w="2480624" h="586047">
                <a:moveTo>
                  <a:pt x="0" y="0"/>
                </a:moveTo>
                <a:lnTo>
                  <a:pt x="2480624" y="0"/>
                </a:lnTo>
                <a:lnTo>
                  <a:pt x="2480624" y="586048"/>
                </a:lnTo>
                <a:lnTo>
                  <a:pt x="0" y="586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4" name="Freeform 24"/>
          <p:cNvSpPr/>
          <p:nvPr/>
        </p:nvSpPr>
        <p:spPr>
          <a:xfrm>
            <a:off x="7525814" y="8672253"/>
            <a:ext cx="2480624" cy="586047"/>
          </a:xfrm>
          <a:custGeom>
            <a:avLst/>
            <a:gdLst/>
            <a:ahLst/>
            <a:cxnLst/>
            <a:rect l="l" t="t" r="r" b="b"/>
            <a:pathLst>
              <a:path w="2480624" h="586047">
                <a:moveTo>
                  <a:pt x="0" y="0"/>
                </a:moveTo>
                <a:lnTo>
                  <a:pt x="2480624" y="0"/>
                </a:lnTo>
                <a:lnTo>
                  <a:pt x="2480624" y="586047"/>
                </a:lnTo>
                <a:lnTo>
                  <a:pt x="0" y="5860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25" name="Resim 24">
            <a:extLst>
              <a:ext uri="{FF2B5EF4-FFF2-40B4-BE49-F238E27FC236}">
                <a16:creationId xmlns:a16="http://schemas.microsoft.com/office/drawing/2014/main" id="{04CCEE05-5037-D8DC-8246-A5F388CCC7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9438840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62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21746" y="363474"/>
            <a:ext cx="16482066" cy="2387732"/>
            <a:chOff x="0" y="0"/>
            <a:chExt cx="4927381" cy="7138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27381" cy="713822"/>
            </a:xfrm>
            <a:custGeom>
              <a:avLst/>
              <a:gdLst/>
              <a:ahLst/>
              <a:cxnLst/>
              <a:rect l="l" t="t" r="r" b="b"/>
              <a:pathLst>
                <a:path w="4927381" h="713822">
                  <a:moveTo>
                    <a:pt x="27713" y="0"/>
                  </a:moveTo>
                  <a:lnTo>
                    <a:pt x="4899668" y="0"/>
                  </a:lnTo>
                  <a:cubicBezTo>
                    <a:pt x="4907018" y="0"/>
                    <a:pt x="4914067" y="2920"/>
                    <a:pt x="4919264" y="8117"/>
                  </a:cubicBezTo>
                  <a:cubicBezTo>
                    <a:pt x="4924462" y="13314"/>
                    <a:pt x="4927381" y="20363"/>
                    <a:pt x="4927381" y="27713"/>
                  </a:cubicBezTo>
                  <a:lnTo>
                    <a:pt x="4927381" y="686109"/>
                  </a:lnTo>
                  <a:cubicBezTo>
                    <a:pt x="4927381" y="701415"/>
                    <a:pt x="4914974" y="713822"/>
                    <a:pt x="4899668" y="713822"/>
                  </a:cubicBezTo>
                  <a:lnTo>
                    <a:pt x="27713" y="713822"/>
                  </a:lnTo>
                  <a:cubicBezTo>
                    <a:pt x="12408" y="713822"/>
                    <a:pt x="0" y="701415"/>
                    <a:pt x="0" y="686109"/>
                  </a:cubicBezTo>
                  <a:lnTo>
                    <a:pt x="0" y="27713"/>
                  </a:lnTo>
                  <a:cubicBezTo>
                    <a:pt x="0" y="12408"/>
                    <a:pt x="12408" y="0"/>
                    <a:pt x="27713" y="0"/>
                  </a:cubicBezTo>
                  <a:close/>
                </a:path>
              </a:pathLst>
            </a:custGeom>
            <a:solidFill>
              <a:srgbClr val="FFDE59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27381" cy="7519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21746" y="2991542"/>
            <a:ext cx="16482066" cy="6888507"/>
            <a:chOff x="0" y="0"/>
            <a:chExt cx="4290825" cy="17933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90825" cy="1793305"/>
            </a:xfrm>
            <a:custGeom>
              <a:avLst/>
              <a:gdLst/>
              <a:ahLst/>
              <a:cxnLst/>
              <a:rect l="l" t="t" r="r" b="b"/>
              <a:pathLst>
                <a:path w="4290825" h="1793305">
                  <a:moveTo>
                    <a:pt x="23956" y="0"/>
                  </a:moveTo>
                  <a:lnTo>
                    <a:pt x="4266869" y="0"/>
                  </a:lnTo>
                  <a:cubicBezTo>
                    <a:pt x="4280100" y="0"/>
                    <a:pt x="4290825" y="10725"/>
                    <a:pt x="4290825" y="23956"/>
                  </a:cubicBezTo>
                  <a:lnTo>
                    <a:pt x="4290825" y="1769350"/>
                  </a:lnTo>
                  <a:cubicBezTo>
                    <a:pt x="4290825" y="1775703"/>
                    <a:pt x="4288301" y="1781796"/>
                    <a:pt x="4283809" y="1786289"/>
                  </a:cubicBezTo>
                  <a:cubicBezTo>
                    <a:pt x="4279316" y="1790781"/>
                    <a:pt x="4273223" y="1793305"/>
                    <a:pt x="4266869" y="1793305"/>
                  </a:cubicBezTo>
                  <a:lnTo>
                    <a:pt x="23956" y="1793305"/>
                  </a:lnTo>
                  <a:cubicBezTo>
                    <a:pt x="10725" y="1793305"/>
                    <a:pt x="0" y="1782580"/>
                    <a:pt x="0" y="1769350"/>
                  </a:cubicBezTo>
                  <a:lnTo>
                    <a:pt x="0" y="23956"/>
                  </a:lnTo>
                  <a:cubicBezTo>
                    <a:pt x="0" y="10725"/>
                    <a:pt x="10725" y="0"/>
                    <a:pt x="2395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4290825" cy="18123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3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59604" y="3688680"/>
            <a:ext cx="7881537" cy="5569620"/>
          </a:xfrm>
          <a:custGeom>
            <a:avLst/>
            <a:gdLst/>
            <a:ahLst/>
            <a:cxnLst/>
            <a:rect l="l" t="t" r="r" b="b"/>
            <a:pathLst>
              <a:path w="7881537" h="5569620">
                <a:moveTo>
                  <a:pt x="0" y="0"/>
                </a:moveTo>
                <a:lnTo>
                  <a:pt x="7881537" y="0"/>
                </a:lnTo>
                <a:lnTo>
                  <a:pt x="7881537" y="5569620"/>
                </a:lnTo>
                <a:lnTo>
                  <a:pt x="0" y="55696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>
            <a:off x="9731327" y="4740606"/>
            <a:ext cx="2808267" cy="3390378"/>
          </a:xfrm>
          <a:custGeom>
            <a:avLst/>
            <a:gdLst/>
            <a:ahLst/>
            <a:cxnLst/>
            <a:rect l="l" t="t" r="r" b="b"/>
            <a:pathLst>
              <a:path w="2808267" h="3390378">
                <a:moveTo>
                  <a:pt x="0" y="0"/>
                </a:moveTo>
                <a:lnTo>
                  <a:pt x="2808267" y="0"/>
                </a:lnTo>
                <a:lnTo>
                  <a:pt x="2808267" y="3390378"/>
                </a:lnTo>
                <a:lnTo>
                  <a:pt x="0" y="33903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02428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13011478" y="4266424"/>
            <a:ext cx="3644543" cy="4338741"/>
          </a:xfrm>
          <a:custGeom>
            <a:avLst/>
            <a:gdLst/>
            <a:ahLst/>
            <a:cxnLst/>
            <a:rect l="l" t="t" r="r" b="b"/>
            <a:pathLst>
              <a:path w="3644543" h="4338741">
                <a:moveTo>
                  <a:pt x="0" y="0"/>
                </a:moveTo>
                <a:lnTo>
                  <a:pt x="3644543" y="0"/>
                </a:lnTo>
                <a:lnTo>
                  <a:pt x="3644543" y="4338742"/>
                </a:lnTo>
                <a:lnTo>
                  <a:pt x="0" y="43387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TextBox 11"/>
          <p:cNvSpPr txBox="1"/>
          <p:nvPr/>
        </p:nvSpPr>
        <p:spPr>
          <a:xfrm>
            <a:off x="3063954" y="620828"/>
            <a:ext cx="11397652" cy="188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97"/>
              </a:lnSpc>
            </a:pPr>
            <a:r>
              <a:rPr lang="en-US" sz="12421">
                <a:solidFill>
                  <a:srgbClr val="00004D"/>
                </a:solidFill>
                <a:latin typeface="Funtastic"/>
                <a:ea typeface="Funtastic"/>
                <a:cs typeface="Funtastic"/>
                <a:sym typeface="Funtastic"/>
              </a:rPr>
              <a:t>DÖLLENME</a:t>
            </a:r>
          </a:p>
        </p:txBody>
      </p:sp>
      <p:sp>
        <p:nvSpPr>
          <p:cNvPr id="12" name="Freeform 12"/>
          <p:cNvSpPr/>
          <p:nvPr/>
        </p:nvSpPr>
        <p:spPr>
          <a:xfrm>
            <a:off x="12025483" y="4740606"/>
            <a:ext cx="1197527" cy="3390378"/>
          </a:xfrm>
          <a:custGeom>
            <a:avLst/>
            <a:gdLst/>
            <a:ahLst/>
            <a:cxnLst/>
            <a:rect l="l" t="t" r="r" b="b"/>
            <a:pathLst>
              <a:path w="1197527" h="3390378">
                <a:moveTo>
                  <a:pt x="0" y="0"/>
                </a:moveTo>
                <a:lnTo>
                  <a:pt x="1197527" y="0"/>
                </a:lnTo>
                <a:lnTo>
                  <a:pt x="1197527" y="3390378"/>
                </a:lnTo>
                <a:lnTo>
                  <a:pt x="0" y="33903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09210" r="-13450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TextBox 13"/>
          <p:cNvSpPr txBox="1"/>
          <p:nvPr/>
        </p:nvSpPr>
        <p:spPr>
          <a:xfrm>
            <a:off x="9731327" y="5845880"/>
            <a:ext cx="1003399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4D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mitoz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219611" y="5845880"/>
            <a:ext cx="1003399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4D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mitoz</a:t>
            </a:r>
          </a:p>
        </p:txBody>
      </p:sp>
      <p:pic>
        <p:nvPicPr>
          <p:cNvPr id="15" name="Resim 14">
            <a:extLst>
              <a:ext uri="{FF2B5EF4-FFF2-40B4-BE49-F238E27FC236}">
                <a16:creationId xmlns:a16="http://schemas.microsoft.com/office/drawing/2014/main" id="{BE87F20F-0891-0B2A-C5E7-AC91F37C03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9438840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62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57075" y="1592000"/>
            <a:ext cx="14973850" cy="2772719"/>
            <a:chOff x="0" y="0"/>
            <a:chExt cx="3943730" cy="7302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43730" cy="730263"/>
            </a:xfrm>
            <a:custGeom>
              <a:avLst/>
              <a:gdLst/>
              <a:ahLst/>
              <a:cxnLst/>
              <a:rect l="l" t="t" r="r" b="b"/>
              <a:pathLst>
                <a:path w="3943730" h="730263">
                  <a:moveTo>
                    <a:pt x="30505" y="0"/>
                  </a:moveTo>
                  <a:lnTo>
                    <a:pt x="3913225" y="0"/>
                  </a:lnTo>
                  <a:cubicBezTo>
                    <a:pt x="3921315" y="0"/>
                    <a:pt x="3929075" y="3214"/>
                    <a:pt x="3934795" y="8935"/>
                  </a:cubicBezTo>
                  <a:cubicBezTo>
                    <a:pt x="3940516" y="14655"/>
                    <a:pt x="3943730" y="22414"/>
                    <a:pt x="3943730" y="30505"/>
                  </a:cubicBezTo>
                  <a:lnTo>
                    <a:pt x="3943730" y="699759"/>
                  </a:lnTo>
                  <a:cubicBezTo>
                    <a:pt x="3943730" y="707849"/>
                    <a:pt x="3940516" y="715608"/>
                    <a:pt x="3934795" y="721329"/>
                  </a:cubicBezTo>
                  <a:cubicBezTo>
                    <a:pt x="3929075" y="727050"/>
                    <a:pt x="3921315" y="730263"/>
                    <a:pt x="3913225" y="730263"/>
                  </a:cubicBezTo>
                  <a:lnTo>
                    <a:pt x="30505" y="730263"/>
                  </a:lnTo>
                  <a:cubicBezTo>
                    <a:pt x="13657" y="730263"/>
                    <a:pt x="0" y="716606"/>
                    <a:pt x="0" y="699759"/>
                  </a:cubicBezTo>
                  <a:lnTo>
                    <a:pt x="0" y="30505"/>
                  </a:lnTo>
                  <a:cubicBezTo>
                    <a:pt x="0" y="22414"/>
                    <a:pt x="3214" y="14655"/>
                    <a:pt x="8935" y="8935"/>
                  </a:cubicBezTo>
                  <a:cubicBezTo>
                    <a:pt x="14655" y="3214"/>
                    <a:pt x="22414" y="0"/>
                    <a:pt x="30505" y="0"/>
                  </a:cubicBezTo>
                  <a:close/>
                </a:path>
              </a:pathLst>
            </a:custGeom>
            <a:solidFill>
              <a:srgbClr val="FFDE59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943730" cy="7683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5047340"/>
            <a:ext cx="16230600" cy="3647661"/>
            <a:chOff x="0" y="0"/>
            <a:chExt cx="3990770" cy="89688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90770" cy="896884"/>
            </a:xfrm>
            <a:custGeom>
              <a:avLst/>
              <a:gdLst/>
              <a:ahLst/>
              <a:cxnLst/>
              <a:rect l="l" t="t" r="r" b="b"/>
              <a:pathLst>
                <a:path w="3990770" h="896884">
                  <a:moveTo>
                    <a:pt x="24327" y="0"/>
                  </a:moveTo>
                  <a:lnTo>
                    <a:pt x="3966443" y="0"/>
                  </a:lnTo>
                  <a:cubicBezTo>
                    <a:pt x="3979878" y="0"/>
                    <a:pt x="3990770" y="10891"/>
                    <a:pt x="3990770" y="24327"/>
                  </a:cubicBezTo>
                  <a:lnTo>
                    <a:pt x="3990770" y="872558"/>
                  </a:lnTo>
                  <a:cubicBezTo>
                    <a:pt x="3990770" y="885993"/>
                    <a:pt x="3979878" y="896884"/>
                    <a:pt x="3966443" y="896884"/>
                  </a:cubicBezTo>
                  <a:lnTo>
                    <a:pt x="24327" y="896884"/>
                  </a:lnTo>
                  <a:cubicBezTo>
                    <a:pt x="10891" y="896884"/>
                    <a:pt x="0" y="885993"/>
                    <a:pt x="0" y="87255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3990770" cy="9159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3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657075" y="1990246"/>
            <a:ext cx="14973850" cy="2138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8"/>
              </a:lnSpc>
            </a:pPr>
            <a:r>
              <a:rPr lang="en-US" sz="14099">
                <a:solidFill>
                  <a:srgbClr val="00004D"/>
                </a:solidFill>
                <a:latin typeface="Funtastic"/>
                <a:ea typeface="Funtastic"/>
                <a:cs typeface="Funtastic"/>
                <a:sym typeface="Funtastic"/>
              </a:rPr>
              <a:t>Mayoz nedir?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05826" y="5460430"/>
            <a:ext cx="15276348" cy="271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35"/>
              </a:lnSpc>
              <a:spcBef>
                <a:spcPct val="0"/>
              </a:spcBef>
            </a:pPr>
            <a:r>
              <a:rPr lang="en-US" sz="5168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Tek bir üreme ana hücresinin iki kez bölünerek genetik materyalinin yarısı kadar olan dört yavru hücre (üreme hücreleri) ürettiği hücre bölünmesi türü.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E9F16837-E6AC-D719-BEB8-F03B33E4F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438840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62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21746" y="363474"/>
            <a:ext cx="16482066" cy="2387732"/>
            <a:chOff x="0" y="0"/>
            <a:chExt cx="4927381" cy="7138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27381" cy="713822"/>
            </a:xfrm>
            <a:custGeom>
              <a:avLst/>
              <a:gdLst/>
              <a:ahLst/>
              <a:cxnLst/>
              <a:rect l="l" t="t" r="r" b="b"/>
              <a:pathLst>
                <a:path w="4927381" h="713822">
                  <a:moveTo>
                    <a:pt x="27713" y="0"/>
                  </a:moveTo>
                  <a:lnTo>
                    <a:pt x="4899668" y="0"/>
                  </a:lnTo>
                  <a:cubicBezTo>
                    <a:pt x="4907018" y="0"/>
                    <a:pt x="4914067" y="2920"/>
                    <a:pt x="4919264" y="8117"/>
                  </a:cubicBezTo>
                  <a:cubicBezTo>
                    <a:pt x="4924462" y="13314"/>
                    <a:pt x="4927381" y="20363"/>
                    <a:pt x="4927381" y="27713"/>
                  </a:cubicBezTo>
                  <a:lnTo>
                    <a:pt x="4927381" y="686109"/>
                  </a:lnTo>
                  <a:cubicBezTo>
                    <a:pt x="4927381" y="701415"/>
                    <a:pt x="4914974" y="713822"/>
                    <a:pt x="4899668" y="713822"/>
                  </a:cubicBezTo>
                  <a:lnTo>
                    <a:pt x="27713" y="713822"/>
                  </a:lnTo>
                  <a:cubicBezTo>
                    <a:pt x="12408" y="713822"/>
                    <a:pt x="0" y="701415"/>
                    <a:pt x="0" y="686109"/>
                  </a:cubicBezTo>
                  <a:lnTo>
                    <a:pt x="0" y="27713"/>
                  </a:lnTo>
                  <a:cubicBezTo>
                    <a:pt x="0" y="12408"/>
                    <a:pt x="12408" y="0"/>
                    <a:pt x="27713" y="0"/>
                  </a:cubicBezTo>
                  <a:close/>
                </a:path>
              </a:pathLst>
            </a:custGeom>
            <a:solidFill>
              <a:srgbClr val="FFDE59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27381" cy="7519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21746" y="2991542"/>
            <a:ext cx="16482066" cy="6888507"/>
            <a:chOff x="0" y="0"/>
            <a:chExt cx="4290825" cy="17933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90825" cy="1793305"/>
            </a:xfrm>
            <a:custGeom>
              <a:avLst/>
              <a:gdLst/>
              <a:ahLst/>
              <a:cxnLst/>
              <a:rect l="l" t="t" r="r" b="b"/>
              <a:pathLst>
                <a:path w="4290825" h="1793305">
                  <a:moveTo>
                    <a:pt x="23956" y="0"/>
                  </a:moveTo>
                  <a:lnTo>
                    <a:pt x="4266869" y="0"/>
                  </a:lnTo>
                  <a:cubicBezTo>
                    <a:pt x="4280100" y="0"/>
                    <a:pt x="4290825" y="10725"/>
                    <a:pt x="4290825" y="23956"/>
                  </a:cubicBezTo>
                  <a:lnTo>
                    <a:pt x="4290825" y="1769350"/>
                  </a:lnTo>
                  <a:cubicBezTo>
                    <a:pt x="4290825" y="1775703"/>
                    <a:pt x="4288301" y="1781796"/>
                    <a:pt x="4283809" y="1786289"/>
                  </a:cubicBezTo>
                  <a:cubicBezTo>
                    <a:pt x="4279316" y="1790781"/>
                    <a:pt x="4273223" y="1793305"/>
                    <a:pt x="4266869" y="1793305"/>
                  </a:cubicBezTo>
                  <a:lnTo>
                    <a:pt x="23956" y="1793305"/>
                  </a:lnTo>
                  <a:cubicBezTo>
                    <a:pt x="10725" y="1793305"/>
                    <a:pt x="0" y="1782580"/>
                    <a:pt x="0" y="1769350"/>
                  </a:cubicBezTo>
                  <a:lnTo>
                    <a:pt x="0" y="23956"/>
                  </a:lnTo>
                  <a:cubicBezTo>
                    <a:pt x="0" y="10725"/>
                    <a:pt x="10725" y="0"/>
                    <a:pt x="2395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4290825" cy="18123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3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063954" y="620828"/>
            <a:ext cx="11397652" cy="188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97"/>
              </a:lnSpc>
            </a:pPr>
            <a:r>
              <a:rPr lang="en-US" sz="12421">
                <a:solidFill>
                  <a:srgbClr val="00004D"/>
                </a:solidFill>
                <a:latin typeface="Funtastic"/>
                <a:ea typeface="Funtastic"/>
                <a:cs typeface="Funtastic"/>
                <a:sym typeface="Funtastic"/>
              </a:rPr>
              <a:t>KARIŞTIRMA!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940221" y="3517135"/>
            <a:ext cx="13266133" cy="5239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31"/>
              </a:lnSpc>
            </a:pPr>
            <a:r>
              <a:rPr lang="en-US" sz="3737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Hangisinde kardeş kromatitler birbirinden ayrılır?</a:t>
            </a:r>
          </a:p>
          <a:p>
            <a:pPr algn="ctr">
              <a:lnSpc>
                <a:spcPts val="5231"/>
              </a:lnSpc>
            </a:pPr>
            <a:r>
              <a:rPr lang="en-US" sz="3737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mitoz ve mayoz 2</a:t>
            </a:r>
          </a:p>
          <a:p>
            <a:pPr algn="ctr">
              <a:lnSpc>
                <a:spcPts val="5231"/>
              </a:lnSpc>
            </a:pPr>
            <a:endParaRPr lang="en-US" sz="3737">
              <a:solidFill>
                <a:srgbClr val="000000"/>
              </a:solidFill>
              <a:latin typeface="Dreaming Outloud Sans"/>
              <a:ea typeface="Dreaming Outloud Sans"/>
              <a:cs typeface="Dreaming Outloud Sans"/>
              <a:sym typeface="Dreaming Outloud Sans"/>
            </a:endParaRPr>
          </a:p>
          <a:p>
            <a:pPr algn="ctr">
              <a:lnSpc>
                <a:spcPts val="5231"/>
              </a:lnSpc>
            </a:pPr>
            <a:r>
              <a:rPr lang="en-US" sz="3737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Hangisinde homolog kromozomlar birbirinden ayrılır?</a:t>
            </a:r>
          </a:p>
          <a:p>
            <a:pPr algn="ctr">
              <a:lnSpc>
                <a:spcPts val="5231"/>
              </a:lnSpc>
            </a:pPr>
            <a:r>
              <a:rPr lang="en-US" sz="3737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mayoz1</a:t>
            </a:r>
          </a:p>
          <a:p>
            <a:pPr algn="ctr">
              <a:lnSpc>
                <a:spcPts val="5231"/>
              </a:lnSpc>
            </a:pPr>
            <a:endParaRPr lang="en-US" sz="3737">
              <a:solidFill>
                <a:srgbClr val="000000"/>
              </a:solidFill>
              <a:latin typeface="Dreaming Outloud Sans"/>
              <a:ea typeface="Dreaming Outloud Sans"/>
              <a:cs typeface="Dreaming Outloud Sans"/>
              <a:sym typeface="Dreaming Outloud Sans"/>
            </a:endParaRPr>
          </a:p>
          <a:p>
            <a:pPr algn="ctr">
              <a:lnSpc>
                <a:spcPts val="5231"/>
              </a:lnSpc>
            </a:pPr>
            <a:r>
              <a:rPr lang="en-US" sz="3737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Hangisinde parça değişimi görülür?</a:t>
            </a:r>
          </a:p>
          <a:p>
            <a:pPr algn="ctr">
              <a:lnSpc>
                <a:spcPts val="5231"/>
              </a:lnSpc>
            </a:pPr>
            <a:r>
              <a:rPr lang="en-US" sz="3737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mayoz 1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BB2AE6DE-9D68-10F3-4AA1-4C5F92943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438840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62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21746" y="363474"/>
            <a:ext cx="16482066" cy="2387732"/>
            <a:chOff x="0" y="0"/>
            <a:chExt cx="4927381" cy="7138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27381" cy="713822"/>
            </a:xfrm>
            <a:custGeom>
              <a:avLst/>
              <a:gdLst/>
              <a:ahLst/>
              <a:cxnLst/>
              <a:rect l="l" t="t" r="r" b="b"/>
              <a:pathLst>
                <a:path w="4927381" h="713822">
                  <a:moveTo>
                    <a:pt x="27713" y="0"/>
                  </a:moveTo>
                  <a:lnTo>
                    <a:pt x="4899668" y="0"/>
                  </a:lnTo>
                  <a:cubicBezTo>
                    <a:pt x="4907018" y="0"/>
                    <a:pt x="4914067" y="2920"/>
                    <a:pt x="4919264" y="8117"/>
                  </a:cubicBezTo>
                  <a:cubicBezTo>
                    <a:pt x="4924462" y="13314"/>
                    <a:pt x="4927381" y="20363"/>
                    <a:pt x="4927381" y="27713"/>
                  </a:cubicBezTo>
                  <a:lnTo>
                    <a:pt x="4927381" y="686109"/>
                  </a:lnTo>
                  <a:cubicBezTo>
                    <a:pt x="4927381" y="701415"/>
                    <a:pt x="4914974" y="713822"/>
                    <a:pt x="4899668" y="713822"/>
                  </a:cubicBezTo>
                  <a:lnTo>
                    <a:pt x="27713" y="713822"/>
                  </a:lnTo>
                  <a:cubicBezTo>
                    <a:pt x="12408" y="713822"/>
                    <a:pt x="0" y="701415"/>
                    <a:pt x="0" y="686109"/>
                  </a:cubicBezTo>
                  <a:lnTo>
                    <a:pt x="0" y="27713"/>
                  </a:lnTo>
                  <a:cubicBezTo>
                    <a:pt x="0" y="12408"/>
                    <a:pt x="12408" y="0"/>
                    <a:pt x="27713" y="0"/>
                  </a:cubicBezTo>
                  <a:close/>
                </a:path>
              </a:pathLst>
            </a:custGeom>
            <a:solidFill>
              <a:srgbClr val="FFDE59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27381" cy="7519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21746" y="2991542"/>
            <a:ext cx="16482066" cy="6888507"/>
            <a:chOff x="0" y="0"/>
            <a:chExt cx="4290825" cy="17933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90825" cy="1793305"/>
            </a:xfrm>
            <a:custGeom>
              <a:avLst/>
              <a:gdLst/>
              <a:ahLst/>
              <a:cxnLst/>
              <a:rect l="l" t="t" r="r" b="b"/>
              <a:pathLst>
                <a:path w="4290825" h="1793305">
                  <a:moveTo>
                    <a:pt x="23956" y="0"/>
                  </a:moveTo>
                  <a:lnTo>
                    <a:pt x="4266869" y="0"/>
                  </a:lnTo>
                  <a:cubicBezTo>
                    <a:pt x="4280100" y="0"/>
                    <a:pt x="4290825" y="10725"/>
                    <a:pt x="4290825" y="23956"/>
                  </a:cubicBezTo>
                  <a:lnTo>
                    <a:pt x="4290825" y="1769350"/>
                  </a:lnTo>
                  <a:cubicBezTo>
                    <a:pt x="4290825" y="1775703"/>
                    <a:pt x="4288301" y="1781796"/>
                    <a:pt x="4283809" y="1786289"/>
                  </a:cubicBezTo>
                  <a:cubicBezTo>
                    <a:pt x="4279316" y="1790781"/>
                    <a:pt x="4273223" y="1793305"/>
                    <a:pt x="4266869" y="1793305"/>
                  </a:cubicBezTo>
                  <a:lnTo>
                    <a:pt x="23956" y="1793305"/>
                  </a:lnTo>
                  <a:cubicBezTo>
                    <a:pt x="10725" y="1793305"/>
                    <a:pt x="0" y="1782580"/>
                    <a:pt x="0" y="1769350"/>
                  </a:cubicBezTo>
                  <a:lnTo>
                    <a:pt x="0" y="23956"/>
                  </a:lnTo>
                  <a:cubicBezTo>
                    <a:pt x="0" y="10725"/>
                    <a:pt x="10725" y="0"/>
                    <a:pt x="2395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4290825" cy="18123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3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3160347" y="4155637"/>
            <a:ext cx="11301259" cy="5269212"/>
          </a:xfrm>
          <a:custGeom>
            <a:avLst/>
            <a:gdLst/>
            <a:ahLst/>
            <a:cxnLst/>
            <a:rect l="l" t="t" r="r" b="b"/>
            <a:pathLst>
              <a:path w="11301259" h="5269212">
                <a:moveTo>
                  <a:pt x="0" y="0"/>
                </a:moveTo>
                <a:lnTo>
                  <a:pt x="11301259" y="0"/>
                </a:lnTo>
                <a:lnTo>
                  <a:pt x="11301259" y="5269212"/>
                </a:lnTo>
                <a:lnTo>
                  <a:pt x="0" y="52692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TextBox 9"/>
          <p:cNvSpPr txBox="1"/>
          <p:nvPr/>
        </p:nvSpPr>
        <p:spPr>
          <a:xfrm>
            <a:off x="3063954" y="620828"/>
            <a:ext cx="11397652" cy="188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97"/>
              </a:lnSpc>
            </a:pPr>
            <a:r>
              <a:rPr lang="en-US" sz="12421">
                <a:solidFill>
                  <a:srgbClr val="00004D"/>
                </a:solidFill>
                <a:latin typeface="Funtastic"/>
                <a:ea typeface="Funtastic"/>
                <a:cs typeface="Funtastic"/>
                <a:sym typeface="Funtastic"/>
              </a:rPr>
              <a:t>KARIŞTIRMA!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40221" y="3517135"/>
            <a:ext cx="13266133" cy="638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31"/>
              </a:lnSpc>
            </a:pPr>
            <a:r>
              <a:rPr lang="en-US" sz="3737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Üreme hücresi ile üreme ana hücresini karıştırma!</a:t>
            </a: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BBB38BA3-1828-C0B9-0175-20BFBE7B6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438840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62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21746" y="363474"/>
            <a:ext cx="16482066" cy="2387732"/>
            <a:chOff x="0" y="0"/>
            <a:chExt cx="4927381" cy="7138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27381" cy="713822"/>
            </a:xfrm>
            <a:custGeom>
              <a:avLst/>
              <a:gdLst/>
              <a:ahLst/>
              <a:cxnLst/>
              <a:rect l="l" t="t" r="r" b="b"/>
              <a:pathLst>
                <a:path w="4927381" h="713822">
                  <a:moveTo>
                    <a:pt x="27713" y="0"/>
                  </a:moveTo>
                  <a:lnTo>
                    <a:pt x="4899668" y="0"/>
                  </a:lnTo>
                  <a:cubicBezTo>
                    <a:pt x="4907018" y="0"/>
                    <a:pt x="4914067" y="2920"/>
                    <a:pt x="4919264" y="8117"/>
                  </a:cubicBezTo>
                  <a:cubicBezTo>
                    <a:pt x="4924462" y="13314"/>
                    <a:pt x="4927381" y="20363"/>
                    <a:pt x="4927381" y="27713"/>
                  </a:cubicBezTo>
                  <a:lnTo>
                    <a:pt x="4927381" y="686109"/>
                  </a:lnTo>
                  <a:cubicBezTo>
                    <a:pt x="4927381" y="701415"/>
                    <a:pt x="4914974" y="713822"/>
                    <a:pt x="4899668" y="713822"/>
                  </a:cubicBezTo>
                  <a:lnTo>
                    <a:pt x="27713" y="713822"/>
                  </a:lnTo>
                  <a:cubicBezTo>
                    <a:pt x="12408" y="713822"/>
                    <a:pt x="0" y="701415"/>
                    <a:pt x="0" y="686109"/>
                  </a:cubicBezTo>
                  <a:lnTo>
                    <a:pt x="0" y="27713"/>
                  </a:lnTo>
                  <a:cubicBezTo>
                    <a:pt x="0" y="12408"/>
                    <a:pt x="12408" y="0"/>
                    <a:pt x="27713" y="0"/>
                  </a:cubicBezTo>
                  <a:close/>
                </a:path>
              </a:pathLst>
            </a:custGeom>
            <a:solidFill>
              <a:srgbClr val="FFDE59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27381" cy="7519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21746" y="2991542"/>
            <a:ext cx="16482066" cy="6888507"/>
            <a:chOff x="0" y="0"/>
            <a:chExt cx="4290825" cy="17933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90825" cy="1793305"/>
            </a:xfrm>
            <a:custGeom>
              <a:avLst/>
              <a:gdLst/>
              <a:ahLst/>
              <a:cxnLst/>
              <a:rect l="l" t="t" r="r" b="b"/>
              <a:pathLst>
                <a:path w="4290825" h="1793305">
                  <a:moveTo>
                    <a:pt x="23956" y="0"/>
                  </a:moveTo>
                  <a:lnTo>
                    <a:pt x="4266869" y="0"/>
                  </a:lnTo>
                  <a:cubicBezTo>
                    <a:pt x="4280100" y="0"/>
                    <a:pt x="4290825" y="10725"/>
                    <a:pt x="4290825" y="23956"/>
                  </a:cubicBezTo>
                  <a:lnTo>
                    <a:pt x="4290825" y="1769350"/>
                  </a:lnTo>
                  <a:cubicBezTo>
                    <a:pt x="4290825" y="1775703"/>
                    <a:pt x="4288301" y="1781796"/>
                    <a:pt x="4283809" y="1786289"/>
                  </a:cubicBezTo>
                  <a:cubicBezTo>
                    <a:pt x="4279316" y="1790781"/>
                    <a:pt x="4273223" y="1793305"/>
                    <a:pt x="4266869" y="1793305"/>
                  </a:cubicBezTo>
                  <a:lnTo>
                    <a:pt x="23956" y="1793305"/>
                  </a:lnTo>
                  <a:cubicBezTo>
                    <a:pt x="10725" y="1793305"/>
                    <a:pt x="0" y="1782580"/>
                    <a:pt x="0" y="1769350"/>
                  </a:cubicBezTo>
                  <a:lnTo>
                    <a:pt x="0" y="23956"/>
                  </a:lnTo>
                  <a:cubicBezTo>
                    <a:pt x="0" y="10725"/>
                    <a:pt x="10725" y="0"/>
                    <a:pt x="2395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4290825" cy="18123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3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387328" y="3173330"/>
            <a:ext cx="4821342" cy="6524931"/>
          </a:xfrm>
          <a:custGeom>
            <a:avLst/>
            <a:gdLst/>
            <a:ahLst/>
            <a:cxnLst/>
            <a:rect l="l" t="t" r="r" b="b"/>
            <a:pathLst>
              <a:path w="4821342" h="6524931">
                <a:moveTo>
                  <a:pt x="0" y="0"/>
                </a:moveTo>
                <a:lnTo>
                  <a:pt x="4821342" y="0"/>
                </a:lnTo>
                <a:lnTo>
                  <a:pt x="4821342" y="6524930"/>
                </a:lnTo>
                <a:lnTo>
                  <a:pt x="0" y="65249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1212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>
            <a:off x="7367875" y="4331033"/>
            <a:ext cx="8512892" cy="3515841"/>
          </a:xfrm>
          <a:custGeom>
            <a:avLst/>
            <a:gdLst/>
            <a:ahLst/>
            <a:cxnLst/>
            <a:rect l="l" t="t" r="r" b="b"/>
            <a:pathLst>
              <a:path w="8512892" h="3515841">
                <a:moveTo>
                  <a:pt x="0" y="0"/>
                </a:moveTo>
                <a:lnTo>
                  <a:pt x="8512892" y="0"/>
                </a:lnTo>
                <a:lnTo>
                  <a:pt x="8512892" y="3515841"/>
                </a:lnTo>
                <a:lnTo>
                  <a:pt x="0" y="35158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TextBox 10"/>
          <p:cNvSpPr txBox="1"/>
          <p:nvPr/>
        </p:nvSpPr>
        <p:spPr>
          <a:xfrm>
            <a:off x="3063954" y="620828"/>
            <a:ext cx="11397652" cy="188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97"/>
              </a:lnSpc>
            </a:pPr>
            <a:r>
              <a:rPr lang="en-US" sz="12421">
                <a:solidFill>
                  <a:srgbClr val="00004D"/>
                </a:solidFill>
                <a:latin typeface="Funtastic"/>
                <a:ea typeface="Funtastic"/>
                <a:cs typeface="Funtastic"/>
                <a:sym typeface="Funtastic"/>
              </a:rPr>
              <a:t>KARIŞTIRMA!</a:t>
            </a: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333281D5-7A6E-DEDC-7743-2C30B2BED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9438840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62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21746" y="363474"/>
            <a:ext cx="16482066" cy="2387732"/>
            <a:chOff x="0" y="0"/>
            <a:chExt cx="4927381" cy="7138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27381" cy="713822"/>
            </a:xfrm>
            <a:custGeom>
              <a:avLst/>
              <a:gdLst/>
              <a:ahLst/>
              <a:cxnLst/>
              <a:rect l="l" t="t" r="r" b="b"/>
              <a:pathLst>
                <a:path w="4927381" h="713822">
                  <a:moveTo>
                    <a:pt x="27713" y="0"/>
                  </a:moveTo>
                  <a:lnTo>
                    <a:pt x="4899668" y="0"/>
                  </a:lnTo>
                  <a:cubicBezTo>
                    <a:pt x="4907018" y="0"/>
                    <a:pt x="4914067" y="2920"/>
                    <a:pt x="4919264" y="8117"/>
                  </a:cubicBezTo>
                  <a:cubicBezTo>
                    <a:pt x="4924462" y="13314"/>
                    <a:pt x="4927381" y="20363"/>
                    <a:pt x="4927381" y="27713"/>
                  </a:cubicBezTo>
                  <a:lnTo>
                    <a:pt x="4927381" y="686109"/>
                  </a:lnTo>
                  <a:cubicBezTo>
                    <a:pt x="4927381" y="701415"/>
                    <a:pt x="4914974" y="713822"/>
                    <a:pt x="4899668" y="713822"/>
                  </a:cubicBezTo>
                  <a:lnTo>
                    <a:pt x="27713" y="713822"/>
                  </a:lnTo>
                  <a:cubicBezTo>
                    <a:pt x="12408" y="713822"/>
                    <a:pt x="0" y="701415"/>
                    <a:pt x="0" y="686109"/>
                  </a:cubicBezTo>
                  <a:lnTo>
                    <a:pt x="0" y="27713"/>
                  </a:lnTo>
                  <a:cubicBezTo>
                    <a:pt x="0" y="12408"/>
                    <a:pt x="12408" y="0"/>
                    <a:pt x="27713" y="0"/>
                  </a:cubicBezTo>
                  <a:close/>
                </a:path>
              </a:pathLst>
            </a:custGeom>
            <a:solidFill>
              <a:srgbClr val="FFDE59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27381" cy="7519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21746" y="2991542"/>
            <a:ext cx="16482066" cy="6888507"/>
            <a:chOff x="0" y="0"/>
            <a:chExt cx="4290825" cy="17933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90825" cy="1793305"/>
            </a:xfrm>
            <a:custGeom>
              <a:avLst/>
              <a:gdLst/>
              <a:ahLst/>
              <a:cxnLst/>
              <a:rect l="l" t="t" r="r" b="b"/>
              <a:pathLst>
                <a:path w="4290825" h="1793305">
                  <a:moveTo>
                    <a:pt x="23956" y="0"/>
                  </a:moveTo>
                  <a:lnTo>
                    <a:pt x="4266869" y="0"/>
                  </a:lnTo>
                  <a:cubicBezTo>
                    <a:pt x="4280100" y="0"/>
                    <a:pt x="4290825" y="10725"/>
                    <a:pt x="4290825" y="23956"/>
                  </a:cubicBezTo>
                  <a:lnTo>
                    <a:pt x="4290825" y="1769350"/>
                  </a:lnTo>
                  <a:cubicBezTo>
                    <a:pt x="4290825" y="1775703"/>
                    <a:pt x="4288301" y="1781796"/>
                    <a:pt x="4283809" y="1786289"/>
                  </a:cubicBezTo>
                  <a:cubicBezTo>
                    <a:pt x="4279316" y="1790781"/>
                    <a:pt x="4273223" y="1793305"/>
                    <a:pt x="4266869" y="1793305"/>
                  </a:cubicBezTo>
                  <a:lnTo>
                    <a:pt x="23956" y="1793305"/>
                  </a:lnTo>
                  <a:cubicBezTo>
                    <a:pt x="10725" y="1793305"/>
                    <a:pt x="0" y="1782580"/>
                    <a:pt x="0" y="1769350"/>
                  </a:cubicBezTo>
                  <a:lnTo>
                    <a:pt x="0" y="23956"/>
                  </a:lnTo>
                  <a:cubicBezTo>
                    <a:pt x="0" y="10725"/>
                    <a:pt x="10725" y="0"/>
                    <a:pt x="2395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4290825" cy="18123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3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063954" y="620828"/>
            <a:ext cx="11397652" cy="188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97"/>
              </a:lnSpc>
            </a:pPr>
            <a:r>
              <a:rPr lang="en-US" sz="12421">
                <a:solidFill>
                  <a:srgbClr val="00004D"/>
                </a:solidFill>
                <a:latin typeface="Funtastic"/>
                <a:ea typeface="Funtastic"/>
                <a:cs typeface="Funtastic"/>
                <a:sym typeface="Funtastic"/>
              </a:rPr>
              <a:t>KARIŞTIRMA!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60335" y="4542372"/>
            <a:ext cx="14804889" cy="2977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33"/>
              </a:lnSpc>
              <a:spcBef>
                <a:spcPct val="0"/>
              </a:spcBef>
            </a:pPr>
            <a:r>
              <a:rPr lang="en-US" sz="5666">
                <a:solidFill>
                  <a:srgbClr val="00004D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Üreme ana hücreleri hem mitoz hem mayoz geçirebilirken üreme hücreleri mitoz veya mayoz geçiremez.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F13A6E8D-5DDD-FF53-F59B-00D139E48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438840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62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025" r="2025"/>
          <a:stretch>
            <a:fillRect/>
          </a:stretch>
        </p:blipFill>
        <p:spPr>
          <a:xfrm>
            <a:off x="0" y="-322148"/>
            <a:ext cx="18501390" cy="10846324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7129ED48-3E30-5AB4-DA6B-968BD76C1F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9438840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62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21746" y="363474"/>
            <a:ext cx="16482066" cy="2387732"/>
            <a:chOff x="0" y="0"/>
            <a:chExt cx="4927381" cy="7138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27381" cy="713822"/>
            </a:xfrm>
            <a:custGeom>
              <a:avLst/>
              <a:gdLst/>
              <a:ahLst/>
              <a:cxnLst/>
              <a:rect l="l" t="t" r="r" b="b"/>
              <a:pathLst>
                <a:path w="4927381" h="713822">
                  <a:moveTo>
                    <a:pt x="27713" y="0"/>
                  </a:moveTo>
                  <a:lnTo>
                    <a:pt x="4899668" y="0"/>
                  </a:lnTo>
                  <a:cubicBezTo>
                    <a:pt x="4907018" y="0"/>
                    <a:pt x="4914067" y="2920"/>
                    <a:pt x="4919264" y="8117"/>
                  </a:cubicBezTo>
                  <a:cubicBezTo>
                    <a:pt x="4924462" y="13314"/>
                    <a:pt x="4927381" y="20363"/>
                    <a:pt x="4927381" y="27713"/>
                  </a:cubicBezTo>
                  <a:lnTo>
                    <a:pt x="4927381" y="686109"/>
                  </a:lnTo>
                  <a:cubicBezTo>
                    <a:pt x="4927381" y="701415"/>
                    <a:pt x="4914974" y="713822"/>
                    <a:pt x="4899668" y="713822"/>
                  </a:cubicBezTo>
                  <a:lnTo>
                    <a:pt x="27713" y="713822"/>
                  </a:lnTo>
                  <a:cubicBezTo>
                    <a:pt x="12408" y="713822"/>
                    <a:pt x="0" y="701415"/>
                    <a:pt x="0" y="686109"/>
                  </a:cubicBezTo>
                  <a:lnTo>
                    <a:pt x="0" y="27713"/>
                  </a:lnTo>
                  <a:cubicBezTo>
                    <a:pt x="0" y="12408"/>
                    <a:pt x="12408" y="0"/>
                    <a:pt x="27713" y="0"/>
                  </a:cubicBezTo>
                  <a:close/>
                </a:path>
              </a:pathLst>
            </a:custGeom>
            <a:solidFill>
              <a:srgbClr val="FFDE59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27381" cy="7519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21746" y="2991542"/>
            <a:ext cx="16482066" cy="6888507"/>
            <a:chOff x="0" y="0"/>
            <a:chExt cx="4290825" cy="17933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90825" cy="1793305"/>
            </a:xfrm>
            <a:custGeom>
              <a:avLst/>
              <a:gdLst/>
              <a:ahLst/>
              <a:cxnLst/>
              <a:rect l="l" t="t" r="r" b="b"/>
              <a:pathLst>
                <a:path w="4290825" h="1793305">
                  <a:moveTo>
                    <a:pt x="23956" y="0"/>
                  </a:moveTo>
                  <a:lnTo>
                    <a:pt x="4266869" y="0"/>
                  </a:lnTo>
                  <a:cubicBezTo>
                    <a:pt x="4280100" y="0"/>
                    <a:pt x="4290825" y="10725"/>
                    <a:pt x="4290825" y="23956"/>
                  </a:cubicBezTo>
                  <a:lnTo>
                    <a:pt x="4290825" y="1769350"/>
                  </a:lnTo>
                  <a:cubicBezTo>
                    <a:pt x="4290825" y="1775703"/>
                    <a:pt x="4288301" y="1781796"/>
                    <a:pt x="4283809" y="1786289"/>
                  </a:cubicBezTo>
                  <a:cubicBezTo>
                    <a:pt x="4279316" y="1790781"/>
                    <a:pt x="4273223" y="1793305"/>
                    <a:pt x="4266869" y="1793305"/>
                  </a:cubicBezTo>
                  <a:lnTo>
                    <a:pt x="23956" y="1793305"/>
                  </a:lnTo>
                  <a:cubicBezTo>
                    <a:pt x="10725" y="1793305"/>
                    <a:pt x="0" y="1782580"/>
                    <a:pt x="0" y="1769350"/>
                  </a:cubicBezTo>
                  <a:lnTo>
                    <a:pt x="0" y="23956"/>
                  </a:lnTo>
                  <a:cubicBezTo>
                    <a:pt x="0" y="10725"/>
                    <a:pt x="10725" y="0"/>
                    <a:pt x="2395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4290825" cy="18123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3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2520437" y="2991543"/>
            <a:ext cx="12948164" cy="6447298"/>
          </a:xfrm>
          <a:custGeom>
            <a:avLst/>
            <a:gdLst/>
            <a:ahLst/>
            <a:cxnLst/>
            <a:rect l="l" t="t" r="r" b="b"/>
            <a:pathLst>
              <a:path w="13247129" h="6888507">
                <a:moveTo>
                  <a:pt x="0" y="0"/>
                </a:moveTo>
                <a:lnTo>
                  <a:pt x="13247128" y="0"/>
                </a:lnTo>
                <a:lnTo>
                  <a:pt x="13247128" y="6888506"/>
                </a:lnTo>
                <a:lnTo>
                  <a:pt x="0" y="68885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TextBox 9"/>
          <p:cNvSpPr txBox="1"/>
          <p:nvPr/>
        </p:nvSpPr>
        <p:spPr>
          <a:xfrm>
            <a:off x="1057850" y="620828"/>
            <a:ext cx="15409859" cy="157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97"/>
              </a:lnSpc>
            </a:pPr>
            <a:r>
              <a:rPr lang="tr-TR" sz="12421" dirty="0">
                <a:solidFill>
                  <a:srgbClr val="00004D"/>
                </a:solidFill>
                <a:latin typeface="Funtastic"/>
                <a:ea typeface="Funtastic"/>
                <a:cs typeface="Funtastic"/>
                <a:sym typeface="Funtastic"/>
              </a:rPr>
              <a:t>SIRA SENDE</a:t>
            </a:r>
            <a:endParaRPr lang="en-US" sz="12421" dirty="0">
              <a:solidFill>
                <a:srgbClr val="00004D"/>
              </a:solidFill>
              <a:latin typeface="Funtastic"/>
              <a:ea typeface="Funtastic"/>
              <a:cs typeface="Funtastic"/>
              <a:sym typeface="Funtastic"/>
            </a:endParaRP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D7045BC6-A1CE-A6EB-0347-2C148F84A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438840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763" y="27702"/>
            <a:ext cx="18288000" cy="10231596"/>
            <a:chOff x="0" y="0"/>
            <a:chExt cx="4816593" cy="26947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694742"/>
            </a:xfrm>
            <a:custGeom>
              <a:avLst/>
              <a:gdLst/>
              <a:ahLst/>
              <a:cxnLst/>
              <a:rect l="l" t="t" r="r" b="b"/>
              <a:pathLst>
                <a:path w="4816592" h="2694742">
                  <a:moveTo>
                    <a:pt x="0" y="0"/>
                  </a:moveTo>
                  <a:lnTo>
                    <a:pt x="4816592" y="0"/>
                  </a:lnTo>
                  <a:lnTo>
                    <a:pt x="4816592" y="2694742"/>
                  </a:lnTo>
                  <a:lnTo>
                    <a:pt x="0" y="269474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61950" cap="sq">
              <a:solidFill>
                <a:srgbClr val="5271FF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233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>
            <a:hlinkClick r:id="rId2"/>
          </p:cNvPr>
          <p:cNvSpPr/>
          <p:nvPr/>
        </p:nvSpPr>
        <p:spPr>
          <a:xfrm>
            <a:off x="6202915" y="262578"/>
            <a:ext cx="5985581" cy="6148300"/>
          </a:xfrm>
          <a:custGeom>
            <a:avLst/>
            <a:gdLst/>
            <a:ahLst/>
            <a:cxnLst/>
            <a:rect l="l" t="t" r="r" b="b"/>
            <a:pathLst>
              <a:path w="5985581" h="6148300">
                <a:moveTo>
                  <a:pt x="0" y="0"/>
                </a:moveTo>
                <a:lnTo>
                  <a:pt x="5985581" y="0"/>
                </a:lnTo>
                <a:lnTo>
                  <a:pt x="5985581" y="6148299"/>
                </a:lnTo>
                <a:lnTo>
                  <a:pt x="0" y="61482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686" t="-11909" r="-9514" b="-70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>
            <a:hlinkClick r:id="rId4"/>
          </p:cNvPr>
          <p:cNvSpPr/>
          <p:nvPr/>
        </p:nvSpPr>
        <p:spPr>
          <a:xfrm>
            <a:off x="1879980" y="6501266"/>
            <a:ext cx="2410067" cy="1012228"/>
          </a:xfrm>
          <a:custGeom>
            <a:avLst/>
            <a:gdLst/>
            <a:ahLst/>
            <a:cxnLst/>
            <a:rect l="l" t="t" r="r" b="b"/>
            <a:pathLst>
              <a:path w="2410067" h="1012228">
                <a:moveTo>
                  <a:pt x="0" y="0"/>
                </a:moveTo>
                <a:lnTo>
                  <a:pt x="2410067" y="0"/>
                </a:lnTo>
                <a:lnTo>
                  <a:pt x="2410067" y="1012228"/>
                </a:lnTo>
                <a:lnTo>
                  <a:pt x="0" y="1012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>
            <a:hlinkClick r:id="rId2"/>
          </p:cNvPr>
          <p:cNvSpPr/>
          <p:nvPr/>
        </p:nvSpPr>
        <p:spPr>
          <a:xfrm>
            <a:off x="10641578" y="6332698"/>
            <a:ext cx="1323106" cy="1323106"/>
          </a:xfrm>
          <a:custGeom>
            <a:avLst/>
            <a:gdLst/>
            <a:ahLst/>
            <a:cxnLst/>
            <a:rect l="l" t="t" r="r" b="b"/>
            <a:pathLst>
              <a:path w="1323106" h="1323106">
                <a:moveTo>
                  <a:pt x="0" y="0"/>
                </a:moveTo>
                <a:lnTo>
                  <a:pt x="1323107" y="0"/>
                </a:lnTo>
                <a:lnTo>
                  <a:pt x="1323107" y="1323106"/>
                </a:lnTo>
                <a:lnTo>
                  <a:pt x="0" y="13231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303131" y="3256653"/>
            <a:ext cx="2452490" cy="2695044"/>
          </a:xfrm>
          <a:prstGeom prst="rect">
            <a:avLst/>
          </a:prstGeom>
        </p:spPr>
      </p:pic>
      <p:sp>
        <p:nvSpPr>
          <p:cNvPr id="9" name="TextBox 9">
            <a:hlinkClick r:id="rId4"/>
          </p:cNvPr>
          <p:cNvSpPr txBox="1"/>
          <p:nvPr/>
        </p:nvSpPr>
        <p:spPr>
          <a:xfrm>
            <a:off x="4239888" y="6500701"/>
            <a:ext cx="5294615" cy="100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2"/>
              </a:lnSpc>
            </a:pPr>
            <a:r>
              <a:rPr lang="en-US" sz="5658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@mervehocaile</a:t>
            </a:r>
          </a:p>
        </p:txBody>
      </p:sp>
      <p:sp>
        <p:nvSpPr>
          <p:cNvPr id="10" name="TextBox 10">
            <a:hlinkClick r:id="rId2"/>
          </p:cNvPr>
          <p:cNvSpPr txBox="1"/>
          <p:nvPr/>
        </p:nvSpPr>
        <p:spPr>
          <a:xfrm>
            <a:off x="11964685" y="6500701"/>
            <a:ext cx="5294615" cy="100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2"/>
              </a:lnSpc>
            </a:pPr>
            <a:r>
              <a:rPr lang="en-US" sz="5658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@mervehocaile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39238" y="4639627"/>
            <a:ext cx="9525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509588" y="7741529"/>
            <a:ext cx="17259300" cy="2066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2"/>
              </a:lnSpc>
            </a:pP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Konu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anlatım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videoları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,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ders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ve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içerik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dosyaları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için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takip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etmeyi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unutma</a:t>
            </a:r>
            <a:r>
              <a:rPr lang="tr-TR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!</a:t>
            </a:r>
            <a:endParaRPr lang="en-US" sz="5851" b="1" dirty="0">
              <a:solidFill>
                <a:srgbClr val="FF5757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62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57075" y="178935"/>
            <a:ext cx="14973850" cy="1868358"/>
            <a:chOff x="0" y="0"/>
            <a:chExt cx="3943730" cy="4920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43730" cy="492078"/>
            </a:xfrm>
            <a:custGeom>
              <a:avLst/>
              <a:gdLst/>
              <a:ahLst/>
              <a:cxnLst/>
              <a:rect l="l" t="t" r="r" b="b"/>
              <a:pathLst>
                <a:path w="3943730" h="492078">
                  <a:moveTo>
                    <a:pt x="30505" y="0"/>
                  </a:moveTo>
                  <a:lnTo>
                    <a:pt x="3913225" y="0"/>
                  </a:lnTo>
                  <a:cubicBezTo>
                    <a:pt x="3921315" y="0"/>
                    <a:pt x="3929075" y="3214"/>
                    <a:pt x="3934795" y="8935"/>
                  </a:cubicBezTo>
                  <a:cubicBezTo>
                    <a:pt x="3940516" y="14655"/>
                    <a:pt x="3943730" y="22414"/>
                    <a:pt x="3943730" y="30505"/>
                  </a:cubicBezTo>
                  <a:lnTo>
                    <a:pt x="3943730" y="461573"/>
                  </a:lnTo>
                  <a:cubicBezTo>
                    <a:pt x="3943730" y="478420"/>
                    <a:pt x="3930073" y="492078"/>
                    <a:pt x="3913225" y="492078"/>
                  </a:cubicBezTo>
                  <a:lnTo>
                    <a:pt x="30505" y="492078"/>
                  </a:lnTo>
                  <a:cubicBezTo>
                    <a:pt x="22414" y="492078"/>
                    <a:pt x="14655" y="488864"/>
                    <a:pt x="8935" y="483143"/>
                  </a:cubicBezTo>
                  <a:cubicBezTo>
                    <a:pt x="3214" y="477422"/>
                    <a:pt x="0" y="469663"/>
                    <a:pt x="0" y="461573"/>
                  </a:cubicBezTo>
                  <a:lnTo>
                    <a:pt x="0" y="30505"/>
                  </a:lnTo>
                  <a:cubicBezTo>
                    <a:pt x="0" y="22414"/>
                    <a:pt x="3214" y="14655"/>
                    <a:pt x="8935" y="8935"/>
                  </a:cubicBezTo>
                  <a:cubicBezTo>
                    <a:pt x="14655" y="3214"/>
                    <a:pt x="22414" y="0"/>
                    <a:pt x="30505" y="0"/>
                  </a:cubicBezTo>
                  <a:close/>
                </a:path>
              </a:pathLst>
            </a:custGeom>
            <a:solidFill>
              <a:srgbClr val="FFDE59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943730" cy="5301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57075" y="2838609"/>
            <a:ext cx="14973850" cy="6841187"/>
            <a:chOff x="0" y="0"/>
            <a:chExt cx="3681761" cy="168210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81761" cy="1682107"/>
            </a:xfrm>
            <a:custGeom>
              <a:avLst/>
              <a:gdLst/>
              <a:ahLst/>
              <a:cxnLst/>
              <a:rect l="l" t="t" r="r" b="b"/>
              <a:pathLst>
                <a:path w="3681761" h="1682107">
                  <a:moveTo>
                    <a:pt x="26368" y="0"/>
                  </a:moveTo>
                  <a:lnTo>
                    <a:pt x="3655392" y="0"/>
                  </a:lnTo>
                  <a:cubicBezTo>
                    <a:pt x="3662385" y="0"/>
                    <a:pt x="3669092" y="2778"/>
                    <a:pt x="3674037" y="7723"/>
                  </a:cubicBezTo>
                  <a:cubicBezTo>
                    <a:pt x="3678982" y="12668"/>
                    <a:pt x="3681761" y="19375"/>
                    <a:pt x="3681761" y="26368"/>
                  </a:cubicBezTo>
                  <a:lnTo>
                    <a:pt x="3681761" y="1655738"/>
                  </a:lnTo>
                  <a:cubicBezTo>
                    <a:pt x="3681761" y="1662731"/>
                    <a:pt x="3678982" y="1669438"/>
                    <a:pt x="3674037" y="1674383"/>
                  </a:cubicBezTo>
                  <a:cubicBezTo>
                    <a:pt x="3669092" y="1679329"/>
                    <a:pt x="3662385" y="1682107"/>
                    <a:pt x="3655392" y="1682107"/>
                  </a:cubicBezTo>
                  <a:lnTo>
                    <a:pt x="26368" y="1682107"/>
                  </a:lnTo>
                  <a:cubicBezTo>
                    <a:pt x="19375" y="1682107"/>
                    <a:pt x="12668" y="1679329"/>
                    <a:pt x="7723" y="1674383"/>
                  </a:cubicBezTo>
                  <a:cubicBezTo>
                    <a:pt x="2778" y="1669438"/>
                    <a:pt x="0" y="1662731"/>
                    <a:pt x="0" y="1655738"/>
                  </a:cubicBezTo>
                  <a:lnTo>
                    <a:pt x="0" y="26368"/>
                  </a:lnTo>
                  <a:cubicBezTo>
                    <a:pt x="0" y="19375"/>
                    <a:pt x="2778" y="12668"/>
                    <a:pt x="7723" y="7723"/>
                  </a:cubicBezTo>
                  <a:cubicBezTo>
                    <a:pt x="12668" y="2778"/>
                    <a:pt x="19375" y="0"/>
                    <a:pt x="2636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3681761" cy="17011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3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657075" y="289746"/>
            <a:ext cx="14973850" cy="1477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3"/>
              </a:lnSpc>
            </a:pPr>
            <a:r>
              <a:rPr lang="en-US" sz="9700">
                <a:solidFill>
                  <a:srgbClr val="00004D"/>
                </a:solidFill>
                <a:latin typeface="Funtastic"/>
                <a:ea typeface="Funtastic"/>
                <a:cs typeface="Funtastic"/>
                <a:sym typeface="Funtastic"/>
              </a:rPr>
              <a:t>Mayoz bölünmenin önemi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095230" y="3457261"/>
            <a:ext cx="13758405" cy="5539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6712" lvl="1" indent="-423356" algn="l">
              <a:lnSpc>
                <a:spcPts val="5490"/>
              </a:lnSpc>
              <a:spcBef>
                <a:spcPct val="0"/>
              </a:spcBef>
              <a:buFont typeface="Arial"/>
              <a:buChar char="•"/>
            </a:pPr>
            <a:r>
              <a:rPr lang="en-US" sz="3921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Canlılarda biyolojik çeşitliliği sağlar.</a:t>
            </a:r>
          </a:p>
          <a:p>
            <a:pPr marL="846712" lvl="1" indent="-423356" algn="l">
              <a:lnSpc>
                <a:spcPts val="5490"/>
              </a:lnSpc>
              <a:spcBef>
                <a:spcPct val="0"/>
              </a:spcBef>
              <a:buFont typeface="Arial"/>
              <a:buChar char="•"/>
            </a:pPr>
            <a:r>
              <a:rPr lang="en-US" sz="3921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Tür içinde kromozom sayısının sabit kalmasını sağlar.</a:t>
            </a:r>
          </a:p>
          <a:p>
            <a:pPr marL="846712" lvl="1" indent="-423356" algn="l">
              <a:lnSpc>
                <a:spcPts val="5490"/>
              </a:lnSpc>
              <a:spcBef>
                <a:spcPct val="0"/>
              </a:spcBef>
              <a:buFont typeface="Arial"/>
              <a:buChar char="•"/>
            </a:pPr>
            <a:r>
              <a:rPr lang="en-US" sz="3921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Mayoz bölünme ile yarıya inen kromozom sayısı döllenme ile yeniden eski haline gelir ve türün kromozom sayısı korunmuş olur.</a:t>
            </a:r>
          </a:p>
          <a:p>
            <a:pPr marL="846712" lvl="1" indent="-423356" algn="l">
              <a:lnSpc>
                <a:spcPts val="5490"/>
              </a:lnSpc>
              <a:spcBef>
                <a:spcPct val="0"/>
              </a:spcBef>
              <a:buFont typeface="Arial"/>
              <a:buChar char="•"/>
            </a:pPr>
            <a:r>
              <a:rPr lang="en-US" sz="3921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Üreme hücrelerini oluşturarak neslin devam etmesini sağlar.</a:t>
            </a:r>
          </a:p>
          <a:p>
            <a:pPr marL="846712" lvl="1" indent="-423356" algn="l">
              <a:lnSpc>
                <a:spcPts val="5490"/>
              </a:lnSpc>
              <a:spcBef>
                <a:spcPct val="0"/>
              </a:spcBef>
              <a:buFont typeface="Arial"/>
              <a:buChar char="•"/>
            </a:pPr>
            <a:r>
              <a:rPr lang="en-US" sz="3921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Döllenme ile birlikte tür içi çeşitliliğin oluşmasında etkilidir.</a:t>
            </a:r>
          </a:p>
          <a:p>
            <a:pPr marL="0" lvl="0" indent="0" algn="l">
              <a:lnSpc>
                <a:spcPts val="5490"/>
              </a:lnSpc>
              <a:spcBef>
                <a:spcPct val="0"/>
              </a:spcBef>
            </a:pPr>
            <a:endParaRPr lang="en-US" sz="3921">
              <a:solidFill>
                <a:srgbClr val="000000"/>
              </a:solidFill>
              <a:latin typeface="Dreaming Outloud Sans"/>
              <a:ea typeface="Dreaming Outloud Sans"/>
              <a:cs typeface="Dreaming Outloud Sans"/>
              <a:sym typeface="Dreaming Outloud Sans"/>
            </a:endParaRP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4475F596-10D5-2AB0-B95C-BDF34FB62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438840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62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9132" y="669186"/>
            <a:ext cx="16230600" cy="2257414"/>
            <a:chOff x="0" y="0"/>
            <a:chExt cx="3990770" cy="5550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90770" cy="555052"/>
            </a:xfrm>
            <a:custGeom>
              <a:avLst/>
              <a:gdLst/>
              <a:ahLst/>
              <a:cxnLst/>
              <a:rect l="l" t="t" r="r" b="b"/>
              <a:pathLst>
                <a:path w="3990770" h="555052">
                  <a:moveTo>
                    <a:pt x="24327" y="0"/>
                  </a:moveTo>
                  <a:lnTo>
                    <a:pt x="3966443" y="0"/>
                  </a:lnTo>
                  <a:cubicBezTo>
                    <a:pt x="3979878" y="0"/>
                    <a:pt x="3990770" y="10891"/>
                    <a:pt x="3990770" y="24327"/>
                  </a:cubicBezTo>
                  <a:lnTo>
                    <a:pt x="3990770" y="530725"/>
                  </a:lnTo>
                  <a:cubicBezTo>
                    <a:pt x="3990770" y="544160"/>
                    <a:pt x="3979878" y="555052"/>
                    <a:pt x="3966443" y="555052"/>
                  </a:cubicBezTo>
                  <a:lnTo>
                    <a:pt x="24327" y="555052"/>
                  </a:lnTo>
                  <a:cubicBezTo>
                    <a:pt x="10891" y="555052"/>
                    <a:pt x="0" y="544160"/>
                    <a:pt x="0" y="530725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3990770" cy="5741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3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23406" y="3989088"/>
            <a:ext cx="11301259" cy="5269212"/>
          </a:xfrm>
          <a:custGeom>
            <a:avLst/>
            <a:gdLst/>
            <a:ahLst/>
            <a:cxnLst/>
            <a:rect l="l" t="t" r="r" b="b"/>
            <a:pathLst>
              <a:path w="11301259" h="5269212">
                <a:moveTo>
                  <a:pt x="0" y="0"/>
                </a:moveTo>
                <a:lnTo>
                  <a:pt x="11301259" y="0"/>
                </a:lnTo>
                <a:lnTo>
                  <a:pt x="11301259" y="5269212"/>
                </a:lnTo>
                <a:lnTo>
                  <a:pt x="0" y="52692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13402879" y="4566294"/>
            <a:ext cx="4354286" cy="4114800"/>
          </a:xfrm>
          <a:custGeom>
            <a:avLst/>
            <a:gdLst/>
            <a:ahLst/>
            <a:cxnLst/>
            <a:rect l="l" t="t" r="r" b="b"/>
            <a:pathLst>
              <a:path w="4354286" h="4114800">
                <a:moveTo>
                  <a:pt x="0" y="0"/>
                </a:moveTo>
                <a:lnTo>
                  <a:pt x="4354286" y="0"/>
                </a:lnTo>
                <a:lnTo>
                  <a:pt x="43542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1028700" y="942975"/>
            <a:ext cx="15276348" cy="1624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57"/>
              </a:lnSpc>
              <a:spcBef>
                <a:spcPct val="0"/>
              </a:spcBef>
            </a:pPr>
            <a:r>
              <a:rPr lang="en-US" sz="4683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Üreme ana hücreleri mayoz bölünme geçirerek üreme hücrelerini oluşturur.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ED7885DB-11B5-9ACA-2FE8-EB9AFC591B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9438840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62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6469587" y="-5214142"/>
            <a:ext cx="4718926" cy="15996359"/>
          </a:xfrm>
          <a:custGeom>
            <a:avLst/>
            <a:gdLst/>
            <a:ahLst/>
            <a:cxnLst/>
            <a:rect l="l" t="t" r="r" b="b"/>
            <a:pathLst>
              <a:path w="4718926" h="15996359">
                <a:moveTo>
                  <a:pt x="0" y="0"/>
                </a:moveTo>
                <a:lnTo>
                  <a:pt x="4718926" y="0"/>
                </a:lnTo>
                <a:lnTo>
                  <a:pt x="4718926" y="15996358"/>
                </a:lnTo>
                <a:lnTo>
                  <a:pt x="0" y="159963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1028700" y="3566946"/>
            <a:ext cx="454620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2n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7132350" y="695642"/>
            <a:ext cx="253901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132350" y="1865449"/>
            <a:ext cx="253901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132350" y="3035255"/>
            <a:ext cx="253901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132350" y="4205062"/>
            <a:ext cx="253901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n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028700" y="5906833"/>
            <a:ext cx="16230600" cy="2788168"/>
            <a:chOff x="0" y="0"/>
            <a:chExt cx="3990770" cy="68555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90770" cy="685553"/>
            </a:xfrm>
            <a:custGeom>
              <a:avLst/>
              <a:gdLst/>
              <a:ahLst/>
              <a:cxnLst/>
              <a:rect l="l" t="t" r="r" b="b"/>
              <a:pathLst>
                <a:path w="3990770" h="685553">
                  <a:moveTo>
                    <a:pt x="24327" y="0"/>
                  </a:moveTo>
                  <a:lnTo>
                    <a:pt x="3966443" y="0"/>
                  </a:lnTo>
                  <a:cubicBezTo>
                    <a:pt x="3979878" y="0"/>
                    <a:pt x="3990770" y="10891"/>
                    <a:pt x="3990770" y="24327"/>
                  </a:cubicBezTo>
                  <a:lnTo>
                    <a:pt x="3990770" y="661226"/>
                  </a:lnTo>
                  <a:cubicBezTo>
                    <a:pt x="3990770" y="674661"/>
                    <a:pt x="3979878" y="685553"/>
                    <a:pt x="3966443" y="685553"/>
                  </a:cubicBezTo>
                  <a:lnTo>
                    <a:pt x="24327" y="685553"/>
                  </a:lnTo>
                  <a:cubicBezTo>
                    <a:pt x="10891" y="685553"/>
                    <a:pt x="0" y="674661"/>
                    <a:pt x="0" y="661226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3990770" cy="7046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3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256010" y="6011117"/>
            <a:ext cx="16168403" cy="252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9457" lvl="1" indent="-309729" algn="l">
              <a:lnSpc>
                <a:spcPts val="4016"/>
              </a:lnSpc>
              <a:buFont typeface="Arial"/>
              <a:buChar char="•"/>
            </a:pPr>
            <a:r>
              <a:rPr lang="en-US" sz="2869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Oluşan hücreler kalıtsal olarak birbirinden ve ana hücreden farklıdır.</a:t>
            </a:r>
          </a:p>
          <a:p>
            <a:pPr marL="619457" lvl="1" indent="-309729" algn="l">
              <a:lnSpc>
                <a:spcPts val="4016"/>
              </a:lnSpc>
              <a:spcBef>
                <a:spcPct val="0"/>
              </a:spcBef>
              <a:buFont typeface="Arial"/>
              <a:buChar char="•"/>
            </a:pPr>
            <a:r>
              <a:rPr lang="en-US" sz="2869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Kromozom sayısı yarıya iner. Bu şekilde döllenmede yeniden iki katına çıkacağı için tür içinde kromozom sayısı sabit kalmış olur.</a:t>
            </a:r>
          </a:p>
          <a:p>
            <a:pPr marL="619457" lvl="1" indent="-309729" algn="l">
              <a:lnSpc>
                <a:spcPts val="4016"/>
              </a:lnSpc>
              <a:spcBef>
                <a:spcPct val="0"/>
              </a:spcBef>
              <a:buFont typeface="Arial"/>
              <a:buChar char="•"/>
            </a:pPr>
            <a:r>
              <a:rPr lang="en-US" sz="2869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Mayoz ergenlik döneminde başlar ve üreme dönemi boyunca devam eder.</a:t>
            </a:r>
          </a:p>
          <a:p>
            <a:pPr algn="l">
              <a:lnSpc>
                <a:spcPts val="4016"/>
              </a:lnSpc>
              <a:spcBef>
                <a:spcPct val="0"/>
              </a:spcBef>
            </a:pPr>
            <a:endParaRPr lang="en-US" sz="2869">
              <a:solidFill>
                <a:srgbClr val="000000"/>
              </a:solidFill>
              <a:latin typeface="Dreaming Outloud Sans"/>
              <a:ea typeface="Dreaming Outloud Sans"/>
              <a:cs typeface="Dreaming Outloud Sans"/>
              <a:sym typeface="Dreaming Outloud Sans"/>
            </a:endParaRP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66A302E7-23DC-CCD0-400C-B721CD35CB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9438840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62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29853" y="2288606"/>
            <a:ext cx="11828294" cy="5719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76"/>
              </a:lnSpc>
            </a:pPr>
            <a:r>
              <a:rPr lang="en-US" sz="14218">
                <a:solidFill>
                  <a:srgbClr val="00004D"/>
                </a:solidFill>
                <a:latin typeface="Funtastic"/>
                <a:ea typeface="Funtastic"/>
                <a:cs typeface="Funtastic"/>
                <a:sym typeface="Funtastic"/>
              </a:rPr>
              <a:t>MAYOZ BÖLÜNMENIN EVRELERI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523F3D9-5ED7-66BC-FC95-535298BD5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438840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62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1798" y="798985"/>
            <a:ext cx="11397652" cy="2442728"/>
            <a:chOff x="0" y="0"/>
            <a:chExt cx="3407375" cy="7302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07375" cy="730263"/>
            </a:xfrm>
            <a:custGeom>
              <a:avLst/>
              <a:gdLst/>
              <a:ahLst/>
              <a:cxnLst/>
              <a:rect l="l" t="t" r="r" b="b"/>
              <a:pathLst>
                <a:path w="3407375" h="730263">
                  <a:moveTo>
                    <a:pt x="40076" y="0"/>
                  </a:moveTo>
                  <a:lnTo>
                    <a:pt x="3367299" y="0"/>
                  </a:lnTo>
                  <a:cubicBezTo>
                    <a:pt x="3389432" y="0"/>
                    <a:pt x="3407375" y="17943"/>
                    <a:pt x="3407375" y="40076"/>
                  </a:cubicBezTo>
                  <a:lnTo>
                    <a:pt x="3407375" y="690187"/>
                  </a:lnTo>
                  <a:cubicBezTo>
                    <a:pt x="3407375" y="700816"/>
                    <a:pt x="3403153" y="711010"/>
                    <a:pt x="3395637" y="718525"/>
                  </a:cubicBezTo>
                  <a:cubicBezTo>
                    <a:pt x="3388121" y="726041"/>
                    <a:pt x="3377928" y="730263"/>
                    <a:pt x="3367299" y="730263"/>
                  </a:cubicBezTo>
                  <a:lnTo>
                    <a:pt x="40076" y="730263"/>
                  </a:lnTo>
                  <a:cubicBezTo>
                    <a:pt x="17943" y="730263"/>
                    <a:pt x="0" y="712321"/>
                    <a:pt x="0" y="690187"/>
                  </a:cubicBezTo>
                  <a:lnTo>
                    <a:pt x="0" y="40076"/>
                  </a:lnTo>
                  <a:cubicBezTo>
                    <a:pt x="0" y="29447"/>
                    <a:pt x="4222" y="19254"/>
                    <a:pt x="11738" y="11738"/>
                  </a:cubicBezTo>
                  <a:cubicBezTo>
                    <a:pt x="19254" y="4222"/>
                    <a:pt x="29447" y="0"/>
                    <a:pt x="40076" y="0"/>
                  </a:cubicBezTo>
                  <a:close/>
                </a:path>
              </a:pathLst>
            </a:custGeom>
            <a:solidFill>
              <a:srgbClr val="FFDE59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407375" cy="7683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25888" y="4743742"/>
            <a:ext cx="10264246" cy="3064115"/>
            <a:chOff x="0" y="0"/>
            <a:chExt cx="2672121" cy="7976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72121" cy="797690"/>
            </a:xfrm>
            <a:custGeom>
              <a:avLst/>
              <a:gdLst/>
              <a:ahLst/>
              <a:cxnLst/>
              <a:rect l="l" t="t" r="r" b="b"/>
              <a:pathLst>
                <a:path w="2672121" h="797690">
                  <a:moveTo>
                    <a:pt x="38467" y="0"/>
                  </a:moveTo>
                  <a:lnTo>
                    <a:pt x="2633654" y="0"/>
                  </a:lnTo>
                  <a:cubicBezTo>
                    <a:pt x="2654899" y="0"/>
                    <a:pt x="2672121" y="17222"/>
                    <a:pt x="2672121" y="38467"/>
                  </a:cubicBezTo>
                  <a:lnTo>
                    <a:pt x="2672121" y="759223"/>
                  </a:lnTo>
                  <a:cubicBezTo>
                    <a:pt x="2672121" y="780468"/>
                    <a:pt x="2654899" y="797690"/>
                    <a:pt x="2633654" y="797690"/>
                  </a:cubicBezTo>
                  <a:lnTo>
                    <a:pt x="38467" y="797690"/>
                  </a:lnTo>
                  <a:cubicBezTo>
                    <a:pt x="17222" y="797690"/>
                    <a:pt x="0" y="780468"/>
                    <a:pt x="0" y="759223"/>
                  </a:cubicBezTo>
                  <a:lnTo>
                    <a:pt x="0" y="38467"/>
                  </a:lnTo>
                  <a:cubicBezTo>
                    <a:pt x="0" y="17222"/>
                    <a:pt x="17222" y="0"/>
                    <a:pt x="3846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2672121" cy="8167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3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2272586" y="3780174"/>
            <a:ext cx="5696295" cy="4027683"/>
          </a:xfrm>
          <a:custGeom>
            <a:avLst/>
            <a:gdLst/>
            <a:ahLst/>
            <a:cxnLst/>
            <a:rect l="l" t="t" r="r" b="b"/>
            <a:pathLst>
              <a:path w="5696295" h="4027683">
                <a:moveTo>
                  <a:pt x="0" y="0"/>
                </a:moveTo>
                <a:lnTo>
                  <a:pt x="5696294" y="0"/>
                </a:lnTo>
                <a:lnTo>
                  <a:pt x="5696294" y="4027683"/>
                </a:lnTo>
                <a:lnTo>
                  <a:pt x="0" y="40276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TextBox 9"/>
          <p:cNvSpPr txBox="1"/>
          <p:nvPr/>
        </p:nvSpPr>
        <p:spPr>
          <a:xfrm>
            <a:off x="1141798" y="1150968"/>
            <a:ext cx="11397652" cy="188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97"/>
              </a:lnSpc>
            </a:pPr>
            <a:r>
              <a:rPr lang="en-US" sz="12421">
                <a:solidFill>
                  <a:srgbClr val="00004D"/>
                </a:solidFill>
                <a:latin typeface="Funtastic"/>
                <a:ea typeface="Funtastic"/>
                <a:cs typeface="Funtastic"/>
                <a:sym typeface="Funtastic"/>
              </a:rPr>
              <a:t>MAYOZ 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17366" y="5067300"/>
            <a:ext cx="9281291" cy="1952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06842" lvl="1" indent="-403421" algn="ctr">
              <a:lnSpc>
                <a:spcPts val="5231"/>
              </a:lnSpc>
              <a:spcBef>
                <a:spcPct val="0"/>
              </a:spcBef>
              <a:buFont typeface="Arial"/>
              <a:buChar char="•"/>
            </a:pPr>
            <a:r>
              <a:rPr lang="en-US" sz="3737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Mayoz bölünme öncesinde DNA kendini eşler.</a:t>
            </a:r>
          </a:p>
          <a:p>
            <a:pPr marL="806842" lvl="1" indent="-403421" algn="ctr">
              <a:lnSpc>
                <a:spcPts val="5231"/>
              </a:lnSpc>
              <a:spcBef>
                <a:spcPct val="0"/>
              </a:spcBef>
              <a:buFont typeface="Arial"/>
              <a:buChar char="•"/>
            </a:pPr>
            <a:r>
              <a:rPr lang="en-US" sz="3737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Hücre bölünmek için hazırlık yapar.</a:t>
            </a: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391557E4-BE7C-9EF6-1F8A-7C0BE4626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438840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62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1798" y="798985"/>
            <a:ext cx="11397652" cy="2442728"/>
            <a:chOff x="0" y="0"/>
            <a:chExt cx="3407375" cy="7302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07375" cy="730263"/>
            </a:xfrm>
            <a:custGeom>
              <a:avLst/>
              <a:gdLst/>
              <a:ahLst/>
              <a:cxnLst/>
              <a:rect l="l" t="t" r="r" b="b"/>
              <a:pathLst>
                <a:path w="3407375" h="730263">
                  <a:moveTo>
                    <a:pt x="40076" y="0"/>
                  </a:moveTo>
                  <a:lnTo>
                    <a:pt x="3367299" y="0"/>
                  </a:lnTo>
                  <a:cubicBezTo>
                    <a:pt x="3389432" y="0"/>
                    <a:pt x="3407375" y="17943"/>
                    <a:pt x="3407375" y="40076"/>
                  </a:cubicBezTo>
                  <a:lnTo>
                    <a:pt x="3407375" y="690187"/>
                  </a:lnTo>
                  <a:cubicBezTo>
                    <a:pt x="3407375" y="700816"/>
                    <a:pt x="3403153" y="711010"/>
                    <a:pt x="3395637" y="718525"/>
                  </a:cubicBezTo>
                  <a:cubicBezTo>
                    <a:pt x="3388121" y="726041"/>
                    <a:pt x="3377928" y="730263"/>
                    <a:pt x="3367299" y="730263"/>
                  </a:cubicBezTo>
                  <a:lnTo>
                    <a:pt x="40076" y="730263"/>
                  </a:lnTo>
                  <a:cubicBezTo>
                    <a:pt x="17943" y="730263"/>
                    <a:pt x="0" y="712321"/>
                    <a:pt x="0" y="690187"/>
                  </a:cubicBezTo>
                  <a:lnTo>
                    <a:pt x="0" y="40076"/>
                  </a:lnTo>
                  <a:cubicBezTo>
                    <a:pt x="0" y="29447"/>
                    <a:pt x="4222" y="19254"/>
                    <a:pt x="11738" y="11738"/>
                  </a:cubicBezTo>
                  <a:cubicBezTo>
                    <a:pt x="19254" y="4222"/>
                    <a:pt x="29447" y="0"/>
                    <a:pt x="40076" y="0"/>
                  </a:cubicBezTo>
                  <a:close/>
                </a:path>
              </a:pathLst>
            </a:custGeom>
            <a:solidFill>
              <a:srgbClr val="FFDE59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407375" cy="7683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25888" y="4743742"/>
            <a:ext cx="10264246" cy="4905411"/>
            <a:chOff x="0" y="0"/>
            <a:chExt cx="2672121" cy="12770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72121" cy="1277040"/>
            </a:xfrm>
            <a:custGeom>
              <a:avLst/>
              <a:gdLst/>
              <a:ahLst/>
              <a:cxnLst/>
              <a:rect l="l" t="t" r="r" b="b"/>
              <a:pathLst>
                <a:path w="2672121" h="1277040">
                  <a:moveTo>
                    <a:pt x="38467" y="0"/>
                  </a:moveTo>
                  <a:lnTo>
                    <a:pt x="2633654" y="0"/>
                  </a:lnTo>
                  <a:cubicBezTo>
                    <a:pt x="2654899" y="0"/>
                    <a:pt x="2672121" y="17222"/>
                    <a:pt x="2672121" y="38467"/>
                  </a:cubicBezTo>
                  <a:lnTo>
                    <a:pt x="2672121" y="1238573"/>
                  </a:lnTo>
                  <a:cubicBezTo>
                    <a:pt x="2672121" y="1259818"/>
                    <a:pt x="2654899" y="1277040"/>
                    <a:pt x="2633654" y="1277040"/>
                  </a:cubicBezTo>
                  <a:lnTo>
                    <a:pt x="38467" y="1277040"/>
                  </a:lnTo>
                  <a:cubicBezTo>
                    <a:pt x="17222" y="1277040"/>
                    <a:pt x="0" y="1259818"/>
                    <a:pt x="0" y="1238573"/>
                  </a:cubicBezTo>
                  <a:lnTo>
                    <a:pt x="0" y="38467"/>
                  </a:lnTo>
                  <a:cubicBezTo>
                    <a:pt x="0" y="17222"/>
                    <a:pt x="17222" y="0"/>
                    <a:pt x="3846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2672121" cy="12960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3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949511" y="3033517"/>
            <a:ext cx="7863062" cy="5559740"/>
          </a:xfrm>
          <a:custGeom>
            <a:avLst/>
            <a:gdLst/>
            <a:ahLst/>
            <a:cxnLst/>
            <a:rect l="l" t="t" r="r" b="b"/>
            <a:pathLst>
              <a:path w="7863062" h="5559740">
                <a:moveTo>
                  <a:pt x="0" y="0"/>
                </a:moveTo>
                <a:lnTo>
                  <a:pt x="7863062" y="0"/>
                </a:lnTo>
                <a:lnTo>
                  <a:pt x="7863062" y="5559740"/>
                </a:lnTo>
                <a:lnTo>
                  <a:pt x="0" y="55597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TextBox 9"/>
          <p:cNvSpPr txBox="1"/>
          <p:nvPr/>
        </p:nvSpPr>
        <p:spPr>
          <a:xfrm>
            <a:off x="1141798" y="1150968"/>
            <a:ext cx="11397652" cy="188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97"/>
              </a:lnSpc>
            </a:pPr>
            <a:r>
              <a:rPr lang="en-US" sz="12421">
                <a:solidFill>
                  <a:srgbClr val="00004D"/>
                </a:solidFill>
                <a:latin typeface="Funtastic"/>
                <a:ea typeface="Funtastic"/>
                <a:cs typeface="Funtastic"/>
                <a:sym typeface="Funtastic"/>
              </a:rPr>
              <a:t>MAYOZ 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17366" y="5067300"/>
            <a:ext cx="9281291" cy="4581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06842" lvl="1" indent="-403421" algn="ctr">
              <a:lnSpc>
                <a:spcPts val="5231"/>
              </a:lnSpc>
              <a:buFont typeface="Arial"/>
              <a:buChar char="•"/>
            </a:pPr>
            <a:r>
              <a:rPr lang="en-US" sz="3737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Kromatin iplikler kısalıp kalınlaşarak kromozomları oluşturur.</a:t>
            </a:r>
          </a:p>
          <a:p>
            <a:pPr marL="806842" lvl="1" indent="-403421" algn="ctr">
              <a:lnSpc>
                <a:spcPts val="5231"/>
              </a:lnSpc>
              <a:buFont typeface="Arial"/>
              <a:buChar char="•"/>
            </a:pPr>
            <a:r>
              <a:rPr lang="en-US" sz="3737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Biri anneden diğeri babadan gelen homolog kromozom çiftleri karşılıklı yer alır.</a:t>
            </a:r>
          </a:p>
          <a:p>
            <a:pPr marL="806842" lvl="1" indent="-403421" algn="ctr">
              <a:lnSpc>
                <a:spcPts val="5231"/>
              </a:lnSpc>
              <a:buFont typeface="Arial"/>
              <a:buChar char="•"/>
            </a:pPr>
            <a:r>
              <a:rPr lang="en-US" sz="3737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Çekirdek zarı ve çekirdekçik kaybolur.</a:t>
            </a:r>
          </a:p>
          <a:p>
            <a:pPr algn="ctr">
              <a:lnSpc>
                <a:spcPts val="5231"/>
              </a:lnSpc>
              <a:spcBef>
                <a:spcPct val="0"/>
              </a:spcBef>
            </a:pPr>
            <a:endParaRPr lang="en-US" sz="3737">
              <a:solidFill>
                <a:srgbClr val="000000"/>
              </a:solidFill>
              <a:latin typeface="Dreaming Outloud Sans"/>
              <a:ea typeface="Dreaming Outloud Sans"/>
              <a:cs typeface="Dreaming Outloud Sans"/>
              <a:sym typeface="Dreaming Outloud Sans"/>
            </a:endParaRP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629343F2-208B-A406-8012-8998A0094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438840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62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1798" y="798985"/>
            <a:ext cx="11397652" cy="2442728"/>
            <a:chOff x="0" y="0"/>
            <a:chExt cx="3407375" cy="7302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07375" cy="730263"/>
            </a:xfrm>
            <a:custGeom>
              <a:avLst/>
              <a:gdLst/>
              <a:ahLst/>
              <a:cxnLst/>
              <a:rect l="l" t="t" r="r" b="b"/>
              <a:pathLst>
                <a:path w="3407375" h="730263">
                  <a:moveTo>
                    <a:pt x="40076" y="0"/>
                  </a:moveTo>
                  <a:lnTo>
                    <a:pt x="3367299" y="0"/>
                  </a:lnTo>
                  <a:cubicBezTo>
                    <a:pt x="3389432" y="0"/>
                    <a:pt x="3407375" y="17943"/>
                    <a:pt x="3407375" y="40076"/>
                  </a:cubicBezTo>
                  <a:lnTo>
                    <a:pt x="3407375" y="690187"/>
                  </a:lnTo>
                  <a:cubicBezTo>
                    <a:pt x="3407375" y="700816"/>
                    <a:pt x="3403153" y="711010"/>
                    <a:pt x="3395637" y="718525"/>
                  </a:cubicBezTo>
                  <a:cubicBezTo>
                    <a:pt x="3388121" y="726041"/>
                    <a:pt x="3377928" y="730263"/>
                    <a:pt x="3367299" y="730263"/>
                  </a:cubicBezTo>
                  <a:lnTo>
                    <a:pt x="40076" y="730263"/>
                  </a:lnTo>
                  <a:cubicBezTo>
                    <a:pt x="17943" y="730263"/>
                    <a:pt x="0" y="712321"/>
                    <a:pt x="0" y="690187"/>
                  </a:cubicBezTo>
                  <a:lnTo>
                    <a:pt x="0" y="40076"/>
                  </a:lnTo>
                  <a:cubicBezTo>
                    <a:pt x="0" y="29447"/>
                    <a:pt x="4222" y="19254"/>
                    <a:pt x="11738" y="11738"/>
                  </a:cubicBezTo>
                  <a:cubicBezTo>
                    <a:pt x="19254" y="4222"/>
                    <a:pt x="29447" y="0"/>
                    <a:pt x="40076" y="0"/>
                  </a:cubicBezTo>
                  <a:close/>
                </a:path>
              </a:pathLst>
            </a:custGeom>
            <a:solidFill>
              <a:srgbClr val="FFDE59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407375" cy="7683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25888" y="4743742"/>
            <a:ext cx="10264246" cy="3774959"/>
            <a:chOff x="0" y="0"/>
            <a:chExt cx="2672121" cy="98274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72121" cy="982746"/>
            </a:xfrm>
            <a:custGeom>
              <a:avLst/>
              <a:gdLst/>
              <a:ahLst/>
              <a:cxnLst/>
              <a:rect l="l" t="t" r="r" b="b"/>
              <a:pathLst>
                <a:path w="2672121" h="982746">
                  <a:moveTo>
                    <a:pt x="38467" y="0"/>
                  </a:moveTo>
                  <a:lnTo>
                    <a:pt x="2633654" y="0"/>
                  </a:lnTo>
                  <a:cubicBezTo>
                    <a:pt x="2654899" y="0"/>
                    <a:pt x="2672121" y="17222"/>
                    <a:pt x="2672121" y="38467"/>
                  </a:cubicBezTo>
                  <a:lnTo>
                    <a:pt x="2672121" y="944279"/>
                  </a:lnTo>
                  <a:cubicBezTo>
                    <a:pt x="2672121" y="965524"/>
                    <a:pt x="2654899" y="982746"/>
                    <a:pt x="2633654" y="982746"/>
                  </a:cubicBezTo>
                  <a:lnTo>
                    <a:pt x="38467" y="982746"/>
                  </a:lnTo>
                  <a:cubicBezTo>
                    <a:pt x="17222" y="982746"/>
                    <a:pt x="0" y="965524"/>
                    <a:pt x="0" y="944279"/>
                  </a:cubicBezTo>
                  <a:lnTo>
                    <a:pt x="0" y="38467"/>
                  </a:lnTo>
                  <a:cubicBezTo>
                    <a:pt x="0" y="17222"/>
                    <a:pt x="17222" y="0"/>
                    <a:pt x="3846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2672121" cy="1001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3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949511" y="3959231"/>
            <a:ext cx="7863062" cy="5559740"/>
          </a:xfrm>
          <a:custGeom>
            <a:avLst/>
            <a:gdLst/>
            <a:ahLst/>
            <a:cxnLst/>
            <a:rect l="l" t="t" r="r" b="b"/>
            <a:pathLst>
              <a:path w="7863062" h="5559740">
                <a:moveTo>
                  <a:pt x="0" y="0"/>
                </a:moveTo>
                <a:lnTo>
                  <a:pt x="7863062" y="0"/>
                </a:lnTo>
                <a:lnTo>
                  <a:pt x="7863062" y="5559740"/>
                </a:lnTo>
                <a:lnTo>
                  <a:pt x="0" y="55597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 l="16226" r="18544" b="18731"/>
          <a:stretch>
            <a:fillRect/>
          </a:stretch>
        </p:blipFill>
        <p:spPr>
          <a:xfrm>
            <a:off x="12847697" y="182040"/>
            <a:ext cx="5044645" cy="353531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141798" y="1150968"/>
            <a:ext cx="11397652" cy="188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97"/>
              </a:lnSpc>
            </a:pPr>
            <a:r>
              <a:rPr lang="en-US" sz="12421">
                <a:solidFill>
                  <a:srgbClr val="00004D"/>
                </a:solidFill>
                <a:latin typeface="Funtastic"/>
                <a:ea typeface="Funtastic"/>
                <a:cs typeface="Funtastic"/>
                <a:sym typeface="Funtastic"/>
              </a:rPr>
              <a:t>MAYOZ 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17366" y="5067300"/>
            <a:ext cx="9281291" cy="3267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06842" lvl="1" indent="-403421" algn="ctr">
              <a:lnSpc>
                <a:spcPts val="5231"/>
              </a:lnSpc>
              <a:buFont typeface="Arial"/>
              <a:buChar char="•"/>
            </a:pPr>
            <a:r>
              <a:rPr lang="en-US" sz="3737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Homolog kromozomların birbirlerine sarılma noktalarından parça alışverişi yapılır. Bu olaya parça değişimi(krossing-over) denir.</a:t>
            </a:r>
          </a:p>
          <a:p>
            <a:pPr algn="ctr">
              <a:lnSpc>
                <a:spcPts val="5231"/>
              </a:lnSpc>
              <a:spcBef>
                <a:spcPct val="0"/>
              </a:spcBef>
            </a:pPr>
            <a:endParaRPr lang="en-US" sz="3737">
              <a:solidFill>
                <a:srgbClr val="000000"/>
              </a:solidFill>
              <a:latin typeface="Dreaming Outloud Sans"/>
              <a:ea typeface="Dreaming Outloud Sans"/>
              <a:cs typeface="Dreaming Outloud Sans"/>
              <a:sym typeface="Dreaming Outloud Sans"/>
            </a:endParaRP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165C6BA6-4B49-CC5C-93B4-78FC9EDFB7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9438840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505</Words>
  <Application>Microsoft Office PowerPoint</Application>
  <PresentationFormat>Özel</PresentationFormat>
  <Paragraphs>90</Paragraphs>
  <Slides>26</Slides>
  <Notes>0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26</vt:i4>
      </vt:variant>
    </vt:vector>
  </HeadingPairs>
  <TitlesOfParts>
    <vt:vector size="32" baseType="lpstr">
      <vt:lpstr>Calibri</vt:lpstr>
      <vt:lpstr>Dreaming Outloud Sans</vt:lpstr>
      <vt:lpstr>Arial</vt:lpstr>
      <vt:lpstr>Arimo Bold</vt:lpstr>
      <vt:lpstr>Funtastic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mayoz</dc:title>
  <cp:lastModifiedBy>Nisa Nur Oran</cp:lastModifiedBy>
  <cp:revision>3</cp:revision>
  <dcterms:created xsi:type="dcterms:W3CDTF">2006-08-16T00:00:00Z</dcterms:created>
  <dcterms:modified xsi:type="dcterms:W3CDTF">2025-09-19T21:48:25Z</dcterms:modified>
  <dc:identifier>DAGS6J_ci6g</dc:identifier>
</cp:coreProperties>
</file>