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Drukaatie Burti" panose="020B0604020202020204" charset="0"/>
      <p:regular r:id="rId22"/>
    </p:embeddedFont>
    <p:embeddedFont>
      <p:font typeface="Gaegu" pitchFamily="2" charset="0"/>
      <p:regular r:id="rId23"/>
    </p:embeddedFont>
    <p:embeddedFont>
      <p:font typeface="Lilita On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5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4.pn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4.pn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4.pn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4.pn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0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41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5" Type="http://schemas.openxmlformats.org/officeDocument/2006/relationships/image" Target="../media/image14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3.png"/><Relationship Id="rId5" Type="http://schemas.openxmlformats.org/officeDocument/2006/relationships/image" Target="../media/image43.sv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sv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4.png"/><Relationship Id="rId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0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svg"/><Relationship Id="rId15" Type="http://schemas.openxmlformats.org/officeDocument/2006/relationships/image" Target="../media/image14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20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svg"/><Relationship Id="rId7" Type="http://schemas.openxmlformats.org/officeDocument/2006/relationships/image" Target="../media/image3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-2846748" y="5097638"/>
            <a:ext cx="8952029" cy="6840842"/>
          </a:xfrm>
          <a:custGeom>
            <a:avLst/>
            <a:gdLst/>
            <a:ahLst/>
            <a:cxnLst/>
            <a:rect l="l" t="t" r="r" b="b"/>
            <a:pathLst>
              <a:path w="8952029" h="6840842">
                <a:moveTo>
                  <a:pt x="0" y="0"/>
                </a:moveTo>
                <a:lnTo>
                  <a:pt x="8952030" y="0"/>
                </a:lnTo>
                <a:lnTo>
                  <a:pt x="8952030" y="6840843"/>
                </a:lnTo>
                <a:lnTo>
                  <a:pt x="0" y="684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8820468">
            <a:off x="12457117" y="-1772561"/>
            <a:ext cx="8537343" cy="4994346"/>
          </a:xfrm>
          <a:custGeom>
            <a:avLst/>
            <a:gdLst/>
            <a:ahLst/>
            <a:cxnLst/>
            <a:rect l="l" t="t" r="r" b="b"/>
            <a:pathLst>
              <a:path w="8537343" h="4994346">
                <a:moveTo>
                  <a:pt x="0" y="0"/>
                </a:moveTo>
                <a:lnTo>
                  <a:pt x="8537343" y="0"/>
                </a:lnTo>
                <a:lnTo>
                  <a:pt x="8537343" y="4994346"/>
                </a:lnTo>
                <a:lnTo>
                  <a:pt x="0" y="4994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979664" flipH="1">
            <a:off x="-430639" y="6458364"/>
            <a:ext cx="4598382" cy="4632070"/>
          </a:xfrm>
          <a:custGeom>
            <a:avLst/>
            <a:gdLst/>
            <a:ahLst/>
            <a:cxnLst/>
            <a:rect l="l" t="t" r="r" b="b"/>
            <a:pathLst>
              <a:path w="4598382" h="4632070">
                <a:moveTo>
                  <a:pt x="4598383" y="0"/>
                </a:moveTo>
                <a:lnTo>
                  <a:pt x="0" y="0"/>
                </a:lnTo>
                <a:lnTo>
                  <a:pt x="0" y="4632070"/>
                </a:lnTo>
                <a:lnTo>
                  <a:pt x="4598383" y="4632070"/>
                </a:lnTo>
                <a:lnTo>
                  <a:pt x="459838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632291" y="-1646027"/>
            <a:ext cx="7315200" cy="3261360"/>
          </a:xfrm>
          <a:custGeom>
            <a:avLst/>
            <a:gdLst/>
            <a:ahLst/>
            <a:cxnLst/>
            <a:rect l="l" t="t" r="r" b="b"/>
            <a:pathLst>
              <a:path w="7315200" h="3261360">
                <a:moveTo>
                  <a:pt x="0" y="0"/>
                </a:moveTo>
                <a:lnTo>
                  <a:pt x="7315200" y="0"/>
                </a:lnTo>
                <a:lnTo>
                  <a:pt x="7315200" y="3261360"/>
                </a:lnTo>
                <a:lnTo>
                  <a:pt x="0" y="3261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699776">
            <a:off x="-135526" y="636814"/>
            <a:ext cx="4524901" cy="3602953"/>
          </a:xfrm>
          <a:custGeom>
            <a:avLst/>
            <a:gdLst/>
            <a:ahLst/>
            <a:cxnLst/>
            <a:rect l="l" t="t" r="r" b="b"/>
            <a:pathLst>
              <a:path w="4524901" h="3602953">
                <a:moveTo>
                  <a:pt x="0" y="0"/>
                </a:moveTo>
                <a:lnTo>
                  <a:pt x="4524901" y="0"/>
                </a:lnTo>
                <a:lnTo>
                  <a:pt x="4524901" y="3602953"/>
                </a:lnTo>
                <a:lnTo>
                  <a:pt x="0" y="3602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890905">
            <a:off x="12081435" y="8470828"/>
            <a:ext cx="7315200" cy="3261360"/>
          </a:xfrm>
          <a:custGeom>
            <a:avLst/>
            <a:gdLst/>
            <a:ahLst/>
            <a:cxnLst/>
            <a:rect l="l" t="t" r="r" b="b"/>
            <a:pathLst>
              <a:path w="7315200" h="3261360">
                <a:moveTo>
                  <a:pt x="0" y="0"/>
                </a:moveTo>
                <a:lnTo>
                  <a:pt x="7315200" y="0"/>
                </a:lnTo>
                <a:lnTo>
                  <a:pt x="7315200" y="3261360"/>
                </a:lnTo>
                <a:lnTo>
                  <a:pt x="0" y="3261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4289891" y="2438291"/>
            <a:ext cx="9708217" cy="4394227"/>
            <a:chOff x="0" y="0"/>
            <a:chExt cx="12944290" cy="585897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2944290" cy="5858970"/>
              <a:chOff x="0" y="0"/>
              <a:chExt cx="3528419" cy="159706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8418" cy="1597067"/>
              </a:xfrm>
              <a:custGeom>
                <a:avLst/>
                <a:gdLst/>
                <a:ahLst/>
                <a:cxnLst/>
                <a:rect l="l" t="t" r="r" b="b"/>
                <a:pathLst>
                  <a:path w="3528418" h="1597067">
                    <a:moveTo>
                      <a:pt x="40670" y="0"/>
                    </a:moveTo>
                    <a:lnTo>
                      <a:pt x="3487748" y="0"/>
                    </a:lnTo>
                    <a:cubicBezTo>
                      <a:pt x="3498535" y="0"/>
                      <a:pt x="3508879" y="4285"/>
                      <a:pt x="3516506" y="11912"/>
                    </a:cubicBezTo>
                    <a:cubicBezTo>
                      <a:pt x="3524133" y="19539"/>
                      <a:pt x="3528418" y="29884"/>
                      <a:pt x="3528418" y="40670"/>
                    </a:cubicBezTo>
                    <a:lnTo>
                      <a:pt x="3528418" y="1556396"/>
                    </a:lnTo>
                    <a:cubicBezTo>
                      <a:pt x="3528418" y="1567183"/>
                      <a:pt x="3524133" y="1577528"/>
                      <a:pt x="3516506" y="1585155"/>
                    </a:cubicBezTo>
                    <a:cubicBezTo>
                      <a:pt x="3508879" y="1592782"/>
                      <a:pt x="3498535" y="1597067"/>
                      <a:pt x="3487748" y="1597067"/>
                    </a:cubicBezTo>
                    <a:lnTo>
                      <a:pt x="40670" y="1597067"/>
                    </a:lnTo>
                    <a:cubicBezTo>
                      <a:pt x="29884" y="1597067"/>
                      <a:pt x="19539" y="1592782"/>
                      <a:pt x="11912" y="1585155"/>
                    </a:cubicBezTo>
                    <a:cubicBezTo>
                      <a:pt x="4285" y="1577528"/>
                      <a:pt x="0" y="1567183"/>
                      <a:pt x="0" y="1556396"/>
                    </a:cubicBezTo>
                    <a:lnTo>
                      <a:pt x="0" y="40670"/>
                    </a:lnTo>
                    <a:cubicBezTo>
                      <a:pt x="0" y="29884"/>
                      <a:pt x="4285" y="19539"/>
                      <a:pt x="11912" y="11912"/>
                    </a:cubicBezTo>
                    <a:cubicBezTo>
                      <a:pt x="19539" y="4285"/>
                      <a:pt x="29884" y="0"/>
                      <a:pt x="40670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33350"/>
                <a:ext cx="3528419" cy="17304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9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849740" y="892978"/>
              <a:ext cx="11372475" cy="4514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27"/>
                </a:lnSpc>
              </a:pPr>
              <a:r>
                <a:rPr lang="en-US" sz="11199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HÜCRESEL</a:t>
              </a:r>
            </a:p>
            <a:p>
              <a:pPr algn="ctr">
                <a:lnSpc>
                  <a:spcPts val="13327"/>
                </a:lnSpc>
              </a:pPr>
              <a:r>
                <a:rPr lang="en-US" sz="11199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SOLUNUM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685645" flipH="1">
            <a:off x="14031874" y="238617"/>
            <a:ext cx="5641701" cy="10009469"/>
          </a:xfrm>
          <a:custGeom>
            <a:avLst/>
            <a:gdLst/>
            <a:ahLst/>
            <a:cxnLst/>
            <a:rect l="l" t="t" r="r" b="b"/>
            <a:pathLst>
              <a:path w="5641701" h="10009469">
                <a:moveTo>
                  <a:pt x="5641701" y="0"/>
                </a:moveTo>
                <a:lnTo>
                  <a:pt x="0" y="0"/>
                </a:lnTo>
                <a:lnTo>
                  <a:pt x="0" y="10009469"/>
                </a:lnTo>
                <a:lnTo>
                  <a:pt x="5641701" y="10009469"/>
                </a:lnTo>
                <a:lnTo>
                  <a:pt x="564170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767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6908152" y="1544235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0" y="0"/>
                </a:lnTo>
                <a:lnTo>
                  <a:pt x="1040500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675167" y="1008692"/>
            <a:ext cx="16937665" cy="6420224"/>
            <a:chOff x="0" y="-769638"/>
            <a:chExt cx="22583554" cy="856029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769638"/>
              <a:ext cx="22583554" cy="8560298"/>
              <a:chOff x="0" y="-138080"/>
              <a:chExt cx="4051692" cy="153579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4569" y="-138080"/>
                <a:ext cx="3967123" cy="1397714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1397714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1371501"/>
                    </a:lnTo>
                    <a:cubicBezTo>
                      <a:pt x="3967123" y="1378454"/>
                      <a:pt x="3964361" y="1385121"/>
                      <a:pt x="3959446" y="1390037"/>
                    </a:cubicBezTo>
                    <a:cubicBezTo>
                      <a:pt x="3954530" y="1394953"/>
                      <a:pt x="3947862" y="1397714"/>
                      <a:pt x="3940910" y="1397714"/>
                    </a:cubicBezTo>
                    <a:lnTo>
                      <a:pt x="26213" y="1397714"/>
                    </a:lnTo>
                    <a:cubicBezTo>
                      <a:pt x="11736" y="1397714"/>
                      <a:pt x="0" y="1385978"/>
                      <a:pt x="0" y="1371501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14739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116317" y="-576339"/>
              <a:ext cx="19880153" cy="7404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04"/>
                </a:lnSpc>
              </a:pPr>
              <a:r>
                <a:rPr lang="en-US" sz="7376" dirty="0">
                  <a:solidFill>
                    <a:srgbClr val="87C657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BİTKİLER </a:t>
              </a:r>
            </a:p>
            <a:p>
              <a:pPr algn="ctr">
                <a:lnSpc>
                  <a:spcPts val="8704"/>
                </a:lnSpc>
              </a:pPr>
              <a:endParaRPr lang="en-US" sz="7376" dirty="0">
                <a:solidFill>
                  <a:srgbClr val="87C657"/>
                </a:solidFill>
                <a:latin typeface="Drukaatie Burti"/>
                <a:ea typeface="Drukaatie Burti"/>
                <a:cs typeface="Drukaatie Burti"/>
                <a:sym typeface="Drukaatie Burti"/>
              </a:endParaRPr>
            </a:p>
            <a:p>
              <a:pPr algn="ctr">
                <a:lnSpc>
                  <a:spcPts val="8704"/>
                </a:lnSpc>
              </a:pPr>
              <a:r>
                <a:rPr lang="en-US" sz="7376" dirty="0">
                  <a:solidFill>
                    <a:srgbClr val="424D72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GECE</a:t>
              </a:r>
              <a:r>
                <a:rPr lang="en-US" sz="7376" dirty="0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= </a:t>
              </a:r>
              <a:r>
                <a:rPr lang="en-US" sz="7376" dirty="0">
                  <a:solidFill>
                    <a:srgbClr val="FF7852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SOLUNUM</a:t>
              </a:r>
            </a:p>
            <a:p>
              <a:pPr algn="ctr">
                <a:lnSpc>
                  <a:spcPts val="8704"/>
                </a:lnSpc>
              </a:pPr>
              <a:endParaRPr lang="en-US" sz="7376" dirty="0">
                <a:solidFill>
                  <a:srgbClr val="FF7852"/>
                </a:solidFill>
                <a:latin typeface="Drukaatie Burti"/>
                <a:ea typeface="Drukaatie Burti"/>
                <a:cs typeface="Drukaatie Burti"/>
                <a:sym typeface="Drukaatie Burti"/>
              </a:endParaRPr>
            </a:p>
            <a:p>
              <a:pPr algn="ctr">
                <a:lnSpc>
                  <a:spcPts val="8704"/>
                </a:lnSpc>
              </a:pPr>
              <a:r>
                <a:rPr lang="en-US" sz="7376" dirty="0">
                  <a:solidFill>
                    <a:srgbClr val="ECEE97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GÜNDÜZ</a:t>
              </a:r>
              <a:r>
                <a:rPr lang="en-US" sz="7376" dirty="0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= </a:t>
              </a:r>
              <a:r>
                <a:rPr lang="en-US" sz="7376" dirty="0">
                  <a:solidFill>
                    <a:srgbClr val="FF7852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SOLUNUM</a:t>
              </a:r>
              <a:r>
                <a:rPr lang="en-US" sz="7376" dirty="0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 + </a:t>
              </a:r>
              <a:r>
                <a:rPr lang="en-US" sz="7376" dirty="0">
                  <a:solidFill>
                    <a:srgbClr val="87C657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FOTOSENTEZ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4953000" y="6827490"/>
            <a:ext cx="9379042" cy="2563404"/>
          </a:xfrm>
          <a:custGeom>
            <a:avLst/>
            <a:gdLst/>
            <a:ahLst/>
            <a:cxnLst/>
            <a:rect l="l" t="t" r="r" b="b"/>
            <a:pathLst>
              <a:path w="9379042" h="2563404">
                <a:moveTo>
                  <a:pt x="0" y="0"/>
                </a:moveTo>
                <a:lnTo>
                  <a:pt x="9379042" y="0"/>
                </a:lnTo>
                <a:lnTo>
                  <a:pt x="9379042" y="2563404"/>
                </a:lnTo>
                <a:lnTo>
                  <a:pt x="0" y="25634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30496A7-CBA2-5D4B-A904-FA45986670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767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6253951" y="842147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0" y="0"/>
                </a:lnTo>
                <a:lnTo>
                  <a:pt x="1040500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386326" y="1395604"/>
            <a:ext cx="15161815" cy="7151394"/>
          </a:xfrm>
          <a:custGeom>
            <a:avLst/>
            <a:gdLst/>
            <a:ahLst/>
            <a:cxnLst/>
            <a:rect l="l" t="t" r="r" b="b"/>
            <a:pathLst>
              <a:path w="15161815" h="7151394">
                <a:moveTo>
                  <a:pt x="0" y="0"/>
                </a:moveTo>
                <a:lnTo>
                  <a:pt x="15161815" y="0"/>
                </a:lnTo>
                <a:lnTo>
                  <a:pt x="15161815" y="7151395"/>
                </a:lnTo>
                <a:lnTo>
                  <a:pt x="0" y="71513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4CBFC8B-DC24-2409-C6DD-951ABE6709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6767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6253951" y="842147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0" y="0"/>
                </a:lnTo>
                <a:lnTo>
                  <a:pt x="1040500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855446" y="693516"/>
            <a:ext cx="12223574" cy="9029261"/>
          </a:xfrm>
          <a:custGeom>
            <a:avLst/>
            <a:gdLst/>
            <a:ahLst/>
            <a:cxnLst/>
            <a:rect l="l" t="t" r="r" b="b"/>
            <a:pathLst>
              <a:path w="12223574" h="9029261">
                <a:moveTo>
                  <a:pt x="0" y="0"/>
                </a:moveTo>
                <a:lnTo>
                  <a:pt x="12223575" y="0"/>
                </a:lnTo>
                <a:lnTo>
                  <a:pt x="12223575" y="9029260"/>
                </a:lnTo>
                <a:lnTo>
                  <a:pt x="0" y="90292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A09FF2B-D3A7-239F-0A93-7A85B7F083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1306447"/>
            <a:chOff x="0" y="0"/>
            <a:chExt cx="20083560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1741929"/>
              <a:chOff x="0" y="0"/>
              <a:chExt cx="3967123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344085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317872"/>
                    </a:lnTo>
                    <a:cubicBezTo>
                      <a:pt x="3967123" y="324824"/>
                      <a:pt x="3964361" y="331491"/>
                      <a:pt x="3959446" y="336407"/>
                    </a:cubicBezTo>
                    <a:cubicBezTo>
                      <a:pt x="3954530" y="341323"/>
                      <a:pt x="3947862" y="344085"/>
                      <a:pt x="3940910" y="344085"/>
                    </a:cubicBezTo>
                    <a:lnTo>
                      <a:pt x="26213" y="344085"/>
                    </a:lnTo>
                    <a:cubicBezTo>
                      <a:pt x="11736" y="344085"/>
                      <a:pt x="0" y="332349"/>
                      <a:pt x="0" y="317872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1384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SOLUNUM DENEYLERİ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502097" y="1737511"/>
            <a:ext cx="14871082" cy="7520789"/>
          </a:xfrm>
          <a:custGeom>
            <a:avLst/>
            <a:gdLst/>
            <a:ahLst/>
            <a:cxnLst/>
            <a:rect l="l" t="t" r="r" b="b"/>
            <a:pathLst>
              <a:path w="14871082" h="7520789">
                <a:moveTo>
                  <a:pt x="0" y="0"/>
                </a:moveTo>
                <a:lnTo>
                  <a:pt x="14871082" y="0"/>
                </a:lnTo>
                <a:lnTo>
                  <a:pt x="14871082" y="7520789"/>
                </a:lnTo>
                <a:lnTo>
                  <a:pt x="0" y="75207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3205622" y="8334284"/>
            <a:ext cx="11520983" cy="1952716"/>
            <a:chOff x="0" y="-368996"/>
            <a:chExt cx="15361311" cy="260362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-368996"/>
              <a:ext cx="15361311" cy="2603622"/>
              <a:chOff x="0" y="-123825"/>
              <a:chExt cx="5154841" cy="87370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5482" y="-112256"/>
                <a:ext cx="5129359" cy="749880"/>
              </a:xfrm>
              <a:custGeom>
                <a:avLst/>
                <a:gdLst/>
                <a:ahLst/>
                <a:cxnLst/>
                <a:rect l="l" t="t" r="r" b="b"/>
                <a:pathLst>
                  <a:path w="5129359" h="749880">
                    <a:moveTo>
                      <a:pt x="27977" y="0"/>
                    </a:moveTo>
                    <a:lnTo>
                      <a:pt x="5101383" y="0"/>
                    </a:lnTo>
                    <a:cubicBezTo>
                      <a:pt x="5108803" y="0"/>
                      <a:pt x="5115919" y="2948"/>
                      <a:pt x="5121165" y="8194"/>
                    </a:cubicBezTo>
                    <a:cubicBezTo>
                      <a:pt x="5126412" y="13441"/>
                      <a:pt x="5129359" y="20557"/>
                      <a:pt x="5129359" y="27977"/>
                    </a:cubicBezTo>
                    <a:lnTo>
                      <a:pt x="5129359" y="721903"/>
                    </a:lnTo>
                    <a:cubicBezTo>
                      <a:pt x="5129359" y="729323"/>
                      <a:pt x="5126412" y="736439"/>
                      <a:pt x="5121165" y="741686"/>
                    </a:cubicBezTo>
                    <a:cubicBezTo>
                      <a:pt x="5115919" y="746933"/>
                      <a:pt x="5108803" y="749880"/>
                      <a:pt x="5101383" y="749880"/>
                    </a:cubicBezTo>
                    <a:lnTo>
                      <a:pt x="27977" y="749880"/>
                    </a:lnTo>
                    <a:cubicBezTo>
                      <a:pt x="20557" y="749880"/>
                      <a:pt x="13441" y="746933"/>
                      <a:pt x="8194" y="741686"/>
                    </a:cubicBezTo>
                    <a:cubicBezTo>
                      <a:pt x="2948" y="736439"/>
                      <a:pt x="0" y="729323"/>
                      <a:pt x="0" y="721903"/>
                    </a:cubicBezTo>
                    <a:lnTo>
                      <a:pt x="0" y="27977"/>
                    </a:lnTo>
                    <a:cubicBezTo>
                      <a:pt x="0" y="20557"/>
                      <a:pt x="2948" y="13441"/>
                      <a:pt x="8194" y="8194"/>
                    </a:cubicBezTo>
                    <a:cubicBezTo>
                      <a:pt x="13441" y="2948"/>
                      <a:pt x="20557" y="0"/>
                      <a:pt x="27977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23825"/>
                <a:ext cx="5129359" cy="8737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449491" y="333098"/>
              <a:ext cx="4186627" cy="70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3"/>
                </a:lnSpc>
              </a:pPr>
              <a:r>
                <a:rPr lang="en-US" sz="2924" dirty="0" err="1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besin</a:t>
              </a:r>
              <a:r>
                <a:rPr lang="en-US" sz="2924" dirty="0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 + </a:t>
              </a:r>
              <a:r>
                <a:rPr lang="en-US" sz="2924" dirty="0" err="1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oksijen</a:t>
              </a:r>
              <a:endParaRPr lang="en-US" sz="2924" dirty="0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930651" y="321891"/>
              <a:ext cx="9097546" cy="70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3"/>
                </a:lnSpc>
              </a:pPr>
              <a:r>
                <a:rPr lang="en-US" sz="2924" dirty="0" err="1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karbondioksit</a:t>
              </a:r>
              <a:r>
                <a:rPr lang="en-US" sz="2924" dirty="0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 + </a:t>
              </a:r>
              <a:r>
                <a:rPr lang="en-US" sz="2924" dirty="0" err="1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su</a:t>
              </a:r>
              <a:r>
                <a:rPr lang="en-US" sz="2924" dirty="0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 + ATP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640780" y="155534"/>
              <a:ext cx="2569002" cy="1263967"/>
              <a:chOff x="0" y="-422731"/>
              <a:chExt cx="2098203" cy="103233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321148" y="-422731"/>
                <a:ext cx="77705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77055" h="812800">
                    <a:moveTo>
                      <a:pt x="777055" y="406400"/>
                    </a:moveTo>
                    <a:lnTo>
                      <a:pt x="370655" y="0"/>
                    </a:lnTo>
                    <a:lnTo>
                      <a:pt x="370655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370655" y="609600"/>
                    </a:lnTo>
                    <a:lnTo>
                      <a:pt x="370655" y="812800"/>
                    </a:lnTo>
                    <a:lnTo>
                      <a:pt x="777055" y="406400"/>
                    </a:lnTo>
                    <a:close/>
                  </a:path>
                </a:pathLst>
              </a:custGeom>
              <a:solidFill>
                <a:srgbClr val="00538A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165100"/>
                <a:ext cx="675455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8B6EFCB6-376B-76F0-1D0E-9E465506A8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1306447"/>
            <a:chOff x="0" y="0"/>
            <a:chExt cx="20083560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1741929"/>
              <a:chOff x="0" y="0"/>
              <a:chExt cx="3967123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344085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317872"/>
                    </a:lnTo>
                    <a:cubicBezTo>
                      <a:pt x="3967123" y="324824"/>
                      <a:pt x="3964361" y="331491"/>
                      <a:pt x="3959446" y="336407"/>
                    </a:cubicBezTo>
                    <a:cubicBezTo>
                      <a:pt x="3954530" y="341323"/>
                      <a:pt x="3947862" y="344085"/>
                      <a:pt x="3940910" y="344085"/>
                    </a:cubicBezTo>
                    <a:lnTo>
                      <a:pt x="26213" y="344085"/>
                    </a:lnTo>
                    <a:cubicBezTo>
                      <a:pt x="11736" y="344085"/>
                      <a:pt x="0" y="332349"/>
                      <a:pt x="0" y="317872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1384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SOLUNUM DENEYLERİ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685031" y="2440032"/>
            <a:ext cx="9372024" cy="6229403"/>
          </a:xfrm>
          <a:custGeom>
            <a:avLst/>
            <a:gdLst/>
            <a:ahLst/>
            <a:cxnLst/>
            <a:rect l="l" t="t" r="r" b="b"/>
            <a:pathLst>
              <a:path w="9372024" h="6229403">
                <a:moveTo>
                  <a:pt x="0" y="0"/>
                </a:moveTo>
                <a:lnTo>
                  <a:pt x="9372023" y="0"/>
                </a:lnTo>
                <a:lnTo>
                  <a:pt x="9372023" y="6229402"/>
                </a:lnTo>
                <a:lnTo>
                  <a:pt x="0" y="6229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549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5247863" y="8747115"/>
            <a:ext cx="7954301" cy="1077455"/>
            <a:chOff x="0" y="0"/>
            <a:chExt cx="2890964" cy="3915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90964" cy="391597"/>
            </a:xfrm>
            <a:custGeom>
              <a:avLst/>
              <a:gdLst/>
              <a:ahLst/>
              <a:cxnLst/>
              <a:rect l="l" t="t" r="r" b="b"/>
              <a:pathLst>
                <a:path w="2890964" h="391597">
                  <a:moveTo>
                    <a:pt x="49638" y="0"/>
                  </a:moveTo>
                  <a:lnTo>
                    <a:pt x="2841325" y="0"/>
                  </a:lnTo>
                  <a:cubicBezTo>
                    <a:pt x="2868740" y="0"/>
                    <a:pt x="2890964" y="22224"/>
                    <a:pt x="2890964" y="49638"/>
                  </a:cubicBezTo>
                  <a:lnTo>
                    <a:pt x="2890964" y="341959"/>
                  </a:lnTo>
                  <a:cubicBezTo>
                    <a:pt x="2890964" y="355124"/>
                    <a:pt x="2885734" y="367750"/>
                    <a:pt x="2876425" y="377059"/>
                  </a:cubicBezTo>
                  <a:cubicBezTo>
                    <a:pt x="2867116" y="386368"/>
                    <a:pt x="2854490" y="391597"/>
                    <a:pt x="2841325" y="391597"/>
                  </a:cubicBezTo>
                  <a:lnTo>
                    <a:pt x="49638" y="391597"/>
                  </a:lnTo>
                  <a:cubicBezTo>
                    <a:pt x="36473" y="391597"/>
                    <a:pt x="23848" y="386368"/>
                    <a:pt x="14539" y="377059"/>
                  </a:cubicBezTo>
                  <a:cubicBezTo>
                    <a:pt x="5230" y="367750"/>
                    <a:pt x="0" y="355124"/>
                    <a:pt x="0" y="341959"/>
                  </a:cubicBezTo>
                  <a:lnTo>
                    <a:pt x="0" y="49638"/>
                  </a:lnTo>
                  <a:cubicBezTo>
                    <a:pt x="0" y="22224"/>
                    <a:pt x="22224" y="0"/>
                    <a:pt x="49638" y="0"/>
                  </a:cubicBezTo>
                  <a:close/>
                </a:path>
              </a:pathLst>
            </a:custGeom>
            <a:solidFill>
              <a:srgbClr val="A5CFD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33350"/>
              <a:ext cx="2890964" cy="524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BESIN ---&gt; LAKTİK ASİT + ATP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285153" y="6409472"/>
            <a:ext cx="3430677" cy="201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  <a:spcBef>
                <a:spcPct val="0"/>
              </a:spcBef>
            </a:pPr>
            <a:r>
              <a:rPr lang="en-US" sz="3336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LAKTİK ASİT FERMANTASYONU YAPAN BAKTERİLER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64D744FA-E6C9-BEDA-4110-53CD08FE4A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013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1306447"/>
            <a:chOff x="0" y="0"/>
            <a:chExt cx="20083560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1741929"/>
              <a:chOff x="0" y="0"/>
              <a:chExt cx="3967123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344085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317872"/>
                    </a:lnTo>
                    <a:cubicBezTo>
                      <a:pt x="3967123" y="324824"/>
                      <a:pt x="3964361" y="331491"/>
                      <a:pt x="3959446" y="336407"/>
                    </a:cubicBezTo>
                    <a:cubicBezTo>
                      <a:pt x="3954530" y="341323"/>
                      <a:pt x="3947862" y="344085"/>
                      <a:pt x="3940910" y="344085"/>
                    </a:cubicBezTo>
                    <a:lnTo>
                      <a:pt x="26213" y="344085"/>
                    </a:lnTo>
                    <a:cubicBezTo>
                      <a:pt x="11736" y="344085"/>
                      <a:pt x="0" y="332349"/>
                      <a:pt x="0" y="317872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1384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SOLUNUM DENEYLERİ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715830" y="2440032"/>
            <a:ext cx="9341224" cy="6229403"/>
          </a:xfrm>
          <a:custGeom>
            <a:avLst/>
            <a:gdLst/>
            <a:ahLst/>
            <a:cxnLst/>
            <a:rect l="l" t="t" r="r" b="b"/>
            <a:pathLst>
              <a:path w="9341224" h="6229403">
                <a:moveTo>
                  <a:pt x="0" y="0"/>
                </a:moveTo>
                <a:lnTo>
                  <a:pt x="9341224" y="0"/>
                </a:lnTo>
                <a:lnTo>
                  <a:pt x="9341224" y="6229402"/>
                </a:lnTo>
                <a:lnTo>
                  <a:pt x="0" y="6229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5939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5544475" y="8620106"/>
            <a:ext cx="7954301" cy="1077455"/>
            <a:chOff x="0" y="0"/>
            <a:chExt cx="2890964" cy="3915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90964" cy="391597"/>
            </a:xfrm>
            <a:custGeom>
              <a:avLst/>
              <a:gdLst/>
              <a:ahLst/>
              <a:cxnLst/>
              <a:rect l="l" t="t" r="r" b="b"/>
              <a:pathLst>
                <a:path w="2890964" h="391597">
                  <a:moveTo>
                    <a:pt x="49638" y="0"/>
                  </a:moveTo>
                  <a:lnTo>
                    <a:pt x="2841325" y="0"/>
                  </a:lnTo>
                  <a:cubicBezTo>
                    <a:pt x="2868740" y="0"/>
                    <a:pt x="2890964" y="22224"/>
                    <a:pt x="2890964" y="49638"/>
                  </a:cubicBezTo>
                  <a:lnTo>
                    <a:pt x="2890964" y="341959"/>
                  </a:lnTo>
                  <a:cubicBezTo>
                    <a:pt x="2890964" y="355124"/>
                    <a:pt x="2885734" y="367750"/>
                    <a:pt x="2876425" y="377059"/>
                  </a:cubicBezTo>
                  <a:cubicBezTo>
                    <a:pt x="2867116" y="386368"/>
                    <a:pt x="2854490" y="391597"/>
                    <a:pt x="2841325" y="391597"/>
                  </a:cubicBezTo>
                  <a:lnTo>
                    <a:pt x="49638" y="391597"/>
                  </a:lnTo>
                  <a:cubicBezTo>
                    <a:pt x="36473" y="391597"/>
                    <a:pt x="23848" y="386368"/>
                    <a:pt x="14539" y="377059"/>
                  </a:cubicBezTo>
                  <a:cubicBezTo>
                    <a:pt x="5230" y="367750"/>
                    <a:pt x="0" y="355124"/>
                    <a:pt x="0" y="341959"/>
                  </a:cubicBezTo>
                  <a:lnTo>
                    <a:pt x="0" y="49638"/>
                  </a:lnTo>
                  <a:cubicBezTo>
                    <a:pt x="0" y="22224"/>
                    <a:pt x="22224" y="0"/>
                    <a:pt x="49638" y="0"/>
                  </a:cubicBezTo>
                  <a:close/>
                </a:path>
              </a:pathLst>
            </a:custGeom>
            <a:solidFill>
              <a:srgbClr val="A5CFD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33350"/>
              <a:ext cx="2890964" cy="524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BESIN ---&gt; ETİL ALKOL + CO2 + ATP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285153" y="6409472"/>
            <a:ext cx="3430677" cy="201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7"/>
              </a:lnSpc>
              <a:spcBef>
                <a:spcPct val="0"/>
              </a:spcBef>
            </a:pPr>
            <a:r>
              <a:rPr lang="en-US" sz="3336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ETİL ALKOL FERMANTASYONU YAPAN BAKTERİLER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0D1588C5-29CE-9D88-B888-6F038F21E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1306447"/>
            <a:chOff x="0" y="0"/>
            <a:chExt cx="20083560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1741929"/>
              <a:chOff x="0" y="0"/>
              <a:chExt cx="3967123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344085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317872"/>
                    </a:lnTo>
                    <a:cubicBezTo>
                      <a:pt x="3967123" y="324824"/>
                      <a:pt x="3964361" y="331491"/>
                      <a:pt x="3959446" y="336407"/>
                    </a:cubicBezTo>
                    <a:cubicBezTo>
                      <a:pt x="3954530" y="341323"/>
                      <a:pt x="3947862" y="344085"/>
                      <a:pt x="3940910" y="344085"/>
                    </a:cubicBezTo>
                    <a:lnTo>
                      <a:pt x="26213" y="344085"/>
                    </a:lnTo>
                    <a:cubicBezTo>
                      <a:pt x="11736" y="344085"/>
                      <a:pt x="0" y="332349"/>
                      <a:pt x="0" y="317872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1384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BİRLİKTE ÇÖZELİM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26104" y="1961653"/>
            <a:ext cx="15035791" cy="7048027"/>
          </a:xfrm>
          <a:custGeom>
            <a:avLst/>
            <a:gdLst/>
            <a:ahLst/>
            <a:cxnLst/>
            <a:rect l="l" t="t" r="r" b="b"/>
            <a:pathLst>
              <a:path w="15035791" h="7048027">
                <a:moveTo>
                  <a:pt x="0" y="0"/>
                </a:moveTo>
                <a:lnTo>
                  <a:pt x="15035792" y="0"/>
                </a:lnTo>
                <a:lnTo>
                  <a:pt x="15035792" y="7048027"/>
                </a:lnTo>
                <a:lnTo>
                  <a:pt x="0" y="70480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5434849" y="904114"/>
            <a:ext cx="2853151" cy="972303"/>
          </a:xfrm>
          <a:custGeom>
            <a:avLst/>
            <a:gdLst/>
            <a:ahLst/>
            <a:cxnLst/>
            <a:rect l="l" t="t" r="r" b="b"/>
            <a:pathLst>
              <a:path w="2853151" h="972303">
                <a:moveTo>
                  <a:pt x="0" y="0"/>
                </a:moveTo>
                <a:lnTo>
                  <a:pt x="2853151" y="0"/>
                </a:lnTo>
                <a:lnTo>
                  <a:pt x="2853151" y="972303"/>
                </a:lnTo>
                <a:lnTo>
                  <a:pt x="0" y="9723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EFBBEEF-5721-A510-9384-569B652A3C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1306447"/>
            <a:chOff x="0" y="0"/>
            <a:chExt cx="20083560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1741929"/>
              <a:chOff x="0" y="0"/>
              <a:chExt cx="3967123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344085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317872"/>
                    </a:lnTo>
                    <a:cubicBezTo>
                      <a:pt x="3967123" y="324824"/>
                      <a:pt x="3964361" y="331491"/>
                      <a:pt x="3959446" y="336407"/>
                    </a:cubicBezTo>
                    <a:cubicBezTo>
                      <a:pt x="3954530" y="341323"/>
                      <a:pt x="3947862" y="344085"/>
                      <a:pt x="3940910" y="344085"/>
                    </a:cubicBezTo>
                    <a:lnTo>
                      <a:pt x="26213" y="344085"/>
                    </a:lnTo>
                    <a:cubicBezTo>
                      <a:pt x="11736" y="344085"/>
                      <a:pt x="0" y="332349"/>
                      <a:pt x="0" y="317872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1384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BİRLİKTE ÇÖZELİM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3186812" y="1028700"/>
            <a:ext cx="5007071" cy="1246204"/>
          </a:xfrm>
          <a:custGeom>
            <a:avLst/>
            <a:gdLst/>
            <a:ahLst/>
            <a:cxnLst/>
            <a:rect l="l" t="t" r="r" b="b"/>
            <a:pathLst>
              <a:path w="5007071" h="1246204">
                <a:moveTo>
                  <a:pt x="0" y="0"/>
                </a:moveTo>
                <a:lnTo>
                  <a:pt x="5007071" y="0"/>
                </a:lnTo>
                <a:lnTo>
                  <a:pt x="5007071" y="1246204"/>
                </a:lnTo>
                <a:lnTo>
                  <a:pt x="0" y="12462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2060722" y="1721108"/>
            <a:ext cx="10679757" cy="7692748"/>
          </a:xfrm>
          <a:custGeom>
            <a:avLst/>
            <a:gdLst/>
            <a:ahLst/>
            <a:cxnLst/>
            <a:rect l="l" t="t" r="r" b="b"/>
            <a:pathLst>
              <a:path w="11359259" h="8107671">
                <a:moveTo>
                  <a:pt x="0" y="0"/>
                </a:moveTo>
                <a:lnTo>
                  <a:pt x="11359259" y="0"/>
                </a:lnTo>
                <a:lnTo>
                  <a:pt x="11359259" y="8107671"/>
                </a:lnTo>
                <a:lnTo>
                  <a:pt x="0" y="81076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7F81149-18E8-0BE2-CD11-7D93CC6C8A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1306447"/>
            <a:chOff x="0" y="0"/>
            <a:chExt cx="20083560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1741929"/>
              <a:chOff x="0" y="0"/>
              <a:chExt cx="3967123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344085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317872"/>
                    </a:lnTo>
                    <a:cubicBezTo>
                      <a:pt x="3967123" y="324824"/>
                      <a:pt x="3964361" y="331491"/>
                      <a:pt x="3959446" y="336407"/>
                    </a:cubicBezTo>
                    <a:cubicBezTo>
                      <a:pt x="3954530" y="341323"/>
                      <a:pt x="3947862" y="344085"/>
                      <a:pt x="3940910" y="344085"/>
                    </a:cubicBezTo>
                    <a:lnTo>
                      <a:pt x="26213" y="344085"/>
                    </a:lnTo>
                    <a:cubicBezTo>
                      <a:pt x="11736" y="344085"/>
                      <a:pt x="0" y="332349"/>
                      <a:pt x="0" y="317872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1384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BİRLİKTE ÇÖZELİM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3186812" y="1028700"/>
            <a:ext cx="5007071" cy="1246204"/>
          </a:xfrm>
          <a:custGeom>
            <a:avLst/>
            <a:gdLst/>
            <a:ahLst/>
            <a:cxnLst/>
            <a:rect l="l" t="t" r="r" b="b"/>
            <a:pathLst>
              <a:path w="5007071" h="1246204">
                <a:moveTo>
                  <a:pt x="0" y="0"/>
                </a:moveTo>
                <a:lnTo>
                  <a:pt x="5007071" y="0"/>
                </a:lnTo>
                <a:lnTo>
                  <a:pt x="5007071" y="1246204"/>
                </a:lnTo>
                <a:lnTo>
                  <a:pt x="0" y="12462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2006264" y="1651802"/>
            <a:ext cx="11007368" cy="7122597"/>
          </a:xfrm>
          <a:custGeom>
            <a:avLst/>
            <a:gdLst/>
            <a:ahLst/>
            <a:cxnLst/>
            <a:rect l="l" t="t" r="r" b="b"/>
            <a:pathLst>
              <a:path w="9954291" h="8185553">
                <a:moveTo>
                  <a:pt x="0" y="0"/>
                </a:moveTo>
                <a:lnTo>
                  <a:pt x="9954291" y="0"/>
                </a:lnTo>
                <a:lnTo>
                  <a:pt x="9954291" y="8185554"/>
                </a:lnTo>
                <a:lnTo>
                  <a:pt x="0" y="81855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BB662F02-A6C4-C7D2-B3DB-61076C40B7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1306447"/>
            <a:chOff x="0" y="0"/>
            <a:chExt cx="20083560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1741929"/>
              <a:chOff x="0" y="0"/>
              <a:chExt cx="3967123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344085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317872"/>
                    </a:lnTo>
                    <a:cubicBezTo>
                      <a:pt x="3967123" y="324824"/>
                      <a:pt x="3964361" y="331491"/>
                      <a:pt x="3959446" y="336407"/>
                    </a:cubicBezTo>
                    <a:cubicBezTo>
                      <a:pt x="3954530" y="341323"/>
                      <a:pt x="3947862" y="344085"/>
                      <a:pt x="3940910" y="344085"/>
                    </a:cubicBezTo>
                    <a:lnTo>
                      <a:pt x="26213" y="344085"/>
                    </a:lnTo>
                    <a:cubicBezTo>
                      <a:pt x="11736" y="344085"/>
                      <a:pt x="0" y="332349"/>
                      <a:pt x="0" y="317872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1384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SIRA SENDE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45385" y="2131451"/>
            <a:ext cx="14673556" cy="6878230"/>
          </a:xfrm>
          <a:custGeom>
            <a:avLst/>
            <a:gdLst/>
            <a:ahLst/>
            <a:cxnLst/>
            <a:rect l="l" t="t" r="r" b="b"/>
            <a:pathLst>
              <a:path w="14673556" h="6878230">
                <a:moveTo>
                  <a:pt x="0" y="0"/>
                </a:moveTo>
                <a:lnTo>
                  <a:pt x="14673556" y="0"/>
                </a:lnTo>
                <a:lnTo>
                  <a:pt x="14673556" y="6878229"/>
                </a:lnTo>
                <a:lnTo>
                  <a:pt x="0" y="6878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3186812" y="1028700"/>
            <a:ext cx="5007071" cy="1246204"/>
          </a:xfrm>
          <a:custGeom>
            <a:avLst/>
            <a:gdLst/>
            <a:ahLst/>
            <a:cxnLst/>
            <a:rect l="l" t="t" r="r" b="b"/>
            <a:pathLst>
              <a:path w="5007071" h="1246204">
                <a:moveTo>
                  <a:pt x="0" y="0"/>
                </a:moveTo>
                <a:lnTo>
                  <a:pt x="5007071" y="0"/>
                </a:lnTo>
                <a:lnTo>
                  <a:pt x="5007071" y="1246204"/>
                </a:lnTo>
                <a:lnTo>
                  <a:pt x="0" y="12462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DD83BA0C-2AFA-D865-84E3-D6078B491D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3542435" y="6172200"/>
            <a:ext cx="4745565" cy="4114800"/>
          </a:xfrm>
          <a:custGeom>
            <a:avLst/>
            <a:gdLst/>
            <a:ahLst/>
            <a:cxnLst/>
            <a:rect l="l" t="t" r="r" b="b"/>
            <a:pathLst>
              <a:path w="4745565" h="4114800">
                <a:moveTo>
                  <a:pt x="4745565" y="0"/>
                </a:moveTo>
                <a:lnTo>
                  <a:pt x="0" y="0"/>
                </a:lnTo>
                <a:lnTo>
                  <a:pt x="0" y="4114800"/>
                </a:lnTo>
                <a:lnTo>
                  <a:pt x="4745565" y="4114800"/>
                </a:lnTo>
                <a:lnTo>
                  <a:pt x="47455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5400000">
            <a:off x="-482536" y="467189"/>
            <a:ext cx="4106685" cy="3141614"/>
          </a:xfrm>
          <a:custGeom>
            <a:avLst/>
            <a:gdLst/>
            <a:ahLst/>
            <a:cxnLst/>
            <a:rect l="l" t="t" r="r" b="b"/>
            <a:pathLst>
              <a:path w="4106685" h="3141614">
                <a:moveTo>
                  <a:pt x="0" y="0"/>
                </a:moveTo>
                <a:lnTo>
                  <a:pt x="4106686" y="0"/>
                </a:lnTo>
                <a:lnTo>
                  <a:pt x="4106686" y="3141614"/>
                </a:lnTo>
                <a:lnTo>
                  <a:pt x="0" y="3141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229650">
            <a:off x="16373607" y="199821"/>
            <a:ext cx="2624728" cy="2792263"/>
          </a:xfrm>
          <a:custGeom>
            <a:avLst/>
            <a:gdLst/>
            <a:ahLst/>
            <a:cxnLst/>
            <a:rect l="l" t="t" r="r" b="b"/>
            <a:pathLst>
              <a:path w="2624728" h="2792263">
                <a:moveTo>
                  <a:pt x="0" y="0"/>
                </a:moveTo>
                <a:lnTo>
                  <a:pt x="2624727" y="0"/>
                </a:lnTo>
                <a:lnTo>
                  <a:pt x="2624727" y="2792264"/>
                </a:lnTo>
                <a:lnTo>
                  <a:pt x="0" y="2792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11576275" y="4296397"/>
            <a:ext cx="878446" cy="918855"/>
            <a:chOff x="0" y="0"/>
            <a:chExt cx="777055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77055" cy="812800"/>
            </a:xfrm>
            <a:custGeom>
              <a:avLst/>
              <a:gdLst/>
              <a:ahLst/>
              <a:cxnLst/>
              <a:rect l="l" t="t" r="r" b="b"/>
              <a:pathLst>
                <a:path w="777055" h="812800">
                  <a:moveTo>
                    <a:pt x="777055" y="406400"/>
                  </a:moveTo>
                  <a:lnTo>
                    <a:pt x="370655" y="0"/>
                  </a:lnTo>
                  <a:lnTo>
                    <a:pt x="37065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70655" y="609600"/>
                  </a:lnTo>
                  <a:lnTo>
                    <a:pt x="370655" y="812800"/>
                  </a:lnTo>
                  <a:lnTo>
                    <a:pt x="777055" y="406400"/>
                  </a:lnTo>
                  <a:close/>
                </a:path>
              </a:pathLst>
            </a:custGeom>
            <a:solidFill>
              <a:srgbClr val="00538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5100"/>
              <a:ext cx="6754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1590" y="4755825"/>
            <a:ext cx="5250507" cy="5245093"/>
            <a:chOff x="0" y="0"/>
            <a:chExt cx="7000676" cy="699345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7000676" cy="6993458"/>
              <a:chOff x="0" y="0"/>
              <a:chExt cx="2076235" cy="20740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76235" cy="2074095"/>
              </a:xfrm>
              <a:custGeom>
                <a:avLst/>
                <a:gdLst/>
                <a:ahLst/>
                <a:cxnLst/>
                <a:rect l="l" t="t" r="r" b="b"/>
                <a:pathLst>
                  <a:path w="2076235" h="2074095">
                    <a:moveTo>
                      <a:pt x="67257" y="0"/>
                    </a:moveTo>
                    <a:lnTo>
                      <a:pt x="2008978" y="0"/>
                    </a:lnTo>
                    <a:cubicBezTo>
                      <a:pt x="2046123" y="0"/>
                      <a:pt x="2076235" y="30112"/>
                      <a:pt x="2076235" y="67257"/>
                    </a:cubicBezTo>
                    <a:lnTo>
                      <a:pt x="2076235" y="2006837"/>
                    </a:lnTo>
                    <a:cubicBezTo>
                      <a:pt x="2076235" y="2024675"/>
                      <a:pt x="2069149" y="2041782"/>
                      <a:pt x="2056536" y="2054395"/>
                    </a:cubicBezTo>
                    <a:cubicBezTo>
                      <a:pt x="2043923" y="2067009"/>
                      <a:pt x="2026816" y="2074095"/>
                      <a:pt x="2008978" y="2074095"/>
                    </a:cubicBezTo>
                    <a:lnTo>
                      <a:pt x="67257" y="2074095"/>
                    </a:lnTo>
                    <a:cubicBezTo>
                      <a:pt x="30112" y="2074095"/>
                      <a:pt x="0" y="2043982"/>
                      <a:pt x="0" y="2006837"/>
                    </a:cubicBezTo>
                    <a:lnTo>
                      <a:pt x="0" y="67257"/>
                    </a:lnTo>
                    <a:cubicBezTo>
                      <a:pt x="0" y="30112"/>
                      <a:pt x="30112" y="0"/>
                      <a:pt x="67257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33350"/>
                <a:ext cx="2076235" cy="2207445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54054" y="1172867"/>
              <a:ext cx="5892568" cy="4552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3"/>
                </a:lnSpc>
              </a:pPr>
              <a:r>
                <a:rPr lang="en-US" sz="3216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Canlılar büyüme, gelişme, üreme, beslenme, hareket, dolaşım gibi çok sayıda yaşamsal olayı gerçekleştirmek için enerji kullanırlar.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71696" y="3973442"/>
            <a:ext cx="4744609" cy="3953846"/>
            <a:chOff x="0" y="0"/>
            <a:chExt cx="6326145" cy="527179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326145" cy="5271795"/>
              <a:chOff x="0" y="0"/>
              <a:chExt cx="1678022" cy="139835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78022" cy="1398354"/>
              </a:xfrm>
              <a:custGeom>
                <a:avLst/>
                <a:gdLst/>
                <a:ahLst/>
                <a:cxnLst/>
                <a:rect l="l" t="t" r="r" b="b"/>
                <a:pathLst>
                  <a:path w="1678022" h="1398354">
                    <a:moveTo>
                      <a:pt x="83218" y="0"/>
                    </a:moveTo>
                    <a:lnTo>
                      <a:pt x="1594804" y="0"/>
                    </a:lnTo>
                    <a:cubicBezTo>
                      <a:pt x="1616875" y="0"/>
                      <a:pt x="1638042" y="8768"/>
                      <a:pt x="1653648" y="24374"/>
                    </a:cubicBezTo>
                    <a:cubicBezTo>
                      <a:pt x="1669255" y="39980"/>
                      <a:pt x="1678022" y="61147"/>
                      <a:pt x="1678022" y="83218"/>
                    </a:cubicBezTo>
                    <a:lnTo>
                      <a:pt x="1678022" y="1315136"/>
                    </a:lnTo>
                    <a:cubicBezTo>
                      <a:pt x="1678022" y="1337207"/>
                      <a:pt x="1669255" y="1358373"/>
                      <a:pt x="1653648" y="1373980"/>
                    </a:cubicBezTo>
                    <a:cubicBezTo>
                      <a:pt x="1638042" y="1389586"/>
                      <a:pt x="1616875" y="1398354"/>
                      <a:pt x="1594804" y="1398354"/>
                    </a:cubicBezTo>
                    <a:lnTo>
                      <a:pt x="83218" y="1398354"/>
                    </a:lnTo>
                    <a:cubicBezTo>
                      <a:pt x="61147" y="1398354"/>
                      <a:pt x="39980" y="1389586"/>
                      <a:pt x="24374" y="1373980"/>
                    </a:cubicBezTo>
                    <a:cubicBezTo>
                      <a:pt x="8768" y="1358373"/>
                      <a:pt x="0" y="1337207"/>
                      <a:pt x="0" y="1315136"/>
                    </a:cubicBezTo>
                    <a:lnTo>
                      <a:pt x="0" y="83218"/>
                    </a:lnTo>
                    <a:cubicBezTo>
                      <a:pt x="0" y="61147"/>
                      <a:pt x="8768" y="39980"/>
                      <a:pt x="24374" y="24374"/>
                    </a:cubicBezTo>
                    <a:cubicBezTo>
                      <a:pt x="39980" y="8768"/>
                      <a:pt x="61147" y="0"/>
                      <a:pt x="83218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33350"/>
                <a:ext cx="1678022" cy="1531704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91847" y="474302"/>
              <a:ext cx="5742452" cy="4227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5"/>
                </a:lnSpc>
              </a:pPr>
              <a:r>
                <a:rPr lang="en-US" sz="3596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Canlı organizmalar enerji üretip vücudunda kullanabildiği sürece yaşamını sürdürebilir.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514691" y="2642430"/>
            <a:ext cx="4744609" cy="5230196"/>
            <a:chOff x="0" y="0"/>
            <a:chExt cx="6326145" cy="697359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326145" cy="6973595"/>
              <a:chOff x="0" y="0"/>
              <a:chExt cx="1678022" cy="184976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678022" cy="1849760"/>
              </a:xfrm>
              <a:custGeom>
                <a:avLst/>
                <a:gdLst/>
                <a:ahLst/>
                <a:cxnLst/>
                <a:rect l="l" t="t" r="r" b="b"/>
                <a:pathLst>
                  <a:path w="1678022" h="1849760">
                    <a:moveTo>
                      <a:pt x="83218" y="0"/>
                    </a:moveTo>
                    <a:lnTo>
                      <a:pt x="1594804" y="0"/>
                    </a:lnTo>
                    <a:cubicBezTo>
                      <a:pt x="1616875" y="0"/>
                      <a:pt x="1638042" y="8768"/>
                      <a:pt x="1653648" y="24374"/>
                    </a:cubicBezTo>
                    <a:cubicBezTo>
                      <a:pt x="1669255" y="39980"/>
                      <a:pt x="1678022" y="61147"/>
                      <a:pt x="1678022" y="83218"/>
                    </a:cubicBezTo>
                    <a:lnTo>
                      <a:pt x="1678022" y="1766542"/>
                    </a:lnTo>
                    <a:cubicBezTo>
                      <a:pt x="1678022" y="1788612"/>
                      <a:pt x="1669255" y="1809779"/>
                      <a:pt x="1653648" y="1825386"/>
                    </a:cubicBezTo>
                    <a:cubicBezTo>
                      <a:pt x="1638042" y="1840992"/>
                      <a:pt x="1616875" y="1849760"/>
                      <a:pt x="1594804" y="1849760"/>
                    </a:cubicBezTo>
                    <a:lnTo>
                      <a:pt x="83218" y="1849760"/>
                    </a:lnTo>
                    <a:cubicBezTo>
                      <a:pt x="61147" y="1849760"/>
                      <a:pt x="39980" y="1840992"/>
                      <a:pt x="24374" y="1825386"/>
                    </a:cubicBezTo>
                    <a:cubicBezTo>
                      <a:pt x="8768" y="1809779"/>
                      <a:pt x="0" y="1788612"/>
                      <a:pt x="0" y="1766542"/>
                    </a:cubicBezTo>
                    <a:lnTo>
                      <a:pt x="0" y="83218"/>
                    </a:lnTo>
                    <a:cubicBezTo>
                      <a:pt x="0" y="61147"/>
                      <a:pt x="8768" y="39980"/>
                      <a:pt x="24374" y="24374"/>
                    </a:cubicBezTo>
                    <a:cubicBezTo>
                      <a:pt x="39980" y="8768"/>
                      <a:pt x="61147" y="0"/>
                      <a:pt x="83218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33350"/>
                <a:ext cx="1678022" cy="1983110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44895" y="474302"/>
              <a:ext cx="5636356" cy="59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5"/>
                </a:lnSpc>
              </a:pPr>
              <a:r>
                <a:rPr lang="en-US" sz="3596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Tüm canlı organizmalar ve tüm canlı hücreler kendileri için gerekli olan enerjiyi besinleri parçalayarak eldeederler.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828772" y="5950365"/>
            <a:ext cx="878446" cy="918855"/>
            <a:chOff x="0" y="0"/>
            <a:chExt cx="777055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77055" cy="812800"/>
            </a:xfrm>
            <a:custGeom>
              <a:avLst/>
              <a:gdLst/>
              <a:ahLst/>
              <a:cxnLst/>
              <a:rect l="l" t="t" r="r" b="b"/>
              <a:pathLst>
                <a:path w="777055" h="812800">
                  <a:moveTo>
                    <a:pt x="777055" y="406400"/>
                  </a:moveTo>
                  <a:lnTo>
                    <a:pt x="370655" y="0"/>
                  </a:lnTo>
                  <a:lnTo>
                    <a:pt x="37065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70655" y="609600"/>
                  </a:lnTo>
                  <a:lnTo>
                    <a:pt x="370655" y="812800"/>
                  </a:lnTo>
                  <a:lnTo>
                    <a:pt x="777055" y="406400"/>
                  </a:lnTo>
                  <a:close/>
                </a:path>
              </a:pathLst>
            </a:custGeom>
            <a:solidFill>
              <a:srgbClr val="00538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65100"/>
              <a:ext cx="6754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0" y="1000135"/>
            <a:ext cx="15223929" cy="207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SOLUNUM NEDIR?</a:t>
            </a:r>
          </a:p>
        </p:txBody>
      </p:sp>
      <p:sp>
        <p:nvSpPr>
          <p:cNvPr id="29" name="Freeform 29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0" name="Resim 29">
            <a:extLst>
              <a:ext uri="{FF2B5EF4-FFF2-40B4-BE49-F238E27FC236}">
                <a16:creationId xmlns:a16="http://schemas.microsoft.com/office/drawing/2014/main" id="{845F3D3D-858A-9041-FA5A-355A04FAD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338" y="520938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6187547"/>
            <a:ext cx="4559474" cy="4114800"/>
          </a:xfrm>
          <a:custGeom>
            <a:avLst/>
            <a:gdLst/>
            <a:ahLst/>
            <a:cxnLst/>
            <a:rect l="l" t="t" r="r" b="b"/>
            <a:pathLst>
              <a:path w="4559474" h="4114800">
                <a:moveTo>
                  <a:pt x="0" y="0"/>
                </a:moveTo>
                <a:lnTo>
                  <a:pt x="4559474" y="0"/>
                </a:lnTo>
                <a:lnTo>
                  <a:pt x="45594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658058" y="-839735"/>
            <a:ext cx="3693033" cy="4114800"/>
          </a:xfrm>
          <a:custGeom>
            <a:avLst/>
            <a:gdLst/>
            <a:ahLst/>
            <a:cxnLst/>
            <a:rect l="l" t="t" r="r" b="b"/>
            <a:pathLst>
              <a:path w="3693033" h="4114800">
                <a:moveTo>
                  <a:pt x="0" y="0"/>
                </a:moveTo>
                <a:lnTo>
                  <a:pt x="3693033" y="0"/>
                </a:lnTo>
                <a:lnTo>
                  <a:pt x="36930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4686665" y="7200900"/>
            <a:ext cx="4472609" cy="4114800"/>
          </a:xfrm>
          <a:custGeom>
            <a:avLst/>
            <a:gdLst/>
            <a:ahLst/>
            <a:cxnLst/>
            <a:rect l="l" t="t" r="r" b="b"/>
            <a:pathLst>
              <a:path w="4472609" h="4114800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3858463">
            <a:off x="1883190" y="251483"/>
            <a:ext cx="2624728" cy="2792263"/>
          </a:xfrm>
          <a:custGeom>
            <a:avLst/>
            <a:gdLst/>
            <a:ahLst/>
            <a:cxnLst/>
            <a:rect l="l" t="t" r="r" b="b"/>
            <a:pathLst>
              <a:path w="2624728" h="2792263">
                <a:moveTo>
                  <a:pt x="0" y="0"/>
                </a:moveTo>
                <a:lnTo>
                  <a:pt x="2624728" y="0"/>
                </a:lnTo>
                <a:lnTo>
                  <a:pt x="2624728" y="2792263"/>
                </a:lnTo>
                <a:lnTo>
                  <a:pt x="0" y="2792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368491" y="1622304"/>
            <a:ext cx="15536993" cy="6622643"/>
          </a:xfrm>
          <a:custGeom>
            <a:avLst/>
            <a:gdLst/>
            <a:ahLst/>
            <a:cxnLst/>
            <a:rect l="l" t="t" r="r" b="b"/>
            <a:pathLst>
              <a:path w="15536993" h="6622643">
                <a:moveTo>
                  <a:pt x="0" y="0"/>
                </a:moveTo>
                <a:lnTo>
                  <a:pt x="15536993" y="0"/>
                </a:lnTo>
                <a:lnTo>
                  <a:pt x="15536993" y="6622643"/>
                </a:lnTo>
                <a:lnTo>
                  <a:pt x="0" y="66226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171AE0A-F547-E745-6F80-FCD899B384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931736" y="2558196"/>
            <a:ext cx="1561471" cy="1661139"/>
          </a:xfrm>
          <a:custGeom>
            <a:avLst/>
            <a:gdLst/>
            <a:ahLst/>
            <a:cxnLst/>
            <a:rect l="l" t="t" r="r" b="b"/>
            <a:pathLst>
              <a:path w="1561471" h="1661139">
                <a:moveTo>
                  <a:pt x="0" y="0"/>
                </a:moveTo>
                <a:lnTo>
                  <a:pt x="1561471" y="0"/>
                </a:lnTo>
                <a:lnTo>
                  <a:pt x="1561471" y="1661138"/>
                </a:lnTo>
                <a:lnTo>
                  <a:pt x="0" y="1661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190367" flipV="1">
            <a:off x="-1966084" y="8685235"/>
            <a:ext cx="6284303" cy="2356614"/>
          </a:xfrm>
          <a:custGeom>
            <a:avLst/>
            <a:gdLst/>
            <a:ahLst/>
            <a:cxnLst/>
            <a:rect l="l" t="t" r="r" b="b"/>
            <a:pathLst>
              <a:path w="6284303" h="2356614">
                <a:moveTo>
                  <a:pt x="0" y="2356614"/>
                </a:moveTo>
                <a:lnTo>
                  <a:pt x="6284303" y="2356614"/>
                </a:lnTo>
                <a:lnTo>
                  <a:pt x="6284303" y="0"/>
                </a:lnTo>
                <a:lnTo>
                  <a:pt x="0" y="0"/>
                </a:lnTo>
                <a:lnTo>
                  <a:pt x="0" y="235661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2050558" y="-1779653"/>
            <a:ext cx="4770783" cy="4114800"/>
          </a:xfrm>
          <a:custGeom>
            <a:avLst/>
            <a:gdLst/>
            <a:ahLst/>
            <a:cxnLst/>
            <a:rect l="l" t="t" r="r" b="b"/>
            <a:pathLst>
              <a:path w="4770783" h="4114800">
                <a:moveTo>
                  <a:pt x="0" y="0"/>
                </a:moveTo>
                <a:lnTo>
                  <a:pt x="4770782" y="0"/>
                </a:lnTo>
                <a:lnTo>
                  <a:pt x="47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3382848" y="1028700"/>
            <a:ext cx="11522304" cy="1306447"/>
            <a:chOff x="0" y="0"/>
            <a:chExt cx="15363072" cy="17419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5363072" cy="1741929"/>
              <a:chOff x="0" y="0"/>
              <a:chExt cx="3034681" cy="3440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34681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034681" h="344085">
                    <a:moveTo>
                      <a:pt x="34267" y="0"/>
                    </a:moveTo>
                    <a:lnTo>
                      <a:pt x="3000414" y="0"/>
                    </a:lnTo>
                    <a:cubicBezTo>
                      <a:pt x="3009502" y="0"/>
                      <a:pt x="3018218" y="3610"/>
                      <a:pt x="3024644" y="10037"/>
                    </a:cubicBezTo>
                    <a:cubicBezTo>
                      <a:pt x="3031071" y="16463"/>
                      <a:pt x="3034681" y="25179"/>
                      <a:pt x="3034681" y="34267"/>
                    </a:cubicBezTo>
                    <a:lnTo>
                      <a:pt x="3034681" y="309817"/>
                    </a:lnTo>
                    <a:cubicBezTo>
                      <a:pt x="3034681" y="318906"/>
                      <a:pt x="3031071" y="327622"/>
                      <a:pt x="3024644" y="334048"/>
                    </a:cubicBezTo>
                    <a:cubicBezTo>
                      <a:pt x="3018218" y="340474"/>
                      <a:pt x="3009502" y="344085"/>
                      <a:pt x="3000414" y="344085"/>
                    </a:cubicBezTo>
                    <a:lnTo>
                      <a:pt x="34267" y="344085"/>
                    </a:lnTo>
                    <a:cubicBezTo>
                      <a:pt x="15342" y="344085"/>
                      <a:pt x="0" y="328743"/>
                      <a:pt x="0" y="309817"/>
                    </a:cubicBezTo>
                    <a:lnTo>
                      <a:pt x="0" y="34267"/>
                    </a:lnTo>
                    <a:cubicBezTo>
                      <a:pt x="0" y="25179"/>
                      <a:pt x="3610" y="16463"/>
                      <a:pt x="10037" y="10037"/>
                    </a:cubicBezTo>
                    <a:cubicBezTo>
                      <a:pt x="16463" y="3610"/>
                      <a:pt x="25179" y="0"/>
                      <a:pt x="34267" y="0"/>
                    </a:cubicBezTo>
                    <a:close/>
                  </a:path>
                </a:pathLst>
              </a:custGeom>
              <a:solidFill>
                <a:srgbClr val="00538A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034681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775382" y="40469"/>
              <a:ext cx="13812308" cy="1508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OKSİJENLİ SOLUNUM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61321" y="6093607"/>
            <a:ext cx="1907054" cy="1907054"/>
            <a:chOff x="0" y="0"/>
            <a:chExt cx="2542738" cy="254273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542738" cy="254273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455712" y="855998"/>
              <a:ext cx="1631315" cy="771182"/>
            </a:xfrm>
            <a:custGeom>
              <a:avLst/>
              <a:gdLst/>
              <a:ahLst/>
              <a:cxnLst/>
              <a:rect l="l" t="t" r="r" b="b"/>
              <a:pathLst>
                <a:path w="1631315" h="771182">
                  <a:moveTo>
                    <a:pt x="0" y="0"/>
                  </a:moveTo>
                  <a:lnTo>
                    <a:pt x="1631315" y="0"/>
                  </a:lnTo>
                  <a:lnTo>
                    <a:pt x="1631315" y="771182"/>
                  </a:lnTo>
                  <a:lnTo>
                    <a:pt x="0" y="771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40883" t="-91294" r="-35701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544617" y="6088679"/>
            <a:ext cx="1907054" cy="1907054"/>
            <a:chOff x="0" y="0"/>
            <a:chExt cx="2542738" cy="254273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2542738" cy="2542738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493594" y="884945"/>
              <a:ext cx="1555550" cy="785989"/>
            </a:xfrm>
            <a:custGeom>
              <a:avLst/>
              <a:gdLst/>
              <a:ahLst/>
              <a:cxnLst/>
              <a:rect l="l" t="t" r="r" b="b"/>
              <a:pathLst>
                <a:path w="1555550" h="785989">
                  <a:moveTo>
                    <a:pt x="0" y="0"/>
                  </a:moveTo>
                  <a:lnTo>
                    <a:pt x="1555550" y="0"/>
                  </a:lnTo>
                  <a:lnTo>
                    <a:pt x="1555550" y="785989"/>
                  </a:lnTo>
                  <a:lnTo>
                    <a:pt x="0" y="785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87691" r="-527019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87448" y="6088679"/>
            <a:ext cx="1907054" cy="1907054"/>
            <a:chOff x="0" y="0"/>
            <a:chExt cx="2542738" cy="254273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542738" cy="254273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538A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06564" y="859781"/>
              <a:ext cx="2302187" cy="763616"/>
            </a:xfrm>
            <a:custGeom>
              <a:avLst/>
              <a:gdLst/>
              <a:ahLst/>
              <a:cxnLst/>
              <a:rect l="l" t="t" r="r" b="b"/>
              <a:pathLst>
                <a:path w="2302187" h="763616">
                  <a:moveTo>
                    <a:pt x="0" y="0"/>
                  </a:moveTo>
                  <a:lnTo>
                    <a:pt x="2302187" y="0"/>
                  </a:lnTo>
                  <a:lnTo>
                    <a:pt x="2302187" y="763616"/>
                  </a:lnTo>
                  <a:lnTo>
                    <a:pt x="0" y="763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240605" t="-93190" r="-8306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402693" y="6088679"/>
            <a:ext cx="1907054" cy="1907054"/>
            <a:chOff x="0" y="0"/>
            <a:chExt cx="2542738" cy="2542738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2542738" cy="254273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538A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665530" y="859781"/>
              <a:ext cx="1211677" cy="701171"/>
            </a:xfrm>
            <a:custGeom>
              <a:avLst/>
              <a:gdLst/>
              <a:ahLst/>
              <a:cxnLst/>
              <a:rect l="l" t="t" r="r" b="b"/>
              <a:pathLst>
                <a:path w="1211677" h="701171">
                  <a:moveTo>
                    <a:pt x="0" y="0"/>
                  </a:moveTo>
                  <a:lnTo>
                    <a:pt x="1211678" y="0"/>
                  </a:lnTo>
                  <a:lnTo>
                    <a:pt x="1211678" y="701172"/>
                  </a:lnTo>
                  <a:lnTo>
                    <a:pt x="0" y="701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704966" t="-103483" b="-6912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4293498" y="6066344"/>
            <a:ext cx="1907054" cy="1907054"/>
            <a:chOff x="0" y="0"/>
            <a:chExt cx="2542738" cy="2542738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542738" cy="2542738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 flipH="1" flipV="1">
              <a:off x="924268" y="512069"/>
              <a:ext cx="694202" cy="1591302"/>
            </a:xfrm>
            <a:custGeom>
              <a:avLst/>
              <a:gdLst/>
              <a:ahLst/>
              <a:cxnLst/>
              <a:rect l="l" t="t" r="r" b="b"/>
              <a:pathLst>
                <a:path w="694202" h="1591302">
                  <a:moveTo>
                    <a:pt x="694202" y="1591302"/>
                  </a:moveTo>
                  <a:lnTo>
                    <a:pt x="0" y="1591302"/>
                  </a:lnTo>
                  <a:lnTo>
                    <a:pt x="0" y="0"/>
                  </a:lnTo>
                  <a:lnTo>
                    <a:pt x="694202" y="0"/>
                  </a:lnTo>
                  <a:lnTo>
                    <a:pt x="694202" y="1591302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087448" y="3517322"/>
            <a:ext cx="14113103" cy="2063247"/>
            <a:chOff x="0" y="0"/>
            <a:chExt cx="18817471" cy="2750996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8817471" cy="2750996"/>
              <a:chOff x="0" y="0"/>
              <a:chExt cx="5129359" cy="74988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129359" cy="749880"/>
              </a:xfrm>
              <a:custGeom>
                <a:avLst/>
                <a:gdLst/>
                <a:ahLst/>
                <a:cxnLst/>
                <a:rect l="l" t="t" r="r" b="b"/>
                <a:pathLst>
                  <a:path w="5129359" h="749880">
                    <a:moveTo>
                      <a:pt x="27977" y="0"/>
                    </a:moveTo>
                    <a:lnTo>
                      <a:pt x="5101383" y="0"/>
                    </a:lnTo>
                    <a:cubicBezTo>
                      <a:pt x="5108803" y="0"/>
                      <a:pt x="5115919" y="2948"/>
                      <a:pt x="5121165" y="8194"/>
                    </a:cubicBezTo>
                    <a:cubicBezTo>
                      <a:pt x="5126412" y="13441"/>
                      <a:pt x="5129359" y="20557"/>
                      <a:pt x="5129359" y="27977"/>
                    </a:cubicBezTo>
                    <a:lnTo>
                      <a:pt x="5129359" y="721903"/>
                    </a:lnTo>
                    <a:cubicBezTo>
                      <a:pt x="5129359" y="729323"/>
                      <a:pt x="5126412" y="736439"/>
                      <a:pt x="5121165" y="741686"/>
                    </a:cubicBezTo>
                    <a:cubicBezTo>
                      <a:pt x="5115919" y="746933"/>
                      <a:pt x="5108803" y="749880"/>
                      <a:pt x="5101383" y="749880"/>
                    </a:cubicBezTo>
                    <a:lnTo>
                      <a:pt x="27977" y="749880"/>
                    </a:lnTo>
                    <a:cubicBezTo>
                      <a:pt x="20557" y="749880"/>
                      <a:pt x="13441" y="746933"/>
                      <a:pt x="8194" y="741686"/>
                    </a:cubicBezTo>
                    <a:cubicBezTo>
                      <a:pt x="2948" y="736439"/>
                      <a:pt x="0" y="729323"/>
                      <a:pt x="0" y="721903"/>
                    </a:cubicBezTo>
                    <a:lnTo>
                      <a:pt x="0" y="27977"/>
                    </a:lnTo>
                    <a:cubicBezTo>
                      <a:pt x="0" y="20557"/>
                      <a:pt x="2948" y="13441"/>
                      <a:pt x="8194" y="8194"/>
                    </a:cubicBezTo>
                    <a:cubicBezTo>
                      <a:pt x="13441" y="2948"/>
                      <a:pt x="20557" y="0"/>
                      <a:pt x="27977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133350"/>
                <a:ext cx="5129359" cy="8832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72703" y="924340"/>
              <a:ext cx="5154059" cy="881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besin + oksijen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326892" y="924340"/>
              <a:ext cx="11199776" cy="881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Gaegu"/>
                  <a:ea typeface="Gaegu"/>
                  <a:cs typeface="Gaegu"/>
                  <a:sym typeface="Gaegu"/>
                </a:rPr>
                <a:t>karbondioksit + su + ATP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5713157" y="828660"/>
              <a:ext cx="1171262" cy="1225140"/>
              <a:chOff x="0" y="0"/>
              <a:chExt cx="777055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7705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77055" h="812800">
                    <a:moveTo>
                      <a:pt x="777055" y="406400"/>
                    </a:moveTo>
                    <a:lnTo>
                      <a:pt x="370655" y="0"/>
                    </a:lnTo>
                    <a:lnTo>
                      <a:pt x="370655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370655" y="609600"/>
                    </a:lnTo>
                    <a:lnTo>
                      <a:pt x="370655" y="812800"/>
                    </a:lnTo>
                    <a:lnTo>
                      <a:pt x="777055" y="406400"/>
                    </a:lnTo>
                    <a:close/>
                  </a:path>
                </a:pathLst>
              </a:custGeom>
              <a:solidFill>
                <a:srgbClr val="00538A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165100"/>
                <a:ext cx="675455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>
            <a:off x="15837499" y="8459173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2" y="0"/>
                </a:lnTo>
                <a:lnTo>
                  <a:pt x="49010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7" name="Freeform 47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9BD9D77D-EBAD-DE8B-67A6-B650D03B6D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2489723" y="3086100"/>
            <a:ext cx="5167724" cy="4114800"/>
          </a:xfrm>
          <a:custGeom>
            <a:avLst/>
            <a:gdLst/>
            <a:ahLst/>
            <a:cxnLst/>
            <a:rect l="l" t="t" r="r" b="b"/>
            <a:pathLst>
              <a:path w="5167724" h="4114800">
                <a:moveTo>
                  <a:pt x="0" y="0"/>
                </a:moveTo>
                <a:lnTo>
                  <a:pt x="5167724" y="0"/>
                </a:lnTo>
                <a:lnTo>
                  <a:pt x="51677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3238528" y="2589680"/>
            <a:ext cx="2947239" cy="604184"/>
          </a:xfrm>
          <a:custGeom>
            <a:avLst/>
            <a:gdLst/>
            <a:ahLst/>
            <a:cxnLst/>
            <a:rect l="l" t="t" r="r" b="b"/>
            <a:pathLst>
              <a:path w="2947239" h="604184">
                <a:moveTo>
                  <a:pt x="0" y="0"/>
                </a:moveTo>
                <a:lnTo>
                  <a:pt x="2947239" y="0"/>
                </a:lnTo>
                <a:lnTo>
                  <a:pt x="2947239" y="604184"/>
                </a:lnTo>
                <a:lnTo>
                  <a:pt x="0" y="60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5199268" y="0"/>
            <a:ext cx="3088732" cy="3193864"/>
          </a:xfrm>
          <a:custGeom>
            <a:avLst/>
            <a:gdLst/>
            <a:ahLst/>
            <a:cxnLst/>
            <a:rect l="l" t="t" r="r" b="b"/>
            <a:pathLst>
              <a:path w="3088732" h="3193864">
                <a:moveTo>
                  <a:pt x="0" y="0"/>
                </a:moveTo>
                <a:lnTo>
                  <a:pt x="3088732" y="0"/>
                </a:lnTo>
                <a:lnTo>
                  <a:pt x="3088732" y="3193864"/>
                </a:lnTo>
                <a:lnTo>
                  <a:pt x="0" y="3193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flipH="1">
            <a:off x="0" y="8184486"/>
            <a:ext cx="3074933" cy="2117860"/>
          </a:xfrm>
          <a:custGeom>
            <a:avLst/>
            <a:gdLst/>
            <a:ahLst/>
            <a:cxnLst/>
            <a:rect l="l" t="t" r="r" b="b"/>
            <a:pathLst>
              <a:path w="3074933" h="2117860">
                <a:moveTo>
                  <a:pt x="3074933" y="0"/>
                </a:moveTo>
                <a:lnTo>
                  <a:pt x="0" y="0"/>
                </a:lnTo>
                <a:lnTo>
                  <a:pt x="0" y="2117861"/>
                </a:lnTo>
                <a:lnTo>
                  <a:pt x="3074933" y="2117861"/>
                </a:lnTo>
                <a:lnTo>
                  <a:pt x="307493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10726226">
            <a:off x="-197843" y="-372825"/>
            <a:ext cx="1853272" cy="2677816"/>
          </a:xfrm>
          <a:custGeom>
            <a:avLst/>
            <a:gdLst/>
            <a:ahLst/>
            <a:cxnLst/>
            <a:rect l="l" t="t" r="r" b="b"/>
            <a:pathLst>
              <a:path w="1853272" h="2677816">
                <a:moveTo>
                  <a:pt x="0" y="0"/>
                </a:moveTo>
                <a:lnTo>
                  <a:pt x="1853272" y="0"/>
                </a:lnTo>
                <a:lnTo>
                  <a:pt x="1853272" y="2677816"/>
                </a:lnTo>
                <a:lnTo>
                  <a:pt x="0" y="2677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6185767" y="2181692"/>
            <a:ext cx="2526186" cy="6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MİTOKONDRİ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8336749" y="-3235"/>
            <a:ext cx="1561471" cy="1661139"/>
          </a:xfrm>
          <a:custGeom>
            <a:avLst/>
            <a:gdLst/>
            <a:ahLst/>
            <a:cxnLst/>
            <a:rect l="l" t="t" r="r" b="b"/>
            <a:pathLst>
              <a:path w="1561471" h="1661139">
                <a:moveTo>
                  <a:pt x="0" y="0"/>
                </a:moveTo>
                <a:lnTo>
                  <a:pt x="1561470" y="0"/>
                </a:lnTo>
                <a:lnTo>
                  <a:pt x="1561470" y="1661138"/>
                </a:lnTo>
                <a:lnTo>
                  <a:pt x="0" y="1661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9521578" y="1028700"/>
            <a:ext cx="7452050" cy="8131504"/>
            <a:chOff x="0" y="0"/>
            <a:chExt cx="9936067" cy="1084200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936067" cy="10842006"/>
              <a:chOff x="0" y="0"/>
              <a:chExt cx="2949478" cy="321840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949478" cy="3218402"/>
              </a:xfrm>
              <a:custGeom>
                <a:avLst/>
                <a:gdLst/>
                <a:ahLst/>
                <a:cxnLst/>
                <a:rect l="l" t="t" r="r" b="b"/>
                <a:pathLst>
                  <a:path w="2949478" h="3218402">
                    <a:moveTo>
                      <a:pt x="48654" y="0"/>
                    </a:moveTo>
                    <a:lnTo>
                      <a:pt x="2900825" y="0"/>
                    </a:lnTo>
                    <a:cubicBezTo>
                      <a:pt x="2913728" y="0"/>
                      <a:pt x="2926104" y="5126"/>
                      <a:pt x="2935228" y="14250"/>
                    </a:cubicBezTo>
                    <a:cubicBezTo>
                      <a:pt x="2944352" y="23375"/>
                      <a:pt x="2949478" y="35750"/>
                      <a:pt x="2949478" y="48654"/>
                    </a:cubicBezTo>
                    <a:lnTo>
                      <a:pt x="2949478" y="3169749"/>
                    </a:lnTo>
                    <a:cubicBezTo>
                      <a:pt x="2949478" y="3196619"/>
                      <a:pt x="2927695" y="3218402"/>
                      <a:pt x="2900825" y="3218402"/>
                    </a:cubicBezTo>
                    <a:lnTo>
                      <a:pt x="48654" y="3218402"/>
                    </a:lnTo>
                    <a:cubicBezTo>
                      <a:pt x="21783" y="3218402"/>
                      <a:pt x="0" y="3196619"/>
                      <a:pt x="0" y="3169749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33350"/>
                <a:ext cx="2949478" cy="33517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26645" y="1980231"/>
              <a:ext cx="9082777" cy="8219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r>
                <a:rPr lang="en-US" sz="3213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 Oksijenli solunum gelişmiş hücrelerde </a:t>
              </a:r>
              <a:r>
                <a:rPr lang="en-US" sz="3213">
                  <a:solidFill>
                    <a:srgbClr val="FFE11A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mitokondri</a:t>
              </a:r>
              <a:r>
                <a:rPr lang="en-US" sz="3213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 organelinde meydana gelir.</a:t>
              </a:r>
            </a:p>
            <a:p>
              <a:pPr algn="ctr">
                <a:lnSpc>
                  <a:spcPts val="4499"/>
                </a:lnSpc>
              </a:pPr>
              <a:r>
                <a:rPr lang="en-US" sz="3213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Gelişmemiş canlılarda sitoplazma içinde. </a:t>
              </a:r>
            </a:p>
            <a:p>
              <a:pPr algn="ctr">
                <a:lnSpc>
                  <a:spcPts val="4499"/>
                </a:lnSpc>
              </a:pPr>
              <a:endParaRPr lang="en-US" sz="3213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endParaRPr>
            </a:p>
            <a:p>
              <a:pPr algn="ctr">
                <a:lnSpc>
                  <a:spcPts val="4499"/>
                </a:lnSpc>
              </a:pPr>
              <a:r>
                <a:rPr lang="en-US" sz="3213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Oksijenli solunumda çok enerji açığa çıkar.</a:t>
              </a:r>
            </a:p>
            <a:p>
              <a:pPr algn="ctr">
                <a:lnSpc>
                  <a:spcPts val="4499"/>
                </a:lnSpc>
              </a:pPr>
              <a:endParaRPr lang="en-US" sz="3213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endParaRPr>
            </a:p>
            <a:p>
              <a:pPr algn="ctr">
                <a:lnSpc>
                  <a:spcPts val="4499"/>
                </a:lnSpc>
              </a:pPr>
              <a:r>
                <a:rPr lang="en-US" sz="3213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Oksijenli solunum sonucu oluşan enerji ATP ( AdenozinTrifosfat ) molekülünde saklanır.</a:t>
              </a:r>
            </a:p>
            <a:p>
              <a:pPr algn="ctr">
                <a:lnSpc>
                  <a:spcPts val="4499"/>
                </a:lnSpc>
              </a:pPr>
              <a:endParaRPr lang="en-US" sz="3213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52D89D43-156F-F604-E17B-4ADA5EDAD3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5199268" y="0"/>
            <a:ext cx="3088732" cy="3193864"/>
          </a:xfrm>
          <a:custGeom>
            <a:avLst/>
            <a:gdLst/>
            <a:ahLst/>
            <a:cxnLst/>
            <a:rect l="l" t="t" r="r" b="b"/>
            <a:pathLst>
              <a:path w="3088732" h="3193864">
                <a:moveTo>
                  <a:pt x="0" y="0"/>
                </a:moveTo>
                <a:lnTo>
                  <a:pt x="3088732" y="0"/>
                </a:lnTo>
                <a:lnTo>
                  <a:pt x="3088732" y="3193864"/>
                </a:lnTo>
                <a:lnTo>
                  <a:pt x="0" y="319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>
            <a:off x="0" y="8184486"/>
            <a:ext cx="3074933" cy="2117860"/>
          </a:xfrm>
          <a:custGeom>
            <a:avLst/>
            <a:gdLst/>
            <a:ahLst/>
            <a:cxnLst/>
            <a:rect l="l" t="t" r="r" b="b"/>
            <a:pathLst>
              <a:path w="3074933" h="2117860">
                <a:moveTo>
                  <a:pt x="3074933" y="0"/>
                </a:moveTo>
                <a:lnTo>
                  <a:pt x="0" y="0"/>
                </a:lnTo>
                <a:lnTo>
                  <a:pt x="0" y="2117861"/>
                </a:lnTo>
                <a:lnTo>
                  <a:pt x="3074933" y="2117861"/>
                </a:lnTo>
                <a:lnTo>
                  <a:pt x="30749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10726226">
            <a:off x="-197843" y="-372825"/>
            <a:ext cx="1853272" cy="2677816"/>
          </a:xfrm>
          <a:custGeom>
            <a:avLst/>
            <a:gdLst/>
            <a:ahLst/>
            <a:cxnLst/>
            <a:rect l="l" t="t" r="r" b="b"/>
            <a:pathLst>
              <a:path w="1853272" h="2677816">
                <a:moveTo>
                  <a:pt x="0" y="0"/>
                </a:moveTo>
                <a:lnTo>
                  <a:pt x="1853272" y="0"/>
                </a:lnTo>
                <a:lnTo>
                  <a:pt x="1853272" y="2677816"/>
                </a:lnTo>
                <a:lnTo>
                  <a:pt x="0" y="2677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5400000">
            <a:off x="8336749" y="-3235"/>
            <a:ext cx="1561471" cy="1661139"/>
          </a:xfrm>
          <a:custGeom>
            <a:avLst/>
            <a:gdLst/>
            <a:ahLst/>
            <a:cxnLst/>
            <a:rect l="l" t="t" r="r" b="b"/>
            <a:pathLst>
              <a:path w="1561471" h="1661139">
                <a:moveTo>
                  <a:pt x="0" y="0"/>
                </a:moveTo>
                <a:lnTo>
                  <a:pt x="1561470" y="0"/>
                </a:lnTo>
                <a:lnTo>
                  <a:pt x="1561470" y="1661138"/>
                </a:lnTo>
                <a:lnTo>
                  <a:pt x="0" y="16611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9144000" y="2181986"/>
            <a:ext cx="8115300" cy="3361564"/>
            <a:chOff x="0" y="0"/>
            <a:chExt cx="10820400" cy="448208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0820400" cy="4482086"/>
              <a:chOff x="0" y="0"/>
              <a:chExt cx="2949478" cy="122174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949478" cy="1221749"/>
              </a:xfrm>
              <a:custGeom>
                <a:avLst/>
                <a:gdLst/>
                <a:ahLst/>
                <a:cxnLst/>
                <a:rect l="l" t="t" r="r" b="b"/>
                <a:pathLst>
                  <a:path w="2949478" h="1221749">
                    <a:moveTo>
                      <a:pt x="48654" y="0"/>
                    </a:moveTo>
                    <a:lnTo>
                      <a:pt x="2900825" y="0"/>
                    </a:lnTo>
                    <a:cubicBezTo>
                      <a:pt x="2913728" y="0"/>
                      <a:pt x="2926104" y="5126"/>
                      <a:pt x="2935228" y="14250"/>
                    </a:cubicBezTo>
                    <a:cubicBezTo>
                      <a:pt x="2944352" y="23375"/>
                      <a:pt x="2949478" y="35750"/>
                      <a:pt x="2949478" y="48654"/>
                    </a:cubicBezTo>
                    <a:lnTo>
                      <a:pt x="2949478" y="1173096"/>
                    </a:lnTo>
                    <a:cubicBezTo>
                      <a:pt x="2949478" y="1199966"/>
                      <a:pt x="2927695" y="1221749"/>
                      <a:pt x="2900825" y="1221749"/>
                    </a:cubicBezTo>
                    <a:lnTo>
                      <a:pt x="48654" y="1221749"/>
                    </a:lnTo>
                    <a:cubicBezTo>
                      <a:pt x="21783" y="1221749"/>
                      <a:pt x="0" y="1199966"/>
                      <a:pt x="0" y="1173096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33350"/>
                <a:ext cx="2949478" cy="13550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34161" y="1603529"/>
              <a:ext cx="10152078" cy="2443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Besinlerin enzimler yardımıyla oksijen kullanmadan yıkılıp enerji elde edilmesine oksijensiz solunum denir.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512466" y="1028700"/>
            <a:ext cx="7378367" cy="1306447"/>
            <a:chOff x="0" y="0"/>
            <a:chExt cx="9837823" cy="174192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9837823" cy="1741929"/>
              <a:chOff x="0" y="0"/>
              <a:chExt cx="1943274" cy="34408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43274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1943274" h="344085">
                    <a:moveTo>
                      <a:pt x="53513" y="0"/>
                    </a:moveTo>
                    <a:lnTo>
                      <a:pt x="1889761" y="0"/>
                    </a:lnTo>
                    <a:cubicBezTo>
                      <a:pt x="1903953" y="0"/>
                      <a:pt x="1917565" y="5638"/>
                      <a:pt x="1927600" y="15674"/>
                    </a:cubicBezTo>
                    <a:cubicBezTo>
                      <a:pt x="1937636" y="25709"/>
                      <a:pt x="1943274" y="39320"/>
                      <a:pt x="1943274" y="53513"/>
                    </a:cubicBezTo>
                    <a:lnTo>
                      <a:pt x="1943274" y="290572"/>
                    </a:lnTo>
                    <a:cubicBezTo>
                      <a:pt x="1943274" y="320126"/>
                      <a:pt x="1919315" y="344085"/>
                      <a:pt x="1889761" y="344085"/>
                    </a:cubicBezTo>
                    <a:lnTo>
                      <a:pt x="53513" y="344085"/>
                    </a:lnTo>
                    <a:cubicBezTo>
                      <a:pt x="23959" y="344085"/>
                      <a:pt x="0" y="320126"/>
                      <a:pt x="0" y="290572"/>
                    </a:cubicBezTo>
                    <a:lnTo>
                      <a:pt x="0" y="53513"/>
                    </a:lnTo>
                    <a:cubicBezTo>
                      <a:pt x="0" y="23959"/>
                      <a:pt x="23959" y="0"/>
                      <a:pt x="53513" y="0"/>
                    </a:cubicBezTo>
                    <a:close/>
                  </a:path>
                </a:pathLst>
              </a:custGeom>
              <a:solidFill>
                <a:srgbClr val="00538A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76200"/>
                <a:ext cx="1943274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496520" y="40469"/>
              <a:ext cx="8844783" cy="1508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Oksijensiz Solunum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097235" y="2764711"/>
            <a:ext cx="7776390" cy="5181020"/>
          </a:xfrm>
          <a:custGeom>
            <a:avLst/>
            <a:gdLst/>
            <a:ahLst/>
            <a:cxnLst/>
            <a:rect l="l" t="t" r="r" b="b"/>
            <a:pathLst>
              <a:path w="7776390" h="5181020">
                <a:moveTo>
                  <a:pt x="0" y="0"/>
                </a:moveTo>
                <a:lnTo>
                  <a:pt x="7776391" y="0"/>
                </a:lnTo>
                <a:lnTo>
                  <a:pt x="7776391" y="5181020"/>
                </a:lnTo>
                <a:lnTo>
                  <a:pt x="0" y="5181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9C9FB261-AFB2-E180-D610-03444E580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056763" y="-65143"/>
            <a:ext cx="1561471" cy="1661139"/>
          </a:xfrm>
          <a:custGeom>
            <a:avLst/>
            <a:gdLst/>
            <a:ahLst/>
            <a:cxnLst/>
            <a:rect l="l" t="t" r="r" b="b"/>
            <a:pathLst>
              <a:path w="1561471" h="1661139">
                <a:moveTo>
                  <a:pt x="0" y="0"/>
                </a:moveTo>
                <a:lnTo>
                  <a:pt x="1561471" y="0"/>
                </a:lnTo>
                <a:lnTo>
                  <a:pt x="1561471" y="1661139"/>
                </a:lnTo>
                <a:lnTo>
                  <a:pt x="0" y="1661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2050558" y="-1779653"/>
            <a:ext cx="4770783" cy="4114800"/>
          </a:xfrm>
          <a:custGeom>
            <a:avLst/>
            <a:gdLst/>
            <a:ahLst/>
            <a:cxnLst/>
            <a:rect l="l" t="t" r="r" b="b"/>
            <a:pathLst>
              <a:path w="4770783" h="4114800">
                <a:moveTo>
                  <a:pt x="0" y="0"/>
                </a:moveTo>
                <a:lnTo>
                  <a:pt x="4770782" y="0"/>
                </a:lnTo>
                <a:lnTo>
                  <a:pt x="47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6091370" y="8862862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3062316" y="1028700"/>
            <a:ext cx="12163369" cy="1306447"/>
            <a:chOff x="0" y="0"/>
            <a:chExt cx="16217825" cy="174192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6217825" cy="1741929"/>
              <a:chOff x="0" y="0"/>
              <a:chExt cx="3203521" cy="3440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03521" cy="344085"/>
              </a:xfrm>
              <a:custGeom>
                <a:avLst/>
                <a:gdLst/>
                <a:ahLst/>
                <a:cxnLst/>
                <a:rect l="l" t="t" r="r" b="b"/>
                <a:pathLst>
                  <a:path w="3203521" h="344085">
                    <a:moveTo>
                      <a:pt x="32461" y="0"/>
                    </a:moveTo>
                    <a:lnTo>
                      <a:pt x="3171060" y="0"/>
                    </a:lnTo>
                    <a:cubicBezTo>
                      <a:pt x="3179669" y="0"/>
                      <a:pt x="3187926" y="3420"/>
                      <a:pt x="3194013" y="9508"/>
                    </a:cubicBezTo>
                    <a:cubicBezTo>
                      <a:pt x="3200101" y="15595"/>
                      <a:pt x="3203521" y="23852"/>
                      <a:pt x="3203521" y="32461"/>
                    </a:cubicBezTo>
                    <a:lnTo>
                      <a:pt x="3203521" y="311623"/>
                    </a:lnTo>
                    <a:cubicBezTo>
                      <a:pt x="3203521" y="329551"/>
                      <a:pt x="3188988" y="344085"/>
                      <a:pt x="3171060" y="344085"/>
                    </a:cubicBezTo>
                    <a:lnTo>
                      <a:pt x="32461" y="344085"/>
                    </a:lnTo>
                    <a:cubicBezTo>
                      <a:pt x="14533" y="344085"/>
                      <a:pt x="0" y="329551"/>
                      <a:pt x="0" y="311623"/>
                    </a:cubicBezTo>
                    <a:lnTo>
                      <a:pt x="0" y="32461"/>
                    </a:lnTo>
                    <a:cubicBezTo>
                      <a:pt x="0" y="14533"/>
                      <a:pt x="14533" y="0"/>
                      <a:pt x="32461" y="0"/>
                    </a:cubicBezTo>
                    <a:close/>
                  </a:path>
                </a:pathLst>
              </a:custGeom>
              <a:solidFill>
                <a:srgbClr val="00538A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76200"/>
                <a:ext cx="3203521" cy="4202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409261" y="40469"/>
              <a:ext cx="15399303" cy="1508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FERMANTASYON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6363659"/>
            <a:ext cx="7954301" cy="2894641"/>
            <a:chOff x="0" y="0"/>
            <a:chExt cx="2890964" cy="10520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90964" cy="1052047"/>
            </a:xfrm>
            <a:custGeom>
              <a:avLst/>
              <a:gdLst/>
              <a:ahLst/>
              <a:cxnLst/>
              <a:rect l="l" t="t" r="r" b="b"/>
              <a:pathLst>
                <a:path w="2890964" h="1052047">
                  <a:moveTo>
                    <a:pt x="49638" y="0"/>
                  </a:moveTo>
                  <a:lnTo>
                    <a:pt x="2841325" y="0"/>
                  </a:lnTo>
                  <a:cubicBezTo>
                    <a:pt x="2868740" y="0"/>
                    <a:pt x="2890964" y="22224"/>
                    <a:pt x="2890964" y="49638"/>
                  </a:cubicBezTo>
                  <a:lnTo>
                    <a:pt x="2890964" y="1002409"/>
                  </a:lnTo>
                  <a:cubicBezTo>
                    <a:pt x="2890964" y="1015574"/>
                    <a:pt x="2885734" y="1028200"/>
                    <a:pt x="2876425" y="1037509"/>
                  </a:cubicBezTo>
                  <a:cubicBezTo>
                    <a:pt x="2867116" y="1046818"/>
                    <a:pt x="2854490" y="1052047"/>
                    <a:pt x="2841325" y="1052047"/>
                  </a:cubicBezTo>
                  <a:lnTo>
                    <a:pt x="49638" y="1052047"/>
                  </a:lnTo>
                  <a:cubicBezTo>
                    <a:pt x="22224" y="1052047"/>
                    <a:pt x="0" y="1029824"/>
                    <a:pt x="0" y="1002409"/>
                  </a:cubicBezTo>
                  <a:lnTo>
                    <a:pt x="0" y="49638"/>
                  </a:lnTo>
                  <a:cubicBezTo>
                    <a:pt x="0" y="22224"/>
                    <a:pt x="22224" y="0"/>
                    <a:pt x="49638" y="0"/>
                  </a:cubicBezTo>
                  <a:close/>
                </a:path>
              </a:pathLst>
            </a:custGeom>
            <a:solidFill>
              <a:srgbClr val="A5CFD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33350"/>
              <a:ext cx="2890964" cy="1185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340437" y="7651933"/>
            <a:ext cx="878446" cy="918855"/>
            <a:chOff x="0" y="0"/>
            <a:chExt cx="777055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77055" cy="812800"/>
            </a:xfrm>
            <a:custGeom>
              <a:avLst/>
              <a:gdLst/>
              <a:ahLst/>
              <a:cxnLst/>
              <a:rect l="l" t="t" r="r" b="b"/>
              <a:pathLst>
                <a:path w="777055" h="812800">
                  <a:moveTo>
                    <a:pt x="777055" y="406400"/>
                  </a:moveTo>
                  <a:lnTo>
                    <a:pt x="370655" y="0"/>
                  </a:lnTo>
                  <a:lnTo>
                    <a:pt x="37065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70655" y="609600"/>
                  </a:lnTo>
                  <a:lnTo>
                    <a:pt x="370655" y="812800"/>
                  </a:lnTo>
                  <a:lnTo>
                    <a:pt x="777055" y="406400"/>
                  </a:lnTo>
                  <a:close/>
                </a:path>
              </a:pathLst>
            </a:custGeom>
            <a:solidFill>
              <a:srgbClr val="00538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65100"/>
              <a:ext cx="6754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87801" y="6363659"/>
            <a:ext cx="7954301" cy="2894641"/>
            <a:chOff x="0" y="0"/>
            <a:chExt cx="2890964" cy="105204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90964" cy="1052047"/>
            </a:xfrm>
            <a:custGeom>
              <a:avLst/>
              <a:gdLst/>
              <a:ahLst/>
              <a:cxnLst/>
              <a:rect l="l" t="t" r="r" b="b"/>
              <a:pathLst>
                <a:path w="2890964" h="1052047">
                  <a:moveTo>
                    <a:pt x="49638" y="0"/>
                  </a:moveTo>
                  <a:lnTo>
                    <a:pt x="2841325" y="0"/>
                  </a:lnTo>
                  <a:cubicBezTo>
                    <a:pt x="2868740" y="0"/>
                    <a:pt x="2890964" y="22224"/>
                    <a:pt x="2890964" y="49638"/>
                  </a:cubicBezTo>
                  <a:lnTo>
                    <a:pt x="2890964" y="1002409"/>
                  </a:lnTo>
                  <a:cubicBezTo>
                    <a:pt x="2890964" y="1015574"/>
                    <a:pt x="2885734" y="1028200"/>
                    <a:pt x="2876425" y="1037509"/>
                  </a:cubicBezTo>
                  <a:cubicBezTo>
                    <a:pt x="2867116" y="1046818"/>
                    <a:pt x="2854490" y="1052047"/>
                    <a:pt x="2841325" y="1052047"/>
                  </a:cubicBezTo>
                  <a:lnTo>
                    <a:pt x="49638" y="1052047"/>
                  </a:lnTo>
                  <a:cubicBezTo>
                    <a:pt x="22224" y="1052047"/>
                    <a:pt x="0" y="1029824"/>
                    <a:pt x="0" y="1002409"/>
                  </a:cubicBezTo>
                  <a:lnTo>
                    <a:pt x="0" y="49638"/>
                  </a:lnTo>
                  <a:cubicBezTo>
                    <a:pt x="0" y="22224"/>
                    <a:pt x="22224" y="0"/>
                    <a:pt x="49638" y="0"/>
                  </a:cubicBezTo>
                  <a:close/>
                </a:path>
              </a:pathLst>
            </a:custGeom>
            <a:solidFill>
              <a:srgbClr val="A5CFD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33350"/>
              <a:ext cx="2890964" cy="1185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09392" y="7635254"/>
            <a:ext cx="878446" cy="918855"/>
            <a:chOff x="0" y="0"/>
            <a:chExt cx="777055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77055" cy="812800"/>
            </a:xfrm>
            <a:custGeom>
              <a:avLst/>
              <a:gdLst/>
              <a:ahLst/>
              <a:cxnLst/>
              <a:rect l="l" t="t" r="r" b="b"/>
              <a:pathLst>
                <a:path w="777055" h="812800">
                  <a:moveTo>
                    <a:pt x="777055" y="406400"/>
                  </a:moveTo>
                  <a:lnTo>
                    <a:pt x="370655" y="0"/>
                  </a:lnTo>
                  <a:lnTo>
                    <a:pt x="37065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70655" y="609600"/>
                  </a:lnTo>
                  <a:lnTo>
                    <a:pt x="370655" y="812800"/>
                  </a:lnTo>
                  <a:lnTo>
                    <a:pt x="777055" y="406400"/>
                  </a:lnTo>
                  <a:close/>
                </a:path>
              </a:pathLst>
            </a:custGeom>
            <a:solidFill>
              <a:srgbClr val="00538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65100"/>
              <a:ext cx="6754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913376" y="5710436"/>
            <a:ext cx="6184948" cy="1883916"/>
            <a:chOff x="0" y="0"/>
            <a:chExt cx="8246598" cy="251188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8246598" cy="2511888"/>
              <a:chOff x="0" y="0"/>
              <a:chExt cx="1628958" cy="49617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28958" cy="496175"/>
              </a:xfrm>
              <a:custGeom>
                <a:avLst/>
                <a:gdLst/>
                <a:ahLst/>
                <a:cxnLst/>
                <a:rect l="l" t="t" r="r" b="b"/>
                <a:pathLst>
                  <a:path w="1628958" h="496175">
                    <a:moveTo>
                      <a:pt x="63839" y="0"/>
                    </a:moveTo>
                    <a:lnTo>
                      <a:pt x="1565119" y="0"/>
                    </a:lnTo>
                    <a:cubicBezTo>
                      <a:pt x="1600376" y="0"/>
                      <a:pt x="1628958" y="28581"/>
                      <a:pt x="1628958" y="63839"/>
                    </a:cubicBezTo>
                    <a:lnTo>
                      <a:pt x="1628958" y="432337"/>
                    </a:lnTo>
                    <a:cubicBezTo>
                      <a:pt x="1628958" y="467594"/>
                      <a:pt x="1600376" y="496175"/>
                      <a:pt x="1565119" y="496175"/>
                    </a:cubicBezTo>
                    <a:lnTo>
                      <a:pt x="63839" y="496175"/>
                    </a:lnTo>
                    <a:cubicBezTo>
                      <a:pt x="28581" y="496175"/>
                      <a:pt x="0" y="467594"/>
                      <a:pt x="0" y="432337"/>
                    </a:cubicBezTo>
                    <a:lnTo>
                      <a:pt x="0" y="63839"/>
                    </a:lnTo>
                    <a:cubicBezTo>
                      <a:pt x="0" y="28581"/>
                      <a:pt x="28581" y="0"/>
                      <a:pt x="63839" y="0"/>
                    </a:cubicBezTo>
                    <a:close/>
                  </a:path>
                </a:pathLst>
              </a:custGeom>
              <a:solidFill>
                <a:srgbClr val="00538A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76200"/>
                <a:ext cx="1628958" cy="572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08105" y="78569"/>
              <a:ext cx="7830388" cy="2240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4"/>
                </a:lnSpc>
              </a:pPr>
              <a:r>
                <a:rPr lang="en-US" sz="5300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LAKTİK ASİT FERMANTASYONU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172477" y="5721973"/>
            <a:ext cx="6184948" cy="1903220"/>
            <a:chOff x="0" y="0"/>
            <a:chExt cx="8246598" cy="2537626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8246598" cy="2537626"/>
              <a:chOff x="0" y="0"/>
              <a:chExt cx="1628958" cy="50126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628958" cy="501260"/>
              </a:xfrm>
              <a:custGeom>
                <a:avLst/>
                <a:gdLst/>
                <a:ahLst/>
                <a:cxnLst/>
                <a:rect l="l" t="t" r="r" b="b"/>
                <a:pathLst>
                  <a:path w="1628958" h="501260">
                    <a:moveTo>
                      <a:pt x="63839" y="0"/>
                    </a:moveTo>
                    <a:lnTo>
                      <a:pt x="1565119" y="0"/>
                    </a:lnTo>
                    <a:cubicBezTo>
                      <a:pt x="1600376" y="0"/>
                      <a:pt x="1628958" y="28581"/>
                      <a:pt x="1628958" y="63839"/>
                    </a:cubicBezTo>
                    <a:lnTo>
                      <a:pt x="1628958" y="437421"/>
                    </a:lnTo>
                    <a:cubicBezTo>
                      <a:pt x="1628958" y="472678"/>
                      <a:pt x="1600376" y="501260"/>
                      <a:pt x="1565119" y="501260"/>
                    </a:cubicBezTo>
                    <a:lnTo>
                      <a:pt x="63839" y="501260"/>
                    </a:lnTo>
                    <a:cubicBezTo>
                      <a:pt x="28581" y="501260"/>
                      <a:pt x="0" y="472678"/>
                      <a:pt x="0" y="437421"/>
                    </a:cubicBezTo>
                    <a:lnTo>
                      <a:pt x="0" y="63839"/>
                    </a:lnTo>
                    <a:cubicBezTo>
                      <a:pt x="0" y="28581"/>
                      <a:pt x="28581" y="0"/>
                      <a:pt x="63839" y="0"/>
                    </a:cubicBezTo>
                    <a:close/>
                  </a:path>
                </a:pathLst>
              </a:custGeom>
              <a:solidFill>
                <a:srgbClr val="00538A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76200"/>
                <a:ext cx="1628958" cy="577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08105" y="78569"/>
              <a:ext cx="7830388" cy="2266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2"/>
                </a:lnSpc>
              </a:pPr>
              <a:r>
                <a:rPr lang="en-US" sz="5400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ETİL ALKOL FERMANTASYONU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66210" y="7668913"/>
            <a:ext cx="1653747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besin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469141" y="7668913"/>
            <a:ext cx="1540227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besin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590722" y="7668913"/>
            <a:ext cx="4054769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laktik asit + ATP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287864" y="7818260"/>
            <a:ext cx="4772899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etil alkol + co2 + ATP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62651" y="2749520"/>
            <a:ext cx="17612979" cy="128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Oksijensiz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solunumda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olduğu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gibi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besinlerin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oksijen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kullanılmadan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enzimler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yardımı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ile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parçalanıp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enerji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elde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edilmesine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fermantasyon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denir</a:t>
            </a:r>
            <a:r>
              <a:rPr lang="en-US" sz="3599" dirty="0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.</a:t>
            </a:r>
          </a:p>
        </p:txBody>
      </p:sp>
      <p:sp>
        <p:nvSpPr>
          <p:cNvPr id="40" name="Freeform 40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583594A2-71B0-61DF-A9E7-7DCE266717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5199268" y="-1355189"/>
            <a:ext cx="3088732" cy="3193864"/>
          </a:xfrm>
          <a:custGeom>
            <a:avLst/>
            <a:gdLst/>
            <a:ahLst/>
            <a:cxnLst/>
            <a:rect l="l" t="t" r="r" b="b"/>
            <a:pathLst>
              <a:path w="3088732" h="3193864">
                <a:moveTo>
                  <a:pt x="0" y="0"/>
                </a:moveTo>
                <a:lnTo>
                  <a:pt x="3088732" y="0"/>
                </a:lnTo>
                <a:lnTo>
                  <a:pt x="3088732" y="3193863"/>
                </a:lnTo>
                <a:lnTo>
                  <a:pt x="0" y="3193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flipH="1">
            <a:off x="0" y="8184486"/>
            <a:ext cx="3074933" cy="2117860"/>
          </a:xfrm>
          <a:custGeom>
            <a:avLst/>
            <a:gdLst/>
            <a:ahLst/>
            <a:cxnLst/>
            <a:rect l="l" t="t" r="r" b="b"/>
            <a:pathLst>
              <a:path w="3074933" h="2117860">
                <a:moveTo>
                  <a:pt x="3074933" y="0"/>
                </a:moveTo>
                <a:lnTo>
                  <a:pt x="0" y="0"/>
                </a:lnTo>
                <a:lnTo>
                  <a:pt x="0" y="2117861"/>
                </a:lnTo>
                <a:lnTo>
                  <a:pt x="3074933" y="2117861"/>
                </a:lnTo>
                <a:lnTo>
                  <a:pt x="30749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10726226">
            <a:off x="-197843" y="-372825"/>
            <a:ext cx="1853272" cy="2677816"/>
          </a:xfrm>
          <a:custGeom>
            <a:avLst/>
            <a:gdLst/>
            <a:ahLst/>
            <a:cxnLst/>
            <a:rect l="l" t="t" r="r" b="b"/>
            <a:pathLst>
              <a:path w="1853272" h="2677816">
                <a:moveTo>
                  <a:pt x="0" y="0"/>
                </a:moveTo>
                <a:lnTo>
                  <a:pt x="1853272" y="0"/>
                </a:lnTo>
                <a:lnTo>
                  <a:pt x="1853272" y="2677816"/>
                </a:lnTo>
                <a:lnTo>
                  <a:pt x="0" y="2677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5400000">
            <a:off x="247965" y="-65181"/>
            <a:ext cx="1561471" cy="1661139"/>
          </a:xfrm>
          <a:custGeom>
            <a:avLst/>
            <a:gdLst/>
            <a:ahLst/>
            <a:cxnLst/>
            <a:rect l="l" t="t" r="r" b="b"/>
            <a:pathLst>
              <a:path w="1561471" h="1661139">
                <a:moveTo>
                  <a:pt x="0" y="0"/>
                </a:moveTo>
                <a:lnTo>
                  <a:pt x="1561470" y="0"/>
                </a:lnTo>
                <a:lnTo>
                  <a:pt x="1561470" y="1661139"/>
                </a:lnTo>
                <a:lnTo>
                  <a:pt x="0" y="1661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936301" y="1274224"/>
            <a:ext cx="7954301" cy="2894641"/>
            <a:chOff x="0" y="0"/>
            <a:chExt cx="2890964" cy="10520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90964" cy="1052047"/>
            </a:xfrm>
            <a:custGeom>
              <a:avLst/>
              <a:gdLst/>
              <a:ahLst/>
              <a:cxnLst/>
              <a:rect l="l" t="t" r="r" b="b"/>
              <a:pathLst>
                <a:path w="2890964" h="1052047">
                  <a:moveTo>
                    <a:pt x="49638" y="0"/>
                  </a:moveTo>
                  <a:lnTo>
                    <a:pt x="2841325" y="0"/>
                  </a:lnTo>
                  <a:cubicBezTo>
                    <a:pt x="2868740" y="0"/>
                    <a:pt x="2890964" y="22224"/>
                    <a:pt x="2890964" y="49638"/>
                  </a:cubicBezTo>
                  <a:lnTo>
                    <a:pt x="2890964" y="1002409"/>
                  </a:lnTo>
                  <a:cubicBezTo>
                    <a:pt x="2890964" y="1015574"/>
                    <a:pt x="2885734" y="1028200"/>
                    <a:pt x="2876425" y="1037509"/>
                  </a:cubicBezTo>
                  <a:cubicBezTo>
                    <a:pt x="2867116" y="1046818"/>
                    <a:pt x="2854490" y="1052047"/>
                    <a:pt x="2841325" y="1052047"/>
                  </a:cubicBezTo>
                  <a:lnTo>
                    <a:pt x="49638" y="1052047"/>
                  </a:lnTo>
                  <a:cubicBezTo>
                    <a:pt x="22224" y="1052047"/>
                    <a:pt x="0" y="1029824"/>
                    <a:pt x="0" y="1002409"/>
                  </a:cubicBezTo>
                  <a:lnTo>
                    <a:pt x="0" y="49638"/>
                  </a:lnTo>
                  <a:cubicBezTo>
                    <a:pt x="0" y="22224"/>
                    <a:pt x="22224" y="0"/>
                    <a:pt x="49638" y="0"/>
                  </a:cubicBezTo>
                  <a:close/>
                </a:path>
              </a:pathLst>
            </a:custGeom>
            <a:solidFill>
              <a:srgbClr val="A5CFD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2890964" cy="1185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48038" y="2562498"/>
            <a:ext cx="878446" cy="918855"/>
            <a:chOff x="0" y="0"/>
            <a:chExt cx="777055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7055" cy="812800"/>
            </a:xfrm>
            <a:custGeom>
              <a:avLst/>
              <a:gdLst/>
              <a:ahLst/>
              <a:cxnLst/>
              <a:rect l="l" t="t" r="r" b="b"/>
              <a:pathLst>
                <a:path w="777055" h="812800">
                  <a:moveTo>
                    <a:pt x="777055" y="406400"/>
                  </a:moveTo>
                  <a:lnTo>
                    <a:pt x="370655" y="0"/>
                  </a:lnTo>
                  <a:lnTo>
                    <a:pt x="37065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70655" y="609600"/>
                  </a:lnTo>
                  <a:lnTo>
                    <a:pt x="370655" y="812800"/>
                  </a:lnTo>
                  <a:lnTo>
                    <a:pt x="777055" y="406400"/>
                  </a:lnTo>
                  <a:close/>
                </a:path>
              </a:pathLst>
            </a:custGeom>
            <a:solidFill>
              <a:srgbClr val="00538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6754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95402" y="1274224"/>
            <a:ext cx="7954301" cy="2894641"/>
            <a:chOff x="0" y="0"/>
            <a:chExt cx="2890964" cy="10520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0964" cy="1052047"/>
            </a:xfrm>
            <a:custGeom>
              <a:avLst/>
              <a:gdLst/>
              <a:ahLst/>
              <a:cxnLst/>
              <a:rect l="l" t="t" r="r" b="b"/>
              <a:pathLst>
                <a:path w="2890964" h="1052047">
                  <a:moveTo>
                    <a:pt x="49638" y="0"/>
                  </a:moveTo>
                  <a:lnTo>
                    <a:pt x="2841325" y="0"/>
                  </a:lnTo>
                  <a:cubicBezTo>
                    <a:pt x="2868740" y="0"/>
                    <a:pt x="2890964" y="22224"/>
                    <a:pt x="2890964" y="49638"/>
                  </a:cubicBezTo>
                  <a:lnTo>
                    <a:pt x="2890964" y="1002409"/>
                  </a:lnTo>
                  <a:cubicBezTo>
                    <a:pt x="2890964" y="1015574"/>
                    <a:pt x="2885734" y="1028200"/>
                    <a:pt x="2876425" y="1037509"/>
                  </a:cubicBezTo>
                  <a:cubicBezTo>
                    <a:pt x="2867116" y="1046818"/>
                    <a:pt x="2854490" y="1052047"/>
                    <a:pt x="2841325" y="1052047"/>
                  </a:cubicBezTo>
                  <a:lnTo>
                    <a:pt x="49638" y="1052047"/>
                  </a:lnTo>
                  <a:cubicBezTo>
                    <a:pt x="22224" y="1052047"/>
                    <a:pt x="0" y="1029824"/>
                    <a:pt x="0" y="1002409"/>
                  </a:cubicBezTo>
                  <a:lnTo>
                    <a:pt x="0" y="49638"/>
                  </a:lnTo>
                  <a:cubicBezTo>
                    <a:pt x="0" y="22224"/>
                    <a:pt x="22224" y="0"/>
                    <a:pt x="49638" y="0"/>
                  </a:cubicBezTo>
                  <a:close/>
                </a:path>
              </a:pathLst>
            </a:custGeom>
            <a:solidFill>
              <a:srgbClr val="A5CFD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33350"/>
              <a:ext cx="2890964" cy="1185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116993" y="2545818"/>
            <a:ext cx="878446" cy="918855"/>
            <a:chOff x="0" y="0"/>
            <a:chExt cx="777055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7055" cy="812800"/>
            </a:xfrm>
            <a:custGeom>
              <a:avLst/>
              <a:gdLst/>
              <a:ahLst/>
              <a:cxnLst/>
              <a:rect l="l" t="t" r="r" b="b"/>
              <a:pathLst>
                <a:path w="777055" h="812800">
                  <a:moveTo>
                    <a:pt x="777055" y="406400"/>
                  </a:moveTo>
                  <a:lnTo>
                    <a:pt x="370655" y="0"/>
                  </a:lnTo>
                  <a:lnTo>
                    <a:pt x="370655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70655" y="609600"/>
                  </a:lnTo>
                  <a:lnTo>
                    <a:pt x="370655" y="812800"/>
                  </a:lnTo>
                  <a:lnTo>
                    <a:pt x="777055" y="406400"/>
                  </a:lnTo>
                  <a:close/>
                </a:path>
              </a:pathLst>
            </a:custGeom>
            <a:solidFill>
              <a:srgbClr val="00538A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5100"/>
              <a:ext cx="6754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820977" y="621001"/>
            <a:ext cx="6184948" cy="1883916"/>
            <a:chOff x="0" y="0"/>
            <a:chExt cx="8246598" cy="251188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246598" cy="2511888"/>
              <a:chOff x="0" y="0"/>
              <a:chExt cx="1628958" cy="49617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628958" cy="496175"/>
              </a:xfrm>
              <a:custGeom>
                <a:avLst/>
                <a:gdLst/>
                <a:ahLst/>
                <a:cxnLst/>
                <a:rect l="l" t="t" r="r" b="b"/>
                <a:pathLst>
                  <a:path w="1628958" h="496175">
                    <a:moveTo>
                      <a:pt x="63839" y="0"/>
                    </a:moveTo>
                    <a:lnTo>
                      <a:pt x="1565119" y="0"/>
                    </a:lnTo>
                    <a:cubicBezTo>
                      <a:pt x="1600376" y="0"/>
                      <a:pt x="1628958" y="28581"/>
                      <a:pt x="1628958" y="63839"/>
                    </a:cubicBezTo>
                    <a:lnTo>
                      <a:pt x="1628958" y="432337"/>
                    </a:lnTo>
                    <a:cubicBezTo>
                      <a:pt x="1628958" y="467594"/>
                      <a:pt x="1600376" y="496175"/>
                      <a:pt x="1565119" y="496175"/>
                    </a:cubicBezTo>
                    <a:lnTo>
                      <a:pt x="63839" y="496175"/>
                    </a:lnTo>
                    <a:cubicBezTo>
                      <a:pt x="28581" y="496175"/>
                      <a:pt x="0" y="467594"/>
                      <a:pt x="0" y="432337"/>
                    </a:cubicBezTo>
                    <a:lnTo>
                      <a:pt x="0" y="63839"/>
                    </a:lnTo>
                    <a:cubicBezTo>
                      <a:pt x="0" y="28581"/>
                      <a:pt x="28581" y="0"/>
                      <a:pt x="63839" y="0"/>
                    </a:cubicBezTo>
                    <a:close/>
                  </a:path>
                </a:pathLst>
              </a:custGeom>
              <a:solidFill>
                <a:srgbClr val="00538A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76200"/>
                <a:ext cx="1628958" cy="572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08105" y="78569"/>
              <a:ext cx="7830388" cy="2240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4"/>
                </a:lnSpc>
              </a:pPr>
              <a:r>
                <a:rPr lang="en-US" sz="5300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LAKTİK ASİT FERMANTASYONU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080078" y="632538"/>
            <a:ext cx="6184948" cy="1903220"/>
            <a:chOff x="0" y="0"/>
            <a:chExt cx="8246598" cy="253762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8246598" cy="2537626"/>
              <a:chOff x="0" y="0"/>
              <a:chExt cx="1628958" cy="50126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28958" cy="501260"/>
              </a:xfrm>
              <a:custGeom>
                <a:avLst/>
                <a:gdLst/>
                <a:ahLst/>
                <a:cxnLst/>
                <a:rect l="l" t="t" r="r" b="b"/>
                <a:pathLst>
                  <a:path w="1628958" h="501260">
                    <a:moveTo>
                      <a:pt x="63839" y="0"/>
                    </a:moveTo>
                    <a:lnTo>
                      <a:pt x="1565119" y="0"/>
                    </a:lnTo>
                    <a:cubicBezTo>
                      <a:pt x="1600376" y="0"/>
                      <a:pt x="1628958" y="28581"/>
                      <a:pt x="1628958" y="63839"/>
                    </a:cubicBezTo>
                    <a:lnTo>
                      <a:pt x="1628958" y="437421"/>
                    </a:lnTo>
                    <a:cubicBezTo>
                      <a:pt x="1628958" y="472678"/>
                      <a:pt x="1600376" y="501260"/>
                      <a:pt x="1565119" y="501260"/>
                    </a:cubicBezTo>
                    <a:lnTo>
                      <a:pt x="63839" y="501260"/>
                    </a:lnTo>
                    <a:cubicBezTo>
                      <a:pt x="28581" y="501260"/>
                      <a:pt x="0" y="472678"/>
                      <a:pt x="0" y="437421"/>
                    </a:cubicBezTo>
                    <a:lnTo>
                      <a:pt x="0" y="63839"/>
                    </a:lnTo>
                    <a:cubicBezTo>
                      <a:pt x="0" y="28581"/>
                      <a:pt x="28581" y="0"/>
                      <a:pt x="63839" y="0"/>
                    </a:cubicBezTo>
                    <a:close/>
                  </a:path>
                </a:pathLst>
              </a:custGeom>
              <a:solidFill>
                <a:srgbClr val="00538A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76200"/>
                <a:ext cx="1628958" cy="577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08105" y="78569"/>
              <a:ext cx="7830388" cy="2266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2"/>
                </a:lnSpc>
              </a:pPr>
              <a:r>
                <a:rPr lang="en-US" sz="5400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ETİL ALKOL FERMANTASYONU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4498323" y="6467953"/>
            <a:ext cx="3695145" cy="2452653"/>
          </a:xfrm>
          <a:custGeom>
            <a:avLst/>
            <a:gdLst/>
            <a:ahLst/>
            <a:cxnLst/>
            <a:rect l="l" t="t" r="r" b="b"/>
            <a:pathLst>
              <a:path w="3695145" h="2452653">
                <a:moveTo>
                  <a:pt x="0" y="0"/>
                </a:moveTo>
                <a:lnTo>
                  <a:pt x="3695145" y="0"/>
                </a:lnTo>
                <a:lnTo>
                  <a:pt x="3695145" y="2452653"/>
                </a:lnTo>
                <a:lnTo>
                  <a:pt x="0" y="2452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1" name="Freeform 31"/>
          <p:cNvSpPr/>
          <p:nvPr/>
        </p:nvSpPr>
        <p:spPr>
          <a:xfrm>
            <a:off x="544098" y="5710263"/>
            <a:ext cx="5407880" cy="3968032"/>
          </a:xfrm>
          <a:custGeom>
            <a:avLst/>
            <a:gdLst/>
            <a:ahLst/>
            <a:cxnLst/>
            <a:rect l="l" t="t" r="r" b="b"/>
            <a:pathLst>
              <a:path w="5407880" h="3968032">
                <a:moveTo>
                  <a:pt x="0" y="0"/>
                </a:moveTo>
                <a:lnTo>
                  <a:pt x="5407880" y="0"/>
                </a:lnTo>
                <a:lnTo>
                  <a:pt x="5407880" y="3968032"/>
                </a:lnTo>
                <a:lnTo>
                  <a:pt x="0" y="3968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Freeform 32"/>
          <p:cNvSpPr/>
          <p:nvPr/>
        </p:nvSpPr>
        <p:spPr>
          <a:xfrm>
            <a:off x="9612693" y="7079847"/>
            <a:ext cx="3304863" cy="2598448"/>
          </a:xfrm>
          <a:custGeom>
            <a:avLst/>
            <a:gdLst/>
            <a:ahLst/>
            <a:cxnLst/>
            <a:rect l="l" t="t" r="r" b="b"/>
            <a:pathLst>
              <a:path w="3304863" h="2598448">
                <a:moveTo>
                  <a:pt x="0" y="0"/>
                </a:moveTo>
                <a:lnTo>
                  <a:pt x="3304863" y="0"/>
                </a:lnTo>
                <a:lnTo>
                  <a:pt x="3304863" y="2598448"/>
                </a:lnTo>
                <a:lnTo>
                  <a:pt x="0" y="25984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3" name="TextBox 33"/>
          <p:cNvSpPr txBox="1"/>
          <p:nvPr/>
        </p:nvSpPr>
        <p:spPr>
          <a:xfrm>
            <a:off x="1537467" y="2569144"/>
            <a:ext cx="1653747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besin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76741" y="2579478"/>
            <a:ext cx="1540227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besin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98323" y="2579478"/>
            <a:ext cx="4054769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laktik asit + ATP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195464" y="2728824"/>
            <a:ext cx="4772899" cy="69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etil alkol + co2 + ATP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080078" y="4549617"/>
            <a:ext cx="5787430" cy="1918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bira mayası</a:t>
            </a:r>
          </a:p>
          <a:p>
            <a:pPr marL="777234" lvl="1" indent="-388617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hamurun mayalanması</a:t>
            </a:r>
          </a:p>
          <a:p>
            <a:pPr marL="777234" lvl="1" indent="-388617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üzüm suyundan sirke eldesi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0637" y="4655304"/>
            <a:ext cx="8754765" cy="128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4" lvl="1" indent="-388617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yoğurt veya ayran yendiğinde uyku gelmesi</a:t>
            </a:r>
          </a:p>
          <a:p>
            <a:pPr marL="777234" lvl="1" indent="-388617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çizgili kaslar</a:t>
            </a:r>
          </a:p>
        </p:txBody>
      </p:sp>
      <p:sp>
        <p:nvSpPr>
          <p:cNvPr id="39" name="Freeform 39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CCBE50C4-E792-2BA6-396C-B336903499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538A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1247495">
            <a:off x="15852928" y="-226846"/>
            <a:ext cx="1040500" cy="1106915"/>
          </a:xfrm>
          <a:custGeom>
            <a:avLst/>
            <a:gdLst/>
            <a:ahLst/>
            <a:cxnLst/>
            <a:rect l="l" t="t" r="r" b="b"/>
            <a:pathLst>
              <a:path w="1040500" h="1106915">
                <a:moveTo>
                  <a:pt x="0" y="0"/>
                </a:moveTo>
                <a:lnTo>
                  <a:pt x="1040501" y="0"/>
                </a:lnTo>
                <a:lnTo>
                  <a:pt x="1040501" y="1106915"/>
                </a:lnTo>
                <a:lnTo>
                  <a:pt x="0" y="1106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39785" flipV="1">
            <a:off x="-1970788" y="8790652"/>
            <a:ext cx="4432493" cy="1662185"/>
          </a:xfrm>
          <a:custGeom>
            <a:avLst/>
            <a:gdLst/>
            <a:ahLst/>
            <a:cxnLst/>
            <a:rect l="l" t="t" r="r" b="b"/>
            <a:pathLst>
              <a:path w="4432493" h="1662185">
                <a:moveTo>
                  <a:pt x="0" y="1662185"/>
                </a:moveTo>
                <a:lnTo>
                  <a:pt x="4432494" y="1662185"/>
                </a:lnTo>
                <a:lnTo>
                  <a:pt x="4432494" y="0"/>
                </a:lnTo>
                <a:lnTo>
                  <a:pt x="0" y="0"/>
                </a:lnTo>
                <a:lnTo>
                  <a:pt x="0" y="166218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6091370" y="9009680"/>
            <a:ext cx="4901002" cy="4114800"/>
          </a:xfrm>
          <a:custGeom>
            <a:avLst/>
            <a:gdLst/>
            <a:ahLst/>
            <a:cxnLst/>
            <a:rect l="l" t="t" r="r" b="b"/>
            <a:pathLst>
              <a:path w="4901002" h="4114800">
                <a:moveTo>
                  <a:pt x="0" y="0"/>
                </a:moveTo>
                <a:lnTo>
                  <a:pt x="4901003" y="0"/>
                </a:lnTo>
                <a:lnTo>
                  <a:pt x="49010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884648" y="250891"/>
            <a:ext cx="15062670" cy="2306572"/>
            <a:chOff x="0" y="0"/>
            <a:chExt cx="20083560" cy="30754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0083560" cy="3075429"/>
              <a:chOff x="0" y="0"/>
              <a:chExt cx="3967123" cy="60749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67123" cy="607492"/>
              </a:xfrm>
              <a:custGeom>
                <a:avLst/>
                <a:gdLst/>
                <a:ahLst/>
                <a:cxnLst/>
                <a:rect l="l" t="t" r="r" b="b"/>
                <a:pathLst>
                  <a:path w="3967123" h="607492">
                    <a:moveTo>
                      <a:pt x="26213" y="0"/>
                    </a:moveTo>
                    <a:lnTo>
                      <a:pt x="3940910" y="0"/>
                    </a:lnTo>
                    <a:cubicBezTo>
                      <a:pt x="3947862" y="0"/>
                      <a:pt x="3954530" y="2762"/>
                      <a:pt x="3959446" y="7678"/>
                    </a:cubicBezTo>
                    <a:cubicBezTo>
                      <a:pt x="3964361" y="12594"/>
                      <a:pt x="3967123" y="19261"/>
                      <a:pt x="3967123" y="26213"/>
                    </a:cubicBezTo>
                    <a:lnTo>
                      <a:pt x="3967123" y="581279"/>
                    </a:lnTo>
                    <a:cubicBezTo>
                      <a:pt x="3967123" y="588231"/>
                      <a:pt x="3964361" y="594899"/>
                      <a:pt x="3959446" y="599815"/>
                    </a:cubicBezTo>
                    <a:cubicBezTo>
                      <a:pt x="3954530" y="604730"/>
                      <a:pt x="3947862" y="607492"/>
                      <a:pt x="3940910" y="607492"/>
                    </a:cubicBezTo>
                    <a:lnTo>
                      <a:pt x="26213" y="607492"/>
                    </a:lnTo>
                    <a:cubicBezTo>
                      <a:pt x="11736" y="607492"/>
                      <a:pt x="0" y="595756"/>
                      <a:pt x="0" y="581279"/>
                    </a:cubicBezTo>
                    <a:lnTo>
                      <a:pt x="0" y="26213"/>
                    </a:lnTo>
                    <a:cubicBezTo>
                      <a:pt x="0" y="19261"/>
                      <a:pt x="2762" y="12594"/>
                      <a:pt x="7678" y="7678"/>
                    </a:cubicBezTo>
                    <a:cubicBezTo>
                      <a:pt x="12594" y="2762"/>
                      <a:pt x="19261" y="0"/>
                      <a:pt x="26213" y="0"/>
                    </a:cubicBezTo>
                    <a:close/>
                  </a:path>
                </a:pathLst>
              </a:custGeom>
              <a:solidFill>
                <a:srgbClr val="A5CFDB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3967123" cy="6836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013628" y="164294"/>
              <a:ext cx="18056305" cy="2718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05"/>
                </a:lnSpc>
              </a:pPr>
              <a:r>
                <a:rPr lang="en-US" sz="6699">
                  <a:solidFill>
                    <a:srgbClr val="000000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CO2 çıkışı var ise etil alkol fermantasyonudur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2007775" y="2547260"/>
            <a:ext cx="13939543" cy="5192480"/>
          </a:xfrm>
          <a:custGeom>
            <a:avLst/>
            <a:gdLst/>
            <a:ahLst/>
            <a:cxnLst/>
            <a:rect l="l" t="t" r="r" b="b"/>
            <a:pathLst>
              <a:path w="13939543" h="5192480">
                <a:moveTo>
                  <a:pt x="0" y="0"/>
                </a:moveTo>
                <a:lnTo>
                  <a:pt x="13939543" y="0"/>
                </a:lnTo>
                <a:lnTo>
                  <a:pt x="13939543" y="5192480"/>
                </a:lnTo>
                <a:lnTo>
                  <a:pt x="0" y="51924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-207106" y="8774399"/>
            <a:ext cx="1678795" cy="1678795"/>
          </a:xfrm>
          <a:custGeom>
            <a:avLst/>
            <a:gdLst/>
            <a:ahLst/>
            <a:cxnLst/>
            <a:rect l="l" t="t" r="r" b="b"/>
            <a:pathLst>
              <a:path w="1678795" h="1678795">
                <a:moveTo>
                  <a:pt x="0" y="0"/>
                </a:moveTo>
                <a:lnTo>
                  <a:pt x="1678795" y="0"/>
                </a:lnTo>
                <a:lnTo>
                  <a:pt x="1678795" y="1678795"/>
                </a:lnTo>
                <a:lnTo>
                  <a:pt x="0" y="16787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9E9B4334-BA72-8C54-12CC-66EA63384F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180" y="9558507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262</Words>
  <Application>Microsoft Office PowerPoint</Application>
  <PresentationFormat>Özel</PresentationFormat>
  <Paragraphs>59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Calibri</vt:lpstr>
      <vt:lpstr>Arial</vt:lpstr>
      <vt:lpstr>Arimo Bold</vt:lpstr>
      <vt:lpstr>Lilita One</vt:lpstr>
      <vt:lpstr>Drukaatie Burti</vt:lpstr>
      <vt:lpstr>Gaegu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SOLUNUM</dc:title>
  <cp:lastModifiedBy>Nisa Nur Oran</cp:lastModifiedBy>
  <cp:revision>4</cp:revision>
  <dcterms:created xsi:type="dcterms:W3CDTF">2006-08-16T00:00:00Z</dcterms:created>
  <dcterms:modified xsi:type="dcterms:W3CDTF">2025-09-19T23:24:15Z</dcterms:modified>
  <dc:identifier>DAGlma0nzr0</dc:identifier>
</cp:coreProperties>
</file>