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8288000" cy="10287000"/>
  <p:notesSz cx="6858000" cy="9144000"/>
  <p:embeddedFontLst>
    <p:embeddedFont>
      <p:font typeface="DejaVu Serif Bold" panose="020B0604020202020204" charset="0"/>
      <p:regular r:id="rId24"/>
    </p:embeddedFont>
    <p:embeddedFont>
      <p:font typeface="Glacial Indifference" panose="020B0604020202020204" charset="0"/>
      <p:regular r:id="rId25"/>
    </p:embeddedFont>
    <p:embeddedFont>
      <p:font typeface="Glacial Indifference Bold" panose="020B0604020202020204" charset="0"/>
      <p:regular r:id="rId26"/>
    </p:embeddedFont>
    <p:embeddedFont>
      <p:font typeface="Lilita One" panose="020B0604020202020204" charset="0"/>
      <p:regular r:id="rId27"/>
    </p:embeddedFont>
    <p:embeddedFont>
      <p:font typeface="Studly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15.png"/><Relationship Id="rId5" Type="http://schemas.openxmlformats.org/officeDocument/2006/relationships/image" Target="../media/image44.svg"/><Relationship Id="rId10" Type="http://schemas.openxmlformats.org/officeDocument/2006/relationships/image" Target="../media/image14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1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hyperlink" Target="https://www.youtube.com/@mervehocail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svg"/><Relationship Id="rId7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svg"/><Relationship Id="rId7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0.svg"/><Relationship Id="rId7" Type="http://schemas.openxmlformats.org/officeDocument/2006/relationships/image" Target="../media/image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69079" y="1764499"/>
            <a:ext cx="14549843" cy="6428385"/>
          </a:xfrm>
          <a:custGeom>
            <a:avLst/>
            <a:gdLst/>
            <a:ahLst/>
            <a:cxnLst/>
            <a:rect l="l" t="t" r="r" b="b"/>
            <a:pathLst>
              <a:path w="14549843" h="6428385">
                <a:moveTo>
                  <a:pt x="0" y="0"/>
                </a:moveTo>
                <a:lnTo>
                  <a:pt x="14549842" y="0"/>
                </a:lnTo>
                <a:lnTo>
                  <a:pt x="14549842" y="6428385"/>
                </a:lnTo>
                <a:lnTo>
                  <a:pt x="0" y="6428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726921">
            <a:off x="1924150" y="1469214"/>
            <a:ext cx="619873" cy="590570"/>
          </a:xfrm>
          <a:custGeom>
            <a:avLst/>
            <a:gdLst/>
            <a:ahLst/>
            <a:cxnLst/>
            <a:rect l="l" t="t" r="r" b="b"/>
            <a:pathLst>
              <a:path w="619873" h="590570">
                <a:moveTo>
                  <a:pt x="0" y="0"/>
                </a:moveTo>
                <a:lnTo>
                  <a:pt x="619873" y="0"/>
                </a:lnTo>
                <a:lnTo>
                  <a:pt x="619873" y="590570"/>
                </a:lnTo>
                <a:lnTo>
                  <a:pt x="0" y="590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726921">
            <a:off x="16229688" y="1564863"/>
            <a:ext cx="963809" cy="918247"/>
          </a:xfrm>
          <a:custGeom>
            <a:avLst/>
            <a:gdLst/>
            <a:ahLst/>
            <a:cxnLst/>
            <a:rect l="l" t="t" r="r" b="b"/>
            <a:pathLst>
              <a:path w="963809" h="918247">
                <a:moveTo>
                  <a:pt x="0" y="0"/>
                </a:moveTo>
                <a:lnTo>
                  <a:pt x="963809" y="0"/>
                </a:lnTo>
                <a:lnTo>
                  <a:pt x="963809" y="918247"/>
                </a:lnTo>
                <a:lnTo>
                  <a:pt x="0" y="91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-892200">
            <a:off x="11043390" y="8010356"/>
            <a:ext cx="611311" cy="582413"/>
          </a:xfrm>
          <a:custGeom>
            <a:avLst/>
            <a:gdLst/>
            <a:ahLst/>
            <a:cxnLst/>
            <a:rect l="l" t="t" r="r" b="b"/>
            <a:pathLst>
              <a:path w="611311" h="582413">
                <a:moveTo>
                  <a:pt x="0" y="0"/>
                </a:moveTo>
                <a:lnTo>
                  <a:pt x="611311" y="0"/>
                </a:lnTo>
                <a:lnTo>
                  <a:pt x="611311" y="582412"/>
                </a:lnTo>
                <a:lnTo>
                  <a:pt x="0" y="582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2785810">
            <a:off x="15672373" y="698315"/>
            <a:ext cx="600475" cy="660771"/>
          </a:xfrm>
          <a:custGeom>
            <a:avLst/>
            <a:gdLst/>
            <a:ahLst/>
            <a:cxnLst/>
            <a:rect l="l" t="t" r="r" b="b"/>
            <a:pathLst>
              <a:path w="600475" h="660771">
                <a:moveTo>
                  <a:pt x="0" y="0"/>
                </a:moveTo>
                <a:lnTo>
                  <a:pt x="600475" y="0"/>
                </a:lnTo>
                <a:lnTo>
                  <a:pt x="600475" y="660770"/>
                </a:lnTo>
                <a:lnTo>
                  <a:pt x="0" y="660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1719196" y="8661455"/>
            <a:ext cx="272955" cy="297094"/>
          </a:xfrm>
          <a:custGeom>
            <a:avLst/>
            <a:gdLst/>
            <a:ahLst/>
            <a:cxnLst/>
            <a:rect l="l" t="t" r="r" b="b"/>
            <a:pathLst>
              <a:path w="272955" h="297094">
                <a:moveTo>
                  <a:pt x="0" y="0"/>
                </a:moveTo>
                <a:lnTo>
                  <a:pt x="272955" y="0"/>
                </a:lnTo>
                <a:lnTo>
                  <a:pt x="272955" y="297094"/>
                </a:lnTo>
                <a:lnTo>
                  <a:pt x="0" y="297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1029362" y="2005029"/>
            <a:ext cx="668266" cy="727365"/>
          </a:xfrm>
          <a:custGeom>
            <a:avLst/>
            <a:gdLst/>
            <a:ahLst/>
            <a:cxnLst/>
            <a:rect l="l" t="t" r="r" b="b"/>
            <a:pathLst>
              <a:path w="668266" h="727365">
                <a:moveTo>
                  <a:pt x="0" y="0"/>
                </a:moveTo>
                <a:lnTo>
                  <a:pt x="668267" y="0"/>
                </a:lnTo>
                <a:lnTo>
                  <a:pt x="668267" y="727365"/>
                </a:lnTo>
                <a:lnTo>
                  <a:pt x="0" y="727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558390">
            <a:off x="331272" y="5070817"/>
            <a:ext cx="3584917" cy="3959246"/>
          </a:xfrm>
          <a:custGeom>
            <a:avLst/>
            <a:gdLst/>
            <a:ahLst/>
            <a:cxnLst/>
            <a:rect l="l" t="t" r="r" b="b"/>
            <a:pathLst>
              <a:path w="3584917" h="3959246">
                <a:moveTo>
                  <a:pt x="0" y="0"/>
                </a:moveTo>
                <a:lnTo>
                  <a:pt x="3584917" y="0"/>
                </a:lnTo>
                <a:lnTo>
                  <a:pt x="3584917" y="3959245"/>
                </a:lnTo>
                <a:lnTo>
                  <a:pt x="0" y="39592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1363495" y="3352912"/>
            <a:ext cx="15084240" cy="2433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4"/>
              </a:lnSpc>
            </a:pPr>
            <a:r>
              <a:rPr lang="en-US" sz="14210">
                <a:solidFill>
                  <a:srgbClr val="FFFFFF"/>
                </a:solidFill>
                <a:latin typeface="Studly"/>
                <a:ea typeface="Studly"/>
                <a:cs typeface="Studly"/>
                <a:sym typeface="Studly"/>
              </a:rPr>
              <a:t>YOĞUNLUK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155504" y="4428358"/>
            <a:ext cx="6360894" cy="7273371"/>
          </a:xfrm>
          <a:custGeom>
            <a:avLst/>
            <a:gdLst/>
            <a:ahLst/>
            <a:cxnLst/>
            <a:rect l="l" t="t" r="r" b="b"/>
            <a:pathLst>
              <a:path w="6360894" h="7273371">
                <a:moveTo>
                  <a:pt x="0" y="0"/>
                </a:moveTo>
                <a:lnTo>
                  <a:pt x="6360893" y="0"/>
                </a:lnTo>
                <a:lnTo>
                  <a:pt x="6360893" y="7273371"/>
                </a:lnTo>
                <a:lnTo>
                  <a:pt x="0" y="72733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3783140" y="6176916"/>
            <a:ext cx="9372364" cy="4249292"/>
          </a:xfrm>
          <a:custGeom>
            <a:avLst/>
            <a:gdLst/>
            <a:ahLst/>
            <a:cxnLst/>
            <a:rect l="l" t="t" r="r" b="b"/>
            <a:pathLst>
              <a:path w="9372364" h="4249292">
                <a:moveTo>
                  <a:pt x="0" y="0"/>
                </a:moveTo>
                <a:lnTo>
                  <a:pt x="9372364" y="0"/>
                </a:lnTo>
                <a:lnTo>
                  <a:pt x="9372364" y="4249292"/>
                </a:lnTo>
                <a:lnTo>
                  <a:pt x="0" y="424929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2278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3" name="Resim 1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DAF462A-18D2-DE4E-016F-60593114E36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12E93220-26E6-B0C9-CDD4-E0568413BA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18250">
        <p159:morph option="byObject"/>
      </p:transition>
    </mc:Choice>
    <mc:Fallback xmlns="">
      <p:transition advTm="1825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4123" y="1667741"/>
            <a:ext cx="7294418" cy="6858000"/>
            <a:chOff x="0" y="0"/>
            <a:chExt cx="1921164" cy="1806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1164" cy="1806222"/>
            </a:xfrm>
            <a:custGeom>
              <a:avLst/>
              <a:gdLst/>
              <a:ahLst/>
              <a:cxnLst/>
              <a:rect l="l" t="t" r="r" b="b"/>
              <a:pathLst>
                <a:path w="1921164" h="1806222">
                  <a:moveTo>
                    <a:pt x="0" y="0"/>
                  </a:moveTo>
                  <a:lnTo>
                    <a:pt x="1921164" y="0"/>
                  </a:lnTo>
                  <a:lnTo>
                    <a:pt x="1921164" y="1806222"/>
                  </a:lnTo>
                  <a:lnTo>
                    <a:pt x="0" y="1806222"/>
                  </a:lnTo>
                  <a:close/>
                </a:path>
              </a:pathLst>
            </a:custGeom>
            <a:solidFill>
              <a:srgbClr val="0E7658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921164" cy="1834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1617518"/>
            <a:ext cx="7294418" cy="6858000"/>
            <a:chOff x="0" y="0"/>
            <a:chExt cx="1921164" cy="18062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21164" cy="1806222"/>
            </a:xfrm>
            <a:custGeom>
              <a:avLst/>
              <a:gdLst/>
              <a:ahLst/>
              <a:cxnLst/>
              <a:rect l="l" t="t" r="r" b="b"/>
              <a:pathLst>
                <a:path w="1921164" h="1806222">
                  <a:moveTo>
                    <a:pt x="0" y="0"/>
                  </a:moveTo>
                  <a:lnTo>
                    <a:pt x="1921164" y="0"/>
                  </a:lnTo>
                  <a:lnTo>
                    <a:pt x="1921164" y="1806222"/>
                  </a:lnTo>
                  <a:lnTo>
                    <a:pt x="0" y="1806222"/>
                  </a:lnTo>
                  <a:close/>
                </a:path>
              </a:pathLst>
            </a:custGeom>
            <a:solidFill>
              <a:srgbClr val="0E7658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921164" cy="1834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1714500"/>
            <a:ext cx="1854777" cy="185477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493943" y="3241964"/>
            <a:ext cx="1854777" cy="185477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36964" y="4765964"/>
            <a:ext cx="1854777" cy="185477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958321" y="2314575"/>
            <a:ext cx="1854777" cy="185477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672445" y="6620741"/>
            <a:ext cx="1854777" cy="185477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00651" y="1661963"/>
            <a:ext cx="1854777" cy="185477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998777" y="1667741"/>
            <a:ext cx="1854777" cy="185477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853555" y="1667741"/>
            <a:ext cx="1854777" cy="1854777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4569277" y="1667741"/>
            <a:ext cx="1854777" cy="1854777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192358" y="3247826"/>
            <a:ext cx="1854777" cy="1854777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1061834" y="3296191"/>
            <a:ext cx="1854777" cy="1854777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3079540" y="3210811"/>
            <a:ext cx="1854777" cy="1854777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4620172" y="3229250"/>
            <a:ext cx="1854777" cy="1854777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1068196" y="6544321"/>
            <a:ext cx="1854777" cy="1854777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126476" y="5042493"/>
            <a:ext cx="1854777" cy="1854777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451877" y="4994506"/>
            <a:ext cx="1854777" cy="1854777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2919331" y="6529293"/>
            <a:ext cx="1854777" cy="1854777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4592402" y="6677165"/>
            <a:ext cx="1854777" cy="1854777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3" name="TextBox 34">
            <a:extLst>
              <a:ext uri="{FF2B5EF4-FFF2-40B4-BE49-F238E27FC236}">
                <a16:creationId xmlns:a16="http://schemas.microsoft.com/office/drawing/2014/main" id="{0DE30CEB-1DD7-6AF1-B740-82A92C9F311F}"/>
              </a:ext>
            </a:extLst>
          </p:cNvPr>
          <p:cNvSpPr txBox="1"/>
          <p:nvPr/>
        </p:nvSpPr>
        <p:spPr>
          <a:xfrm>
            <a:off x="14773114" y="1598543"/>
            <a:ext cx="1507006" cy="157221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87" name="Group 38">
            <a:extLst>
              <a:ext uri="{FF2B5EF4-FFF2-40B4-BE49-F238E27FC236}">
                <a16:creationId xmlns:a16="http://schemas.microsoft.com/office/drawing/2014/main" id="{55A1C4B5-0C39-D8C1-096A-BC1D3B6F8281}"/>
              </a:ext>
            </a:extLst>
          </p:cNvPr>
          <p:cNvGrpSpPr/>
          <p:nvPr/>
        </p:nvGrpSpPr>
        <p:grpSpPr>
          <a:xfrm>
            <a:off x="10936432" y="4977082"/>
            <a:ext cx="1854777" cy="1854777"/>
            <a:chOff x="0" y="0"/>
            <a:chExt cx="812800" cy="812800"/>
          </a:xfrm>
        </p:grpSpPr>
        <p:sp>
          <p:nvSpPr>
            <p:cNvPr id="88" name="Freeform 39">
              <a:extLst>
                <a:ext uri="{FF2B5EF4-FFF2-40B4-BE49-F238E27FC236}">
                  <a16:creationId xmlns:a16="http://schemas.microsoft.com/office/drawing/2014/main" id="{2B9FD642-D76A-23B5-18FF-671F51C1D2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9" name="TextBox 40">
              <a:extLst>
                <a:ext uri="{FF2B5EF4-FFF2-40B4-BE49-F238E27FC236}">
                  <a16:creationId xmlns:a16="http://schemas.microsoft.com/office/drawing/2014/main" id="{DB1AED55-4113-D5AA-3ABC-B570A3AD6DD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0" name="Group 41">
            <a:extLst>
              <a:ext uri="{FF2B5EF4-FFF2-40B4-BE49-F238E27FC236}">
                <a16:creationId xmlns:a16="http://schemas.microsoft.com/office/drawing/2014/main" id="{456A01C7-EF94-6C01-ED77-477CCCE4C72D}"/>
              </a:ext>
            </a:extLst>
          </p:cNvPr>
          <p:cNvGrpSpPr/>
          <p:nvPr/>
        </p:nvGrpSpPr>
        <p:grpSpPr>
          <a:xfrm>
            <a:off x="12888386" y="4975349"/>
            <a:ext cx="1854777" cy="1854777"/>
            <a:chOff x="0" y="0"/>
            <a:chExt cx="812800" cy="812800"/>
          </a:xfrm>
        </p:grpSpPr>
        <p:sp>
          <p:nvSpPr>
            <p:cNvPr id="91" name="Freeform 42">
              <a:extLst>
                <a:ext uri="{FF2B5EF4-FFF2-40B4-BE49-F238E27FC236}">
                  <a16:creationId xmlns:a16="http://schemas.microsoft.com/office/drawing/2014/main" id="{D8F79BA6-4412-0738-ED52-A5379D88C97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2" name="TextBox 43">
              <a:extLst>
                <a:ext uri="{FF2B5EF4-FFF2-40B4-BE49-F238E27FC236}">
                  <a16:creationId xmlns:a16="http://schemas.microsoft.com/office/drawing/2014/main" id="{8780FC23-71E7-931F-03FF-FE08EAD1E12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6" name="Group 47">
            <a:extLst>
              <a:ext uri="{FF2B5EF4-FFF2-40B4-BE49-F238E27FC236}">
                <a16:creationId xmlns:a16="http://schemas.microsoft.com/office/drawing/2014/main" id="{969929B7-243A-5711-EF9D-57505E56B340}"/>
              </a:ext>
            </a:extLst>
          </p:cNvPr>
          <p:cNvGrpSpPr/>
          <p:nvPr/>
        </p:nvGrpSpPr>
        <p:grpSpPr>
          <a:xfrm>
            <a:off x="9143999" y="6609045"/>
            <a:ext cx="1854777" cy="1854777"/>
            <a:chOff x="0" y="0"/>
            <a:chExt cx="812800" cy="812800"/>
          </a:xfrm>
        </p:grpSpPr>
        <p:sp>
          <p:nvSpPr>
            <p:cNvPr id="97" name="Freeform 48">
              <a:extLst>
                <a:ext uri="{FF2B5EF4-FFF2-40B4-BE49-F238E27FC236}">
                  <a16:creationId xmlns:a16="http://schemas.microsoft.com/office/drawing/2014/main" id="{B9C443BE-A0D2-486B-2494-91536B984C7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73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8" name="TextBox 49">
              <a:extLst>
                <a:ext uri="{FF2B5EF4-FFF2-40B4-BE49-F238E27FC236}">
                  <a16:creationId xmlns:a16="http://schemas.microsoft.com/office/drawing/2014/main" id="{1A9A8359-BCEF-39E8-2EDA-B3B3EA7996E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7" name="Resim 46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8E14DE24-3831-A819-4774-F38339209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48" name="Resim 47">
            <a:extLst>
              <a:ext uri="{FF2B5EF4-FFF2-40B4-BE49-F238E27FC236}">
                <a16:creationId xmlns:a16="http://schemas.microsoft.com/office/drawing/2014/main" id="{7BCB2CA4-510F-88A2-ECDD-AAF248EA6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66873">
        <p159:morph option="byObject"/>
      </p:transition>
    </mc:Choice>
    <mc:Fallback xmlns="">
      <p:transition advTm="668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8810" y="222161"/>
            <a:ext cx="14773251" cy="9842679"/>
          </a:xfrm>
          <a:custGeom>
            <a:avLst/>
            <a:gdLst/>
            <a:ahLst/>
            <a:cxnLst/>
            <a:rect l="l" t="t" r="r" b="b"/>
            <a:pathLst>
              <a:path w="14773251" h="9842679">
                <a:moveTo>
                  <a:pt x="0" y="0"/>
                </a:moveTo>
                <a:lnTo>
                  <a:pt x="14773251" y="0"/>
                </a:lnTo>
                <a:lnTo>
                  <a:pt x="14773251" y="9842678"/>
                </a:lnTo>
                <a:lnTo>
                  <a:pt x="0" y="98426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05137CF1-B978-85A9-8994-39D034F45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FB176BF-4C78-7446-6B09-12CFD8088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70068">
        <p159:morph option="byObject"/>
      </p:transition>
    </mc:Choice>
    <mc:Fallback xmlns="">
      <p:transition advTm="70068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45210"/>
            <a:ext cx="6140447" cy="9335970"/>
          </a:xfrm>
          <a:custGeom>
            <a:avLst/>
            <a:gdLst/>
            <a:ahLst/>
            <a:cxnLst/>
            <a:rect l="l" t="t" r="r" b="b"/>
            <a:pathLst>
              <a:path w="6140447" h="9335970">
                <a:moveTo>
                  <a:pt x="0" y="0"/>
                </a:moveTo>
                <a:lnTo>
                  <a:pt x="6140447" y="0"/>
                </a:lnTo>
                <a:lnTo>
                  <a:pt x="6140447" y="9335970"/>
                </a:lnTo>
                <a:lnTo>
                  <a:pt x="0" y="9335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74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7838456" y="1092403"/>
            <a:ext cx="10218983" cy="8102194"/>
          </a:xfrm>
          <a:custGeom>
            <a:avLst/>
            <a:gdLst/>
            <a:ahLst/>
            <a:cxnLst/>
            <a:rect l="l" t="t" r="r" b="b"/>
            <a:pathLst>
              <a:path w="10218983" h="8102194">
                <a:moveTo>
                  <a:pt x="0" y="0"/>
                </a:moveTo>
                <a:lnTo>
                  <a:pt x="10218983" y="0"/>
                </a:lnTo>
                <a:lnTo>
                  <a:pt x="10218983" y="8102194"/>
                </a:lnTo>
                <a:lnTo>
                  <a:pt x="0" y="81021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0A880C5A-5722-7D9C-BC82-7B15482D5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5F5132A-C3E9-F7FE-CBAF-8083517E0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43020">
        <p159:morph option="byObject"/>
      </p:transition>
    </mc:Choice>
    <mc:Fallback xmlns="">
      <p:transition advTm="4302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3825" y="3086100"/>
            <a:ext cx="17320349" cy="3421193"/>
          </a:xfrm>
          <a:custGeom>
            <a:avLst/>
            <a:gdLst/>
            <a:ahLst/>
            <a:cxnLst/>
            <a:rect l="l" t="t" r="r" b="b"/>
            <a:pathLst>
              <a:path w="17320349" h="6689985">
                <a:moveTo>
                  <a:pt x="0" y="0"/>
                </a:moveTo>
                <a:lnTo>
                  <a:pt x="17320348" y="0"/>
                </a:lnTo>
                <a:lnTo>
                  <a:pt x="17320348" y="6689984"/>
                </a:lnTo>
                <a:lnTo>
                  <a:pt x="0" y="6689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5545"/>
            </a:stretch>
          </a:blipFill>
        </p:spPr>
        <p:txBody>
          <a:bodyPr/>
          <a:lstStyle/>
          <a:p>
            <a:endParaRPr lang="tr-TR" dirty="0"/>
          </a:p>
        </p:txBody>
      </p:sp>
      <p:pic>
        <p:nvPicPr>
          <p:cNvPr id="3" name="Resim 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FBAC66ED-3C40-A3BD-0267-E48206E419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3C783A2-B276-0BA6-3FF7-5394135C1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152944">
        <p159:morph option="byObject"/>
      </p:transition>
    </mc:Choice>
    <mc:Fallback xmlns="">
      <p:transition advTm="152944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9158" y="1244467"/>
            <a:ext cx="16789684" cy="7324500"/>
          </a:xfrm>
          <a:custGeom>
            <a:avLst/>
            <a:gdLst/>
            <a:ahLst/>
            <a:cxnLst/>
            <a:rect l="l" t="t" r="r" b="b"/>
            <a:pathLst>
              <a:path w="16789684" h="7324500">
                <a:moveTo>
                  <a:pt x="0" y="0"/>
                </a:moveTo>
                <a:lnTo>
                  <a:pt x="16789684" y="0"/>
                </a:lnTo>
                <a:lnTo>
                  <a:pt x="16789684" y="7324500"/>
                </a:lnTo>
                <a:lnTo>
                  <a:pt x="0" y="7324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7BB8BC9-B7D2-83BD-F4F1-6465BECFB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1F2FC92-864E-6DFF-190C-9773FCD70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EB1FC07C-E1D5-4FE7-7FC5-7DE29C3A5C11}"/>
              </a:ext>
            </a:extLst>
          </p:cNvPr>
          <p:cNvSpPr/>
          <p:nvPr/>
        </p:nvSpPr>
        <p:spPr>
          <a:xfrm>
            <a:off x="14935200" y="114183"/>
            <a:ext cx="2978728" cy="2971917"/>
          </a:xfrm>
          <a:custGeom>
            <a:avLst/>
            <a:gdLst/>
            <a:ahLst/>
            <a:cxnLst/>
            <a:rect l="l" t="t" r="r" b="b"/>
            <a:pathLst>
              <a:path w="5029317" h="5029317">
                <a:moveTo>
                  <a:pt x="0" y="0"/>
                </a:moveTo>
                <a:lnTo>
                  <a:pt x="5029316" y="0"/>
                </a:lnTo>
                <a:lnTo>
                  <a:pt x="5029316" y="5029317"/>
                </a:lnTo>
                <a:lnTo>
                  <a:pt x="0" y="50293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75109">
        <p159:morph option="byObject"/>
      </p:transition>
    </mc:Choice>
    <mc:Fallback xmlns="">
      <p:transition advTm="75109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3400" y="1333500"/>
            <a:ext cx="17007893" cy="6165361"/>
          </a:xfrm>
          <a:custGeom>
            <a:avLst/>
            <a:gdLst/>
            <a:ahLst/>
            <a:cxnLst/>
            <a:rect l="l" t="t" r="r" b="b"/>
            <a:pathLst>
              <a:path w="17007893" h="6165361">
                <a:moveTo>
                  <a:pt x="0" y="0"/>
                </a:moveTo>
                <a:lnTo>
                  <a:pt x="17007893" y="0"/>
                </a:lnTo>
                <a:lnTo>
                  <a:pt x="17007893" y="6165361"/>
                </a:lnTo>
                <a:lnTo>
                  <a:pt x="0" y="61653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FEBDB606-51E9-396D-3B17-69DC3F3AD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1BCA53C-F131-FE4D-93A6-5F7AEF3CA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75E7C1AA-67EA-A8D8-2EF8-E5E773115D27}"/>
              </a:ext>
            </a:extLst>
          </p:cNvPr>
          <p:cNvSpPr/>
          <p:nvPr/>
        </p:nvSpPr>
        <p:spPr>
          <a:xfrm>
            <a:off x="14935200" y="114183"/>
            <a:ext cx="2978728" cy="2971917"/>
          </a:xfrm>
          <a:custGeom>
            <a:avLst/>
            <a:gdLst/>
            <a:ahLst/>
            <a:cxnLst/>
            <a:rect l="l" t="t" r="r" b="b"/>
            <a:pathLst>
              <a:path w="5029317" h="5029317">
                <a:moveTo>
                  <a:pt x="0" y="0"/>
                </a:moveTo>
                <a:lnTo>
                  <a:pt x="5029316" y="0"/>
                </a:lnTo>
                <a:lnTo>
                  <a:pt x="5029316" y="5029317"/>
                </a:lnTo>
                <a:lnTo>
                  <a:pt x="0" y="50293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79048">
        <p159:morph option="byObject"/>
      </p:transition>
    </mc:Choice>
    <mc:Fallback xmlns="">
      <p:transition advTm="79048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95600" y="492556"/>
            <a:ext cx="6640636" cy="8850305"/>
          </a:xfrm>
          <a:custGeom>
            <a:avLst/>
            <a:gdLst/>
            <a:ahLst/>
            <a:cxnLst/>
            <a:rect l="l" t="t" r="r" b="b"/>
            <a:pathLst>
              <a:path w="6640636" h="8850305">
                <a:moveTo>
                  <a:pt x="0" y="0"/>
                </a:moveTo>
                <a:lnTo>
                  <a:pt x="6640636" y="0"/>
                </a:lnTo>
                <a:lnTo>
                  <a:pt x="6640636" y="8850305"/>
                </a:lnTo>
                <a:lnTo>
                  <a:pt x="0" y="88503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174DFE50-58E9-AA4C-3B9C-BA33B65D99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515A787A-D7B4-8315-1F00-7D7A2382A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0E4601F6-F95D-DC38-D205-DD6FB9E5F228}"/>
              </a:ext>
            </a:extLst>
          </p:cNvPr>
          <p:cNvSpPr/>
          <p:nvPr/>
        </p:nvSpPr>
        <p:spPr>
          <a:xfrm>
            <a:off x="14935200" y="114183"/>
            <a:ext cx="2978728" cy="2971917"/>
          </a:xfrm>
          <a:custGeom>
            <a:avLst/>
            <a:gdLst/>
            <a:ahLst/>
            <a:cxnLst/>
            <a:rect l="l" t="t" r="r" b="b"/>
            <a:pathLst>
              <a:path w="5029317" h="5029317">
                <a:moveTo>
                  <a:pt x="0" y="0"/>
                </a:moveTo>
                <a:lnTo>
                  <a:pt x="5029316" y="0"/>
                </a:lnTo>
                <a:lnTo>
                  <a:pt x="5029316" y="5029317"/>
                </a:lnTo>
                <a:lnTo>
                  <a:pt x="0" y="50293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149850">
        <p159:morph option="byObject"/>
      </p:transition>
    </mc:Choice>
    <mc:Fallback xmlns="">
      <p:transition advTm="14985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2271" y="561109"/>
            <a:ext cx="7237368" cy="9323501"/>
          </a:xfrm>
          <a:custGeom>
            <a:avLst/>
            <a:gdLst/>
            <a:ahLst/>
            <a:cxnLst/>
            <a:rect l="l" t="t" r="r" b="b"/>
            <a:pathLst>
              <a:path w="7237368" h="9323501">
                <a:moveTo>
                  <a:pt x="0" y="0"/>
                </a:moveTo>
                <a:lnTo>
                  <a:pt x="7237367" y="0"/>
                </a:lnTo>
                <a:lnTo>
                  <a:pt x="7237367" y="9323501"/>
                </a:lnTo>
                <a:lnTo>
                  <a:pt x="0" y="9323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5803141" y="7987212"/>
            <a:ext cx="1643621" cy="1897398"/>
          </a:xfrm>
          <a:custGeom>
            <a:avLst/>
            <a:gdLst/>
            <a:ahLst/>
            <a:cxnLst/>
            <a:rect l="l" t="t" r="r" b="b"/>
            <a:pathLst>
              <a:path w="1643621" h="1897398">
                <a:moveTo>
                  <a:pt x="0" y="0"/>
                </a:moveTo>
                <a:lnTo>
                  <a:pt x="1643621" y="0"/>
                </a:lnTo>
                <a:lnTo>
                  <a:pt x="1643621" y="1897398"/>
                </a:lnTo>
                <a:lnTo>
                  <a:pt x="0" y="1897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5875696" y="5222860"/>
            <a:ext cx="1571066" cy="1811027"/>
          </a:xfrm>
          <a:custGeom>
            <a:avLst/>
            <a:gdLst/>
            <a:ahLst/>
            <a:cxnLst/>
            <a:rect l="l" t="t" r="r" b="b"/>
            <a:pathLst>
              <a:path w="1571066" h="1811027">
                <a:moveTo>
                  <a:pt x="0" y="0"/>
                </a:moveTo>
                <a:lnTo>
                  <a:pt x="1571066" y="0"/>
                </a:lnTo>
                <a:lnTo>
                  <a:pt x="1571066" y="1811027"/>
                </a:lnTo>
                <a:lnTo>
                  <a:pt x="0" y="18110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5656824" y="2400300"/>
            <a:ext cx="1789938" cy="2057400"/>
          </a:xfrm>
          <a:custGeom>
            <a:avLst/>
            <a:gdLst/>
            <a:ahLst/>
            <a:cxnLst/>
            <a:rect l="l" t="t" r="r" b="b"/>
            <a:pathLst>
              <a:path w="1789938" h="2057400">
                <a:moveTo>
                  <a:pt x="0" y="0"/>
                </a:moveTo>
                <a:lnTo>
                  <a:pt x="1789938" y="0"/>
                </a:lnTo>
                <a:lnTo>
                  <a:pt x="17899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Resim 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6B707EC2-E5C4-3205-AC5F-3B1C2D8AAB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BF892AB-0250-7B9A-20CC-D6EACB32E7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66624">
        <p159:morph option="byObject"/>
      </p:transition>
    </mc:Choice>
    <mc:Fallback xmlns="">
      <p:transition advTm="66624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1028700" y="1028700"/>
            <a:ext cx="6331951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656997" y="2401167"/>
            <a:ext cx="8346948" cy="478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1"/>
              </a:lnSpc>
            </a:pPr>
            <a:r>
              <a:rPr lang="en-US" sz="543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Normalde maddeler sıvı halden katı hale geçerken yani donarken hacimleri azaldığı için yoğunlukları bir miktar artabilir.</a:t>
            </a:r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D97CD5F-7B28-3D4F-DD45-BBBC69A86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69599B7-B912-2EE6-350F-C99B3D462D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57420">
        <p159:morph option="byObject"/>
      </p:transition>
    </mc:Choice>
    <mc:Fallback xmlns="">
      <p:transition advTm="57420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1731" objId="2"/>
        <p14:stopEvt time="44019" objId="2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829.333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2354372" y="1028700"/>
            <a:ext cx="7220021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574392" y="1840058"/>
            <a:ext cx="8346948" cy="6710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1"/>
              </a:lnSpc>
            </a:pPr>
            <a:r>
              <a:rPr lang="en-US" sz="5436">
                <a:solidFill>
                  <a:srgbClr val="892F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Suda durum daha farklı.</a:t>
            </a:r>
          </a:p>
          <a:p>
            <a:pPr algn="ctr">
              <a:lnSpc>
                <a:spcPts val="7611"/>
              </a:lnSpc>
            </a:pPr>
            <a:endParaRPr lang="en-US" sz="5436">
              <a:solidFill>
                <a:srgbClr val="892F2C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7611"/>
              </a:lnSpc>
            </a:pPr>
            <a:r>
              <a:rPr lang="en-US" sz="5436">
                <a:solidFill>
                  <a:srgbClr val="892F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 molekülleri donarken daha düzenli bir yapıya geçiyor ve hacmi artıyor.</a:t>
            </a:r>
          </a:p>
          <a:p>
            <a:pPr algn="ctr">
              <a:lnSpc>
                <a:spcPts val="7611"/>
              </a:lnSpc>
            </a:pPr>
            <a:r>
              <a:rPr lang="en-US" sz="5436">
                <a:solidFill>
                  <a:srgbClr val="892F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Hacmi arttığı için yoğunluğu azalıyor.</a:t>
            </a:r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54C5244A-4C73-3FC8-22D8-15098AE600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DDE8522-40C7-2DD3-973B-A6645AADC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63479">
        <p159:morph option="byObject"/>
      </p:transition>
    </mc:Choice>
    <mc:Fallback xmlns="">
      <p:transition advTm="634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375" objId="2"/>
        <p14:stopEvt time="16647" objId="2"/>
        <p14:playEvt time="24047" objId="2"/>
        <p14:stopEvt time="2934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99491" y="3675779"/>
            <a:ext cx="10888657" cy="6264092"/>
          </a:xfrm>
          <a:custGeom>
            <a:avLst/>
            <a:gdLst/>
            <a:ahLst/>
            <a:cxnLst/>
            <a:rect l="l" t="t" r="r" b="b"/>
            <a:pathLst>
              <a:path w="10888657" h="6264092">
                <a:moveTo>
                  <a:pt x="0" y="0"/>
                </a:moveTo>
                <a:lnTo>
                  <a:pt x="10888657" y="0"/>
                </a:lnTo>
                <a:lnTo>
                  <a:pt x="10888657" y="6264093"/>
                </a:lnTo>
                <a:lnTo>
                  <a:pt x="0" y="62640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35" r="-3721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0" y="344595"/>
            <a:ext cx="8170648" cy="11405727"/>
          </a:xfrm>
          <a:custGeom>
            <a:avLst/>
            <a:gdLst/>
            <a:ahLst/>
            <a:cxnLst/>
            <a:rect l="l" t="t" r="r" b="b"/>
            <a:pathLst>
              <a:path w="8170648" h="11405727">
                <a:moveTo>
                  <a:pt x="0" y="0"/>
                </a:moveTo>
                <a:lnTo>
                  <a:pt x="8170648" y="0"/>
                </a:lnTo>
                <a:lnTo>
                  <a:pt x="8170648" y="11405727"/>
                </a:lnTo>
                <a:lnTo>
                  <a:pt x="0" y="114057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B87518D6-C8E1-158B-EB13-A6CFFA058E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D88E44C-A5FC-2BE7-775D-302716346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0383">
        <p159:morph option="byObject"/>
      </p:transition>
    </mc:Choice>
    <mc:Fallback xmlns="">
      <p:transition advTm="203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84" y="1028700"/>
            <a:ext cx="7005447" cy="8229600"/>
          </a:xfrm>
          <a:custGeom>
            <a:avLst/>
            <a:gdLst/>
            <a:ahLst/>
            <a:cxnLst/>
            <a:rect l="l" t="t" r="r" b="b"/>
            <a:pathLst>
              <a:path w="7005447" h="8229600">
                <a:moveTo>
                  <a:pt x="0" y="0"/>
                </a:moveTo>
                <a:lnTo>
                  <a:pt x="7005447" y="0"/>
                </a:lnTo>
                <a:lnTo>
                  <a:pt x="70054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4499264" y="3896591"/>
            <a:ext cx="1657844" cy="1657844"/>
          </a:xfrm>
          <a:custGeom>
            <a:avLst/>
            <a:gdLst/>
            <a:ahLst/>
            <a:cxnLst/>
            <a:rect l="l" t="t" r="r" b="b"/>
            <a:pathLst>
              <a:path w="1657844" h="1657844">
                <a:moveTo>
                  <a:pt x="0" y="0"/>
                </a:moveTo>
                <a:lnTo>
                  <a:pt x="1657843" y="0"/>
                </a:lnTo>
                <a:lnTo>
                  <a:pt x="1657843" y="1657844"/>
                </a:lnTo>
                <a:lnTo>
                  <a:pt x="0" y="1657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9413194" y="6790546"/>
            <a:ext cx="5509121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 su = 1 g/cm3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13194" y="3791816"/>
            <a:ext cx="6663432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 buz = 0,9 g/cm3</a:t>
            </a:r>
          </a:p>
        </p:txBody>
      </p:sp>
      <p:pic>
        <p:nvPicPr>
          <p:cNvPr id="6" name="Resim 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7798C8F-07D3-7E08-1E8F-D90BEC0A15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1BBEC33-4E72-53FA-648F-D3F2188AFB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6084">
        <p159:morph option="byObject"/>
      </p:transition>
    </mc:Choice>
    <mc:Fallback xmlns="">
      <p:transition advTm="26084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2352120" h="822960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5A3A5EA-F4B9-C42C-11CA-734550AAD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114314A-0A2B-63A2-CB74-CAADEA734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50211">
        <p159:morph option="byObject"/>
      </p:transition>
    </mc:Choice>
    <mc:Fallback xmlns="">
      <p:transition advTm="50211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294" y="1028700"/>
            <a:ext cx="7381948" cy="9806936"/>
          </a:xfrm>
          <a:custGeom>
            <a:avLst/>
            <a:gdLst/>
            <a:ahLst/>
            <a:cxnLst/>
            <a:rect l="l" t="t" r="r" b="b"/>
            <a:pathLst>
              <a:path w="7381948" h="9806936">
                <a:moveTo>
                  <a:pt x="0" y="0"/>
                </a:moveTo>
                <a:lnTo>
                  <a:pt x="7381948" y="0"/>
                </a:lnTo>
                <a:lnTo>
                  <a:pt x="7381948" y="9806936"/>
                </a:lnTo>
                <a:lnTo>
                  <a:pt x="0" y="980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726921">
            <a:off x="5852086" y="3188836"/>
            <a:ext cx="665979" cy="634496"/>
          </a:xfrm>
          <a:custGeom>
            <a:avLst/>
            <a:gdLst/>
            <a:ahLst/>
            <a:cxnLst/>
            <a:rect l="l" t="t" r="r" b="b"/>
            <a:pathLst>
              <a:path w="665979" h="634496">
                <a:moveTo>
                  <a:pt x="0" y="0"/>
                </a:moveTo>
                <a:lnTo>
                  <a:pt x="665979" y="0"/>
                </a:lnTo>
                <a:lnTo>
                  <a:pt x="665979" y="634497"/>
                </a:lnTo>
                <a:lnTo>
                  <a:pt x="0" y="634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7686242" y="483941"/>
            <a:ext cx="8782142" cy="9319117"/>
          </a:xfrm>
          <a:custGeom>
            <a:avLst/>
            <a:gdLst/>
            <a:ahLst/>
            <a:cxnLst/>
            <a:rect l="l" t="t" r="r" b="b"/>
            <a:pathLst>
              <a:path w="8782142" h="9319117">
                <a:moveTo>
                  <a:pt x="0" y="0"/>
                </a:moveTo>
                <a:lnTo>
                  <a:pt x="8782142" y="0"/>
                </a:lnTo>
                <a:lnTo>
                  <a:pt x="8782142" y="9319118"/>
                </a:lnTo>
                <a:lnTo>
                  <a:pt x="0" y="93191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5CC5C8A2-F1F4-EB35-AFD7-8457CC9D50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963E7D0-23CF-4EEB-F19D-E8BCF4DD19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33007">
        <p159:morph option="byObject"/>
      </p:transition>
    </mc:Choice>
    <mc:Fallback xmlns="">
      <p:transition advTm="330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85064" y="348555"/>
            <a:ext cx="10509576" cy="10452251"/>
          </a:xfrm>
          <a:custGeom>
            <a:avLst/>
            <a:gdLst/>
            <a:ahLst/>
            <a:cxnLst/>
            <a:rect l="l" t="t" r="r" b="b"/>
            <a:pathLst>
              <a:path w="10509576" h="10452251">
                <a:moveTo>
                  <a:pt x="0" y="0"/>
                </a:moveTo>
                <a:lnTo>
                  <a:pt x="10509576" y="0"/>
                </a:lnTo>
                <a:lnTo>
                  <a:pt x="10509576" y="10452251"/>
                </a:lnTo>
                <a:lnTo>
                  <a:pt x="0" y="1045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346473" y="4219739"/>
            <a:ext cx="8593516" cy="175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7"/>
              </a:lnSpc>
            </a:pPr>
            <a:r>
              <a:rPr lang="en-US" sz="5069" b="1" dirty="0">
                <a:solidFill>
                  <a:srgbClr val="892F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Bir </a:t>
            </a:r>
            <a:r>
              <a:rPr lang="en-US" sz="5069" b="1" dirty="0" err="1">
                <a:solidFill>
                  <a:srgbClr val="892F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maddenin</a:t>
            </a:r>
            <a:r>
              <a:rPr lang="en-US" sz="5069" b="1" dirty="0">
                <a:solidFill>
                  <a:srgbClr val="892F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069" b="1" dirty="0" err="1">
                <a:solidFill>
                  <a:srgbClr val="892F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birim</a:t>
            </a:r>
            <a:r>
              <a:rPr lang="en-US" sz="5069" b="1" dirty="0">
                <a:solidFill>
                  <a:srgbClr val="892F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069" b="1" dirty="0" err="1">
                <a:solidFill>
                  <a:srgbClr val="892F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hacminin</a:t>
            </a:r>
            <a:endParaRPr lang="en-US" sz="5069" b="1" dirty="0">
              <a:solidFill>
                <a:srgbClr val="892F2C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ctr">
              <a:lnSpc>
                <a:spcPts val="7097"/>
              </a:lnSpc>
            </a:pPr>
            <a:r>
              <a:rPr lang="en-US" sz="5069" b="1" dirty="0" err="1">
                <a:solidFill>
                  <a:srgbClr val="892F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kütlesine</a:t>
            </a:r>
            <a:r>
              <a:rPr lang="en-US" sz="5069" b="1" dirty="0">
                <a:solidFill>
                  <a:srgbClr val="892F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069" b="1" dirty="0" err="1">
                <a:solidFill>
                  <a:srgbClr val="892F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yoğunluk</a:t>
            </a:r>
            <a:r>
              <a:rPr lang="en-US" sz="5069" b="1" dirty="0">
                <a:solidFill>
                  <a:srgbClr val="892F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069" b="1" dirty="0" err="1">
                <a:solidFill>
                  <a:srgbClr val="892F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denir</a:t>
            </a:r>
            <a:r>
              <a:rPr lang="en-US" sz="5069" b="1" dirty="0">
                <a:solidFill>
                  <a:srgbClr val="892F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 rot="726921">
            <a:off x="11055714" y="1608370"/>
            <a:ext cx="665979" cy="634496"/>
          </a:xfrm>
          <a:custGeom>
            <a:avLst/>
            <a:gdLst/>
            <a:ahLst/>
            <a:cxnLst/>
            <a:rect l="l" t="t" r="r" b="b"/>
            <a:pathLst>
              <a:path w="665979" h="634496">
                <a:moveTo>
                  <a:pt x="0" y="0"/>
                </a:moveTo>
                <a:lnTo>
                  <a:pt x="665979" y="0"/>
                </a:lnTo>
                <a:lnTo>
                  <a:pt x="665979" y="634496"/>
                </a:lnTo>
                <a:lnTo>
                  <a:pt x="0" y="6344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726921">
            <a:off x="10428087" y="1071415"/>
            <a:ext cx="452824" cy="431418"/>
          </a:xfrm>
          <a:custGeom>
            <a:avLst/>
            <a:gdLst/>
            <a:ahLst/>
            <a:cxnLst/>
            <a:rect l="l" t="t" r="r" b="b"/>
            <a:pathLst>
              <a:path w="452824" h="431418">
                <a:moveTo>
                  <a:pt x="0" y="0"/>
                </a:moveTo>
                <a:lnTo>
                  <a:pt x="452824" y="0"/>
                </a:lnTo>
                <a:lnTo>
                  <a:pt x="452824" y="431418"/>
                </a:lnTo>
                <a:lnTo>
                  <a:pt x="0" y="4314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Resim 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1DC0764C-5245-5A72-9AD2-341F9916A7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8028783-E239-9703-9CE0-97CE8D1065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14962">
        <p159:morph option="byObject"/>
      </p:transition>
    </mc:Choice>
    <mc:Fallback xmlns="">
      <p:transition advTm="1496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3319" y="2610199"/>
            <a:ext cx="14607145" cy="6453702"/>
          </a:xfrm>
          <a:custGeom>
            <a:avLst/>
            <a:gdLst/>
            <a:ahLst/>
            <a:cxnLst/>
            <a:rect l="l" t="t" r="r" b="b"/>
            <a:pathLst>
              <a:path w="14607145" h="6453702">
                <a:moveTo>
                  <a:pt x="0" y="0"/>
                </a:moveTo>
                <a:lnTo>
                  <a:pt x="14607145" y="0"/>
                </a:lnTo>
                <a:lnTo>
                  <a:pt x="14607145" y="6453703"/>
                </a:lnTo>
                <a:lnTo>
                  <a:pt x="0" y="6453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1337844" y="0"/>
            <a:ext cx="6882938" cy="10287000"/>
          </a:xfrm>
          <a:custGeom>
            <a:avLst/>
            <a:gdLst/>
            <a:ahLst/>
            <a:cxnLst/>
            <a:rect l="l" t="t" r="r" b="b"/>
            <a:pathLst>
              <a:path w="6882938" h="10287000">
                <a:moveTo>
                  <a:pt x="0" y="0"/>
                </a:moveTo>
                <a:lnTo>
                  <a:pt x="6882938" y="0"/>
                </a:lnTo>
                <a:lnTo>
                  <a:pt x="68829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1227836" y="971550"/>
            <a:ext cx="10531869" cy="136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2"/>
              </a:lnSpc>
            </a:pPr>
            <a:r>
              <a:rPr lang="en-US" sz="7902">
                <a:solidFill>
                  <a:srgbClr val="892F2C"/>
                </a:solidFill>
                <a:latin typeface="Lilita One"/>
                <a:ea typeface="Lilita One"/>
                <a:cs typeface="Lilita One"/>
                <a:sym typeface="Lilita One"/>
              </a:rPr>
              <a:t>MADDE NEYDİ?</a:t>
            </a:r>
          </a:p>
        </p:txBody>
      </p:sp>
      <p:sp>
        <p:nvSpPr>
          <p:cNvPr id="5" name="Freeform 5"/>
          <p:cNvSpPr/>
          <p:nvPr/>
        </p:nvSpPr>
        <p:spPr>
          <a:xfrm rot="2785810">
            <a:off x="16959062" y="2279814"/>
            <a:ext cx="600475" cy="660771"/>
          </a:xfrm>
          <a:custGeom>
            <a:avLst/>
            <a:gdLst/>
            <a:ahLst/>
            <a:cxnLst/>
            <a:rect l="l" t="t" r="r" b="b"/>
            <a:pathLst>
              <a:path w="600475" h="660771">
                <a:moveTo>
                  <a:pt x="0" y="0"/>
                </a:moveTo>
                <a:lnTo>
                  <a:pt x="600476" y="0"/>
                </a:lnTo>
                <a:lnTo>
                  <a:pt x="600476" y="660771"/>
                </a:lnTo>
                <a:lnTo>
                  <a:pt x="0" y="6607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1854881" y="4348760"/>
            <a:ext cx="9688146" cy="2862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1"/>
              </a:lnSpc>
              <a:spcBef>
                <a:spcPct val="0"/>
              </a:spcBef>
            </a:pPr>
            <a:r>
              <a:rPr lang="en-US" sz="5436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Uzayda yer kaplayan hacmi ve kütlesi olan tanecikli yapılara denir. </a:t>
            </a:r>
          </a:p>
        </p:txBody>
      </p:sp>
      <p:pic>
        <p:nvPicPr>
          <p:cNvPr id="7" name="Resim 6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F753046D-E662-20E8-001E-833F5DCAA9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ACD7A35-FE0E-1906-EEC9-55AE9BA21B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30016">
        <p159:morph option="byObject"/>
      </p:transition>
    </mc:Choice>
    <mc:Fallback xmlns="">
      <p:transition advTm="300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3319" y="2610199"/>
            <a:ext cx="14607145" cy="6453702"/>
          </a:xfrm>
          <a:custGeom>
            <a:avLst/>
            <a:gdLst/>
            <a:ahLst/>
            <a:cxnLst/>
            <a:rect l="l" t="t" r="r" b="b"/>
            <a:pathLst>
              <a:path w="14607145" h="6453702">
                <a:moveTo>
                  <a:pt x="0" y="0"/>
                </a:moveTo>
                <a:lnTo>
                  <a:pt x="14607145" y="0"/>
                </a:lnTo>
                <a:lnTo>
                  <a:pt x="14607145" y="6453703"/>
                </a:lnTo>
                <a:lnTo>
                  <a:pt x="0" y="6453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1337844" y="0"/>
            <a:ext cx="6882938" cy="10287000"/>
          </a:xfrm>
          <a:custGeom>
            <a:avLst/>
            <a:gdLst/>
            <a:ahLst/>
            <a:cxnLst/>
            <a:rect l="l" t="t" r="r" b="b"/>
            <a:pathLst>
              <a:path w="6882938" h="10287000">
                <a:moveTo>
                  <a:pt x="0" y="0"/>
                </a:moveTo>
                <a:lnTo>
                  <a:pt x="6882938" y="0"/>
                </a:lnTo>
                <a:lnTo>
                  <a:pt x="68829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1227836" y="971550"/>
            <a:ext cx="10531869" cy="136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2"/>
              </a:lnSpc>
            </a:pPr>
            <a:r>
              <a:rPr lang="en-US" sz="7902">
                <a:solidFill>
                  <a:srgbClr val="892F2C"/>
                </a:solidFill>
                <a:latin typeface="Lilita One"/>
                <a:ea typeface="Lilita One"/>
                <a:cs typeface="Lilita One"/>
                <a:sym typeface="Lilita One"/>
              </a:rPr>
              <a:t>KÜTLE NEYDİ?</a:t>
            </a:r>
          </a:p>
        </p:txBody>
      </p:sp>
      <p:sp>
        <p:nvSpPr>
          <p:cNvPr id="5" name="Freeform 5"/>
          <p:cNvSpPr/>
          <p:nvPr/>
        </p:nvSpPr>
        <p:spPr>
          <a:xfrm rot="2785810">
            <a:off x="16959062" y="2279814"/>
            <a:ext cx="600475" cy="660771"/>
          </a:xfrm>
          <a:custGeom>
            <a:avLst/>
            <a:gdLst/>
            <a:ahLst/>
            <a:cxnLst/>
            <a:rect l="l" t="t" r="r" b="b"/>
            <a:pathLst>
              <a:path w="600475" h="660771">
                <a:moveTo>
                  <a:pt x="0" y="0"/>
                </a:moveTo>
                <a:lnTo>
                  <a:pt x="600476" y="0"/>
                </a:lnTo>
                <a:lnTo>
                  <a:pt x="600476" y="660771"/>
                </a:lnTo>
                <a:lnTo>
                  <a:pt x="0" y="6607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1649698" y="3386735"/>
            <a:ext cx="9688146" cy="3836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1"/>
              </a:lnSpc>
            </a:pP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Cismin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sahip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olduğu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madde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miktarıdır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ctr">
              <a:lnSpc>
                <a:spcPts val="7611"/>
              </a:lnSpc>
            </a:pPr>
            <a:r>
              <a:rPr lang="tr-TR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 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veya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gram 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cinsinden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söylenir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ctr">
              <a:lnSpc>
                <a:spcPts val="7611"/>
              </a:lnSpc>
              <a:spcBef>
                <a:spcPct val="0"/>
              </a:spcBef>
            </a:pPr>
            <a:r>
              <a:rPr lang="tr-TR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şit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kollu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terazi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ile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ölçülür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</p:txBody>
      </p:sp>
      <p:pic>
        <p:nvPicPr>
          <p:cNvPr id="7" name="Resim 6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75F05905-64D5-F4DE-0995-D19BE6A29E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CEE2F3A-D9A4-B9E8-BCC4-1CE82B636B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1569">
        <p159:morph option="byObject"/>
      </p:transition>
    </mc:Choice>
    <mc:Fallback xmlns="">
      <p:transition advTm="215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3319" y="2610199"/>
            <a:ext cx="14607145" cy="6453702"/>
          </a:xfrm>
          <a:custGeom>
            <a:avLst/>
            <a:gdLst/>
            <a:ahLst/>
            <a:cxnLst/>
            <a:rect l="l" t="t" r="r" b="b"/>
            <a:pathLst>
              <a:path w="14607145" h="6453702">
                <a:moveTo>
                  <a:pt x="0" y="0"/>
                </a:moveTo>
                <a:lnTo>
                  <a:pt x="14607145" y="0"/>
                </a:lnTo>
                <a:lnTo>
                  <a:pt x="14607145" y="6453703"/>
                </a:lnTo>
                <a:lnTo>
                  <a:pt x="0" y="6453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1337844" y="0"/>
            <a:ext cx="6882938" cy="10287000"/>
          </a:xfrm>
          <a:custGeom>
            <a:avLst/>
            <a:gdLst/>
            <a:ahLst/>
            <a:cxnLst/>
            <a:rect l="l" t="t" r="r" b="b"/>
            <a:pathLst>
              <a:path w="6882938" h="10287000">
                <a:moveTo>
                  <a:pt x="0" y="0"/>
                </a:moveTo>
                <a:lnTo>
                  <a:pt x="6882938" y="0"/>
                </a:lnTo>
                <a:lnTo>
                  <a:pt x="68829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1227836" y="971550"/>
            <a:ext cx="10531869" cy="136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2"/>
              </a:lnSpc>
            </a:pPr>
            <a:r>
              <a:rPr lang="en-US" sz="7902">
                <a:solidFill>
                  <a:srgbClr val="892F2C"/>
                </a:solidFill>
                <a:latin typeface="Lilita One"/>
                <a:ea typeface="Lilita One"/>
                <a:cs typeface="Lilita One"/>
                <a:sym typeface="Lilita One"/>
              </a:rPr>
              <a:t>HACİM NEYDİ?</a:t>
            </a:r>
          </a:p>
        </p:txBody>
      </p:sp>
      <p:sp>
        <p:nvSpPr>
          <p:cNvPr id="5" name="Freeform 5"/>
          <p:cNvSpPr/>
          <p:nvPr/>
        </p:nvSpPr>
        <p:spPr>
          <a:xfrm rot="2785810">
            <a:off x="16959062" y="2279814"/>
            <a:ext cx="600475" cy="660771"/>
          </a:xfrm>
          <a:custGeom>
            <a:avLst/>
            <a:gdLst/>
            <a:ahLst/>
            <a:cxnLst/>
            <a:rect l="l" t="t" r="r" b="b"/>
            <a:pathLst>
              <a:path w="600475" h="660771">
                <a:moveTo>
                  <a:pt x="0" y="0"/>
                </a:moveTo>
                <a:lnTo>
                  <a:pt x="600476" y="0"/>
                </a:lnTo>
                <a:lnTo>
                  <a:pt x="600476" y="660771"/>
                </a:lnTo>
                <a:lnTo>
                  <a:pt x="0" y="6607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753319" y="3386735"/>
            <a:ext cx="10584525" cy="478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1"/>
              </a:lnSpc>
            </a:pP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Cismin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uzayda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kapladığı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alandır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ctr">
              <a:lnSpc>
                <a:spcPts val="7611"/>
              </a:lnSpc>
            </a:pPr>
            <a:endParaRPr lang="en-US" sz="5436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7611"/>
              </a:lnSpc>
            </a:pP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katı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maddelerin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hacmi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m3 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veya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cm3</a:t>
            </a:r>
          </a:p>
          <a:p>
            <a:pPr algn="ctr">
              <a:lnSpc>
                <a:spcPts val="7611"/>
              </a:lnSpc>
              <a:spcBef>
                <a:spcPct val="0"/>
              </a:spcBef>
            </a:pP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sıvı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maddelerin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hacmi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: L </a:t>
            </a:r>
            <a:r>
              <a:rPr lang="en-US" sz="543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veya</a:t>
            </a:r>
            <a:r>
              <a:rPr lang="en-US" sz="543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mL</a:t>
            </a:r>
          </a:p>
        </p:txBody>
      </p:sp>
      <p:pic>
        <p:nvPicPr>
          <p:cNvPr id="7" name="Resim 6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B85A61E4-3280-41F0-8F8B-BF3E4677FA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8DEB332-6126-DC1F-B69E-A7EB34E328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46432">
        <p159:morph option="byObject"/>
      </p:transition>
    </mc:Choice>
    <mc:Fallback xmlns="">
      <p:transition advTm="464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4051" y="1506222"/>
            <a:ext cx="9328051" cy="9328051"/>
          </a:xfrm>
          <a:custGeom>
            <a:avLst/>
            <a:gdLst/>
            <a:ahLst/>
            <a:cxnLst/>
            <a:rect l="l" t="t" r="r" b="b"/>
            <a:pathLst>
              <a:path w="9328051" h="9328051">
                <a:moveTo>
                  <a:pt x="0" y="0"/>
                </a:moveTo>
                <a:lnTo>
                  <a:pt x="9328051" y="0"/>
                </a:lnTo>
                <a:lnTo>
                  <a:pt x="9328051" y="9328052"/>
                </a:lnTo>
                <a:lnTo>
                  <a:pt x="0" y="9328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1114005">
            <a:off x="2130856" y="2071346"/>
            <a:ext cx="626729" cy="689660"/>
          </a:xfrm>
          <a:custGeom>
            <a:avLst/>
            <a:gdLst/>
            <a:ahLst/>
            <a:cxnLst/>
            <a:rect l="l" t="t" r="r" b="b"/>
            <a:pathLst>
              <a:path w="626729" h="689660">
                <a:moveTo>
                  <a:pt x="0" y="0"/>
                </a:moveTo>
                <a:lnTo>
                  <a:pt x="626729" y="0"/>
                </a:lnTo>
                <a:lnTo>
                  <a:pt x="626729" y="689660"/>
                </a:lnTo>
                <a:lnTo>
                  <a:pt x="0" y="689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2785810">
            <a:off x="1452509" y="2729279"/>
            <a:ext cx="470423" cy="517660"/>
          </a:xfrm>
          <a:custGeom>
            <a:avLst/>
            <a:gdLst/>
            <a:ahLst/>
            <a:cxnLst/>
            <a:rect l="l" t="t" r="r" b="b"/>
            <a:pathLst>
              <a:path w="470423" h="517660">
                <a:moveTo>
                  <a:pt x="0" y="0"/>
                </a:moveTo>
                <a:lnTo>
                  <a:pt x="470423" y="0"/>
                </a:lnTo>
                <a:lnTo>
                  <a:pt x="470423" y="517659"/>
                </a:lnTo>
                <a:lnTo>
                  <a:pt x="0" y="5176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6747724" y="2416176"/>
            <a:ext cx="11041512" cy="4488097"/>
          </a:xfrm>
          <a:custGeom>
            <a:avLst/>
            <a:gdLst/>
            <a:ahLst/>
            <a:cxnLst/>
            <a:rect l="l" t="t" r="r" b="b"/>
            <a:pathLst>
              <a:path w="11041512" h="4488097">
                <a:moveTo>
                  <a:pt x="0" y="0"/>
                </a:moveTo>
                <a:lnTo>
                  <a:pt x="11041512" y="0"/>
                </a:lnTo>
                <a:lnTo>
                  <a:pt x="11041512" y="4488096"/>
                </a:lnTo>
                <a:lnTo>
                  <a:pt x="0" y="44880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Resim 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F199618F-0574-856B-4A27-2AED9CFE5A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A22D531-029B-0AD1-29EF-13DB5C29BE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36530">
        <p159:morph option="byObject"/>
      </p:transition>
    </mc:Choice>
    <mc:Fallback xmlns="">
      <p:transition advTm="365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5323" y="2445634"/>
            <a:ext cx="10381206" cy="6812666"/>
          </a:xfrm>
          <a:custGeom>
            <a:avLst/>
            <a:gdLst/>
            <a:ahLst/>
            <a:cxnLst/>
            <a:rect l="l" t="t" r="r" b="b"/>
            <a:pathLst>
              <a:path w="10381206" h="6812666">
                <a:moveTo>
                  <a:pt x="0" y="0"/>
                </a:moveTo>
                <a:lnTo>
                  <a:pt x="10381206" y="0"/>
                </a:lnTo>
                <a:lnTo>
                  <a:pt x="10381206" y="6812666"/>
                </a:lnTo>
                <a:lnTo>
                  <a:pt x="0" y="6812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2422452" y="3398694"/>
            <a:ext cx="8346948" cy="4792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1"/>
              </a:lnSpc>
            </a:pPr>
            <a:r>
              <a:rPr lang="en-US" sz="5436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Kütlesi 10 g olan bir telin hacmi 2 cm3 tür. Buna göre telin yoğunluğu kaç g/cm3tür?</a:t>
            </a:r>
          </a:p>
          <a:p>
            <a:pPr algn="ctr">
              <a:lnSpc>
                <a:spcPts val="7611"/>
              </a:lnSpc>
            </a:pPr>
            <a:endParaRPr lang="en-US" sz="5436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60355" y="866775"/>
            <a:ext cx="8671141" cy="136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2"/>
              </a:lnSpc>
            </a:pPr>
            <a:r>
              <a:rPr lang="en-US" sz="7902">
                <a:solidFill>
                  <a:srgbClr val="892F2C"/>
                </a:solidFill>
                <a:latin typeface="Lilita One"/>
                <a:ea typeface="Lilita One"/>
                <a:cs typeface="Lilita One"/>
                <a:sym typeface="Lilita One"/>
              </a:rPr>
              <a:t>ÖRNEK</a:t>
            </a:r>
          </a:p>
        </p:txBody>
      </p:sp>
      <p:sp>
        <p:nvSpPr>
          <p:cNvPr id="5" name="Freeform 5"/>
          <p:cNvSpPr/>
          <p:nvPr/>
        </p:nvSpPr>
        <p:spPr>
          <a:xfrm>
            <a:off x="10790800" y="174873"/>
            <a:ext cx="7497200" cy="10794398"/>
          </a:xfrm>
          <a:custGeom>
            <a:avLst/>
            <a:gdLst/>
            <a:ahLst/>
            <a:cxnLst/>
            <a:rect l="l" t="t" r="r" b="b"/>
            <a:pathLst>
              <a:path w="7497200" h="10794398">
                <a:moveTo>
                  <a:pt x="0" y="0"/>
                </a:moveTo>
                <a:lnTo>
                  <a:pt x="7497200" y="0"/>
                </a:lnTo>
                <a:lnTo>
                  <a:pt x="7497200" y="10794399"/>
                </a:lnTo>
                <a:lnTo>
                  <a:pt x="0" y="10794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726921">
            <a:off x="1578740" y="1311184"/>
            <a:ext cx="665979" cy="634496"/>
          </a:xfrm>
          <a:custGeom>
            <a:avLst/>
            <a:gdLst/>
            <a:ahLst/>
            <a:cxnLst/>
            <a:rect l="l" t="t" r="r" b="b"/>
            <a:pathLst>
              <a:path w="665979" h="634496">
                <a:moveTo>
                  <a:pt x="0" y="0"/>
                </a:moveTo>
                <a:lnTo>
                  <a:pt x="665979" y="0"/>
                </a:lnTo>
                <a:lnTo>
                  <a:pt x="665979" y="634496"/>
                </a:lnTo>
                <a:lnTo>
                  <a:pt x="0" y="634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726921">
            <a:off x="10947133" y="1311184"/>
            <a:ext cx="665979" cy="634496"/>
          </a:xfrm>
          <a:custGeom>
            <a:avLst/>
            <a:gdLst/>
            <a:ahLst/>
            <a:cxnLst/>
            <a:rect l="l" t="t" r="r" b="b"/>
            <a:pathLst>
              <a:path w="665979" h="634496">
                <a:moveTo>
                  <a:pt x="0" y="0"/>
                </a:moveTo>
                <a:lnTo>
                  <a:pt x="665979" y="0"/>
                </a:lnTo>
                <a:lnTo>
                  <a:pt x="665979" y="634496"/>
                </a:lnTo>
                <a:lnTo>
                  <a:pt x="0" y="634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30A0D0D8-406F-424F-D235-02F001DE4D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3374" y="8301562"/>
            <a:ext cx="1755704" cy="184336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70AFE8C-C4D2-4849-58C0-E5A212B906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9078" y="934286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85087">
        <p159:morph option="byObject"/>
      </p:transition>
    </mc:Choice>
    <mc:Fallback xmlns="">
      <p:transition advTm="8508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1.3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160</Words>
  <Application>Microsoft Office PowerPoint</Application>
  <PresentationFormat>Özel</PresentationFormat>
  <Paragraphs>26</Paragraphs>
  <Slides>22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1" baseType="lpstr">
      <vt:lpstr>Calibri</vt:lpstr>
      <vt:lpstr>Arial</vt:lpstr>
      <vt:lpstr>Lilita One</vt:lpstr>
      <vt:lpstr>Studly</vt:lpstr>
      <vt:lpstr>Glacial Indifference</vt:lpstr>
      <vt:lpstr>Arimo Bold</vt:lpstr>
      <vt:lpstr>Glacial Indifference Bold</vt:lpstr>
      <vt:lpstr>DejaVu Serif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Float or Sink?</dc:title>
  <cp:lastModifiedBy>Nisa Nur Oran</cp:lastModifiedBy>
  <cp:revision>7</cp:revision>
  <dcterms:created xsi:type="dcterms:W3CDTF">2006-08-16T00:00:00Z</dcterms:created>
  <dcterms:modified xsi:type="dcterms:W3CDTF">2025-09-19T21:29:09Z</dcterms:modified>
  <dc:identifier>DAGZBvostKQ</dc:identifier>
</cp:coreProperties>
</file>