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ooper Hewitt" panose="020B0604020202020204" charset="-94"/>
      <p:regular r:id="rId28"/>
    </p:embeddedFont>
    <p:embeddedFont>
      <p:font typeface="Cooper Hewitt Heavy" panose="020B0604020202020204" charset="-94"/>
      <p:regular r:id="rId29"/>
    </p:embeddedFont>
    <p:embeddedFont>
      <p:font typeface="Gulfs Display" panose="020B0604020202020204" charset="-94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88.svg"/><Relationship Id="rId2" Type="http://schemas.openxmlformats.org/officeDocument/2006/relationships/image" Target="../media/image6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7.png"/><Relationship Id="rId5" Type="http://schemas.openxmlformats.org/officeDocument/2006/relationships/image" Target="../media/image72.svg"/><Relationship Id="rId15" Type="http://schemas.openxmlformats.org/officeDocument/2006/relationships/image" Target="../media/image63.jpeg"/><Relationship Id="rId10" Type="http://schemas.openxmlformats.org/officeDocument/2006/relationships/image" Target="../media/image86.svg"/><Relationship Id="rId4" Type="http://schemas.openxmlformats.org/officeDocument/2006/relationships/image" Target="../media/image71.pn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4.svg"/><Relationship Id="rId7" Type="http://schemas.openxmlformats.org/officeDocument/2006/relationships/image" Target="../media/image6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2.jpeg"/><Relationship Id="rId7" Type="http://schemas.openxmlformats.org/officeDocument/2006/relationships/image" Target="../media/image67.sv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.png"/><Relationship Id="rId5" Type="http://schemas.openxmlformats.org/officeDocument/2006/relationships/image" Target="../media/image104.svg"/><Relationship Id="rId10" Type="http://schemas.openxmlformats.org/officeDocument/2006/relationships/image" Target="../media/image63.jpeg"/><Relationship Id="rId4" Type="http://schemas.openxmlformats.org/officeDocument/2006/relationships/image" Target="../media/image103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sv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pn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8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svg"/><Relationship Id="rId7" Type="http://schemas.openxmlformats.org/officeDocument/2006/relationships/image" Target="../media/image6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0.svg"/><Relationship Id="rId10" Type="http://schemas.openxmlformats.org/officeDocument/2006/relationships/image" Target="../media/image7.pn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7.png"/><Relationship Id="rId4" Type="http://schemas.openxmlformats.org/officeDocument/2006/relationships/image" Target="../media/image71.png"/><Relationship Id="rId9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.png"/><Relationship Id="rId3" Type="http://schemas.openxmlformats.org/officeDocument/2006/relationships/image" Target="../media/image72.svg"/><Relationship Id="rId7" Type="http://schemas.openxmlformats.org/officeDocument/2006/relationships/image" Target="../media/image77.svg"/><Relationship Id="rId12" Type="http://schemas.openxmlformats.org/officeDocument/2006/relationships/image" Target="../media/image8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4.svg"/><Relationship Id="rId10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79.sv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7.png"/><Relationship Id="rId4" Type="http://schemas.openxmlformats.org/officeDocument/2006/relationships/image" Target="../media/image71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8940" y="2684726"/>
            <a:ext cx="4705053" cy="5625606"/>
          </a:xfrm>
          <a:custGeom>
            <a:avLst/>
            <a:gdLst/>
            <a:ahLst/>
            <a:cxnLst/>
            <a:rect l="l" t="t" r="r" b="b"/>
            <a:pathLst>
              <a:path w="4705053" h="5625606">
                <a:moveTo>
                  <a:pt x="0" y="0"/>
                </a:moveTo>
                <a:lnTo>
                  <a:pt x="4705052" y="0"/>
                </a:lnTo>
                <a:lnTo>
                  <a:pt x="4705052" y="5625606"/>
                </a:lnTo>
                <a:lnTo>
                  <a:pt x="0" y="5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90460" y="4216776"/>
            <a:ext cx="11823788" cy="148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KARIŞIMLAR</a:t>
            </a:r>
          </a:p>
        </p:txBody>
      </p:sp>
      <p:sp>
        <p:nvSpPr>
          <p:cNvPr id="4" name="Freeform 4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6131792" y="6170952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B1F32DE-C274-A655-3BE4-76ADEC291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6A87F75-D4A2-F430-83AB-80BDBE55EFA0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14399" y="2878466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576232" y="-857237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0" y="7006201"/>
            <a:ext cx="4879982" cy="3428188"/>
          </a:xfrm>
          <a:custGeom>
            <a:avLst/>
            <a:gdLst/>
            <a:ahLst/>
            <a:cxnLst/>
            <a:rect l="l" t="t" r="r" b="b"/>
            <a:pathLst>
              <a:path w="4879982" h="3428188">
                <a:moveTo>
                  <a:pt x="0" y="0"/>
                </a:moveTo>
                <a:lnTo>
                  <a:pt x="4879982" y="0"/>
                </a:lnTo>
                <a:lnTo>
                  <a:pt x="4879982" y="3428187"/>
                </a:lnTo>
                <a:lnTo>
                  <a:pt x="0" y="34281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4937561" y="3067063"/>
            <a:ext cx="8038712" cy="565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salata</a:t>
            </a:r>
            <a:endParaRPr lang="en-US" sz="3931" spc="102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su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- </a:t>
            </a: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yağ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karışımı</a:t>
            </a:r>
            <a:endParaRPr lang="en-US" sz="3931" spc="102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ayran</a:t>
            </a:r>
            <a:endParaRPr lang="en-US" sz="3931" spc="102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su-kum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karışımı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talaş-kum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karışımı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toprak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süt</a:t>
            </a:r>
            <a:r>
              <a:rPr lang="en-US" sz="393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</a:p>
          <a:p>
            <a:pPr marL="848884" lvl="1" indent="-424442" algn="l">
              <a:lnSpc>
                <a:spcPts val="5504"/>
              </a:lnSpc>
              <a:spcBef>
                <a:spcPct val="0"/>
              </a:spcBef>
              <a:buFont typeface="Arial"/>
              <a:buChar char="•"/>
            </a:pPr>
            <a:r>
              <a:rPr lang="en-US" sz="393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çorba</a:t>
            </a:r>
            <a:endParaRPr lang="en-US" sz="3931" spc="102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543079" y="6172200"/>
            <a:ext cx="5744921" cy="4114800"/>
          </a:xfrm>
          <a:custGeom>
            <a:avLst/>
            <a:gdLst/>
            <a:ahLst/>
            <a:cxnLst/>
            <a:rect l="l" t="t" r="r" b="b"/>
            <a:pathLst>
              <a:path w="5744921" h="4114800">
                <a:moveTo>
                  <a:pt x="0" y="0"/>
                </a:moveTo>
                <a:lnTo>
                  <a:pt x="5744921" y="0"/>
                </a:lnTo>
                <a:lnTo>
                  <a:pt x="574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4037397" y="1620693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576232" y="2735220"/>
            <a:ext cx="2530602" cy="4114800"/>
          </a:xfrm>
          <a:custGeom>
            <a:avLst/>
            <a:gdLst/>
            <a:ahLst/>
            <a:cxnLst/>
            <a:rect l="l" t="t" r="r" b="b"/>
            <a:pathLst>
              <a:path w="2530602" h="4114800">
                <a:moveTo>
                  <a:pt x="0" y="0"/>
                </a:moveTo>
                <a:lnTo>
                  <a:pt x="2530602" y="0"/>
                </a:lnTo>
                <a:lnTo>
                  <a:pt x="2530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2799435" y="805222"/>
            <a:ext cx="12314964" cy="177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HETEROJEN KARIŞIM (ADİ KARIŞIM)</a:t>
            </a:r>
          </a:p>
        </p:txBody>
      </p:sp>
      <p:pic>
        <p:nvPicPr>
          <p:cNvPr id="22" name="Picture 2" descr="mervehocaile - YouTube">
            <a:extLst>
              <a:ext uri="{FF2B5EF4-FFF2-40B4-BE49-F238E27FC236}">
                <a16:creationId xmlns:a16="http://schemas.microsoft.com/office/drawing/2014/main" id="{6E2B2372-6FCE-0F67-A51A-26F42677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741CFC60-814D-1722-E33B-F1CF9D351E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33" y="839681"/>
            <a:ext cx="17611534" cy="8607637"/>
          </a:xfrm>
          <a:custGeom>
            <a:avLst/>
            <a:gdLst/>
            <a:ahLst/>
            <a:cxnLst/>
            <a:rect l="l" t="t" r="r" b="b"/>
            <a:pathLst>
              <a:path w="17611534" h="8607637">
                <a:moveTo>
                  <a:pt x="0" y="0"/>
                </a:moveTo>
                <a:lnTo>
                  <a:pt x="17611534" y="0"/>
                </a:lnTo>
                <a:lnTo>
                  <a:pt x="17611534" y="8607638"/>
                </a:lnTo>
                <a:lnTo>
                  <a:pt x="0" y="8607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6127216" y="0"/>
            <a:ext cx="2160784" cy="2170430"/>
          </a:xfrm>
          <a:custGeom>
            <a:avLst/>
            <a:gdLst/>
            <a:ahLst/>
            <a:cxnLst/>
            <a:rect l="l" t="t" r="r" b="b"/>
            <a:pathLst>
              <a:path w="2160784" h="2170430">
                <a:moveTo>
                  <a:pt x="0" y="0"/>
                </a:moveTo>
                <a:lnTo>
                  <a:pt x="2160784" y="0"/>
                </a:lnTo>
                <a:lnTo>
                  <a:pt x="2160784" y="2170430"/>
                </a:lnTo>
                <a:lnTo>
                  <a:pt x="0" y="2170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E8E638-150F-BEB3-D210-8E68A0666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D0807DCD-DBE1-1E3F-1BF5-EE1E1DAEFC6E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78138" y="3021494"/>
            <a:ext cx="4705053" cy="5625606"/>
          </a:xfrm>
          <a:custGeom>
            <a:avLst/>
            <a:gdLst/>
            <a:ahLst/>
            <a:cxnLst/>
            <a:rect l="l" t="t" r="r" b="b"/>
            <a:pathLst>
              <a:path w="4705053" h="5625606">
                <a:moveTo>
                  <a:pt x="0" y="0"/>
                </a:moveTo>
                <a:lnTo>
                  <a:pt x="4705053" y="0"/>
                </a:lnTo>
                <a:lnTo>
                  <a:pt x="4705053" y="5625606"/>
                </a:lnTo>
                <a:lnTo>
                  <a:pt x="0" y="5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288736" y="7077456"/>
            <a:ext cx="3694454" cy="1773338"/>
          </a:xfrm>
          <a:custGeom>
            <a:avLst/>
            <a:gdLst/>
            <a:ahLst/>
            <a:cxnLst/>
            <a:rect l="l" t="t" r="r" b="b"/>
            <a:pathLst>
              <a:path w="3694454" h="1773338">
                <a:moveTo>
                  <a:pt x="0" y="0"/>
                </a:moveTo>
                <a:lnTo>
                  <a:pt x="3694455" y="0"/>
                </a:lnTo>
                <a:lnTo>
                  <a:pt x="3694455" y="1773338"/>
                </a:lnTo>
                <a:lnTo>
                  <a:pt x="0" y="177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10707260" y="5657226"/>
            <a:ext cx="3835298" cy="1555176"/>
            <a:chOff x="0" y="0"/>
            <a:chExt cx="1256145" cy="5093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6145" cy="509355"/>
            </a:xfrm>
            <a:custGeom>
              <a:avLst/>
              <a:gdLst/>
              <a:ahLst/>
              <a:cxnLst/>
              <a:rect l="l" t="t" r="r" b="b"/>
              <a:pathLst>
                <a:path w="1256145" h="509355">
                  <a:moveTo>
                    <a:pt x="1256145" y="254677"/>
                  </a:moveTo>
                  <a:lnTo>
                    <a:pt x="849745" y="0"/>
                  </a:lnTo>
                  <a:lnTo>
                    <a:pt x="849745" y="203200"/>
                  </a:lnTo>
                  <a:lnTo>
                    <a:pt x="0" y="203200"/>
                  </a:lnTo>
                  <a:lnTo>
                    <a:pt x="0" y="306155"/>
                  </a:lnTo>
                  <a:lnTo>
                    <a:pt x="849745" y="306155"/>
                  </a:lnTo>
                  <a:lnTo>
                    <a:pt x="849745" y="509355"/>
                  </a:lnTo>
                  <a:lnTo>
                    <a:pt x="1256145" y="254677"/>
                  </a:lnTo>
                  <a:close/>
                </a:path>
              </a:pathLst>
            </a:custGeom>
            <a:solidFill>
              <a:srgbClr val="7FD3F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1154545" cy="131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18770" y="247650"/>
            <a:ext cx="11823788" cy="1486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11430" spc="29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ÇÖZELTI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28378" y="6063963"/>
            <a:ext cx="7004217" cy="88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6771" spc="176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ÇÖZÜCÜ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689582" y="7619139"/>
            <a:ext cx="7004217" cy="88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6771" spc="176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ÇÖZÜNEN</a:t>
            </a: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5300665" y="7212402"/>
            <a:ext cx="3835298" cy="1555176"/>
            <a:chOff x="0" y="0"/>
            <a:chExt cx="1256145" cy="50935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6145" cy="509355"/>
            </a:xfrm>
            <a:custGeom>
              <a:avLst/>
              <a:gdLst/>
              <a:ahLst/>
              <a:cxnLst/>
              <a:rect l="l" t="t" r="r" b="b"/>
              <a:pathLst>
                <a:path w="1256145" h="509355">
                  <a:moveTo>
                    <a:pt x="1256145" y="254677"/>
                  </a:moveTo>
                  <a:lnTo>
                    <a:pt x="849745" y="0"/>
                  </a:lnTo>
                  <a:lnTo>
                    <a:pt x="849745" y="203200"/>
                  </a:lnTo>
                  <a:lnTo>
                    <a:pt x="0" y="203200"/>
                  </a:lnTo>
                  <a:lnTo>
                    <a:pt x="0" y="306155"/>
                  </a:lnTo>
                  <a:lnTo>
                    <a:pt x="849745" y="306155"/>
                  </a:lnTo>
                  <a:lnTo>
                    <a:pt x="849745" y="509355"/>
                  </a:lnTo>
                  <a:lnTo>
                    <a:pt x="1256145" y="254677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1154545" cy="131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84522" y="1543937"/>
            <a:ext cx="11292285" cy="148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b="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miktarı fazla olan maddeye çözücü, miktarı az olan</a:t>
            </a: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b="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maddeye çözünen adı verilir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9916" y="8595622"/>
            <a:ext cx="17474706" cy="148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Çözücü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ve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çözünen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maddelerin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birbiri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içerisinde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görülmeyecek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kadar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küçük</a:t>
            </a:r>
            <a:endParaRPr lang="en-US" sz="3931" b="1" spc="102" dirty="0">
              <a:solidFill>
                <a:srgbClr val="000000"/>
              </a:solidFill>
              <a:latin typeface="Cooper Hewitt"/>
              <a:ea typeface="Cooper Hewitt"/>
              <a:cs typeface="Cooper Hewitt"/>
              <a:sym typeface="Cooper Hewitt"/>
            </a:endParaRP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taneciklere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ayrılmasına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çözünme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denir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A77D5AF0-6891-0B25-8A3C-1CCE0722C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4276" y="121603"/>
            <a:ext cx="6220693" cy="543001"/>
          </a:xfrm>
          <a:prstGeom prst="rect">
            <a:avLst/>
          </a:prstGeom>
        </p:spPr>
      </p:pic>
      <p:sp>
        <p:nvSpPr>
          <p:cNvPr id="19" name="Freeform 8">
            <a:extLst>
              <a:ext uri="{FF2B5EF4-FFF2-40B4-BE49-F238E27FC236}">
                <a16:creationId xmlns:a16="http://schemas.microsoft.com/office/drawing/2014/main" id="{67D0E190-171C-5C14-C961-689A139A55D5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6131792" y="6170952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49780" y="3336335"/>
            <a:ext cx="15138558" cy="3614331"/>
          </a:xfrm>
          <a:custGeom>
            <a:avLst/>
            <a:gdLst/>
            <a:ahLst/>
            <a:cxnLst/>
            <a:rect l="l" t="t" r="r" b="b"/>
            <a:pathLst>
              <a:path w="15138558" h="3614331">
                <a:moveTo>
                  <a:pt x="0" y="0"/>
                </a:moveTo>
                <a:lnTo>
                  <a:pt x="15138558" y="0"/>
                </a:lnTo>
                <a:lnTo>
                  <a:pt x="15138558" y="3614330"/>
                </a:lnTo>
                <a:lnTo>
                  <a:pt x="0" y="361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-1852254" y="7547775"/>
            <a:ext cx="19731651" cy="78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Katı-katı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çözeltileri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ise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alaşım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olarak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931" b="1" spc="102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adlandırılır</a:t>
            </a:r>
            <a:r>
              <a:rPr lang="en-US" sz="3931" b="1" spc="102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640D973-6F47-9702-403B-8C7710DD1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899EEF92-C5DB-A6A5-B3D3-D9AC0F3D18A5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817" y="2282018"/>
            <a:ext cx="16890366" cy="4919319"/>
          </a:xfrm>
          <a:custGeom>
            <a:avLst/>
            <a:gdLst/>
            <a:ahLst/>
            <a:cxnLst/>
            <a:rect l="l" t="t" r="r" b="b"/>
            <a:pathLst>
              <a:path w="16890366" h="4919319">
                <a:moveTo>
                  <a:pt x="0" y="0"/>
                </a:moveTo>
                <a:lnTo>
                  <a:pt x="16890366" y="0"/>
                </a:lnTo>
                <a:lnTo>
                  <a:pt x="16890366" y="4919319"/>
                </a:lnTo>
                <a:lnTo>
                  <a:pt x="0" y="4919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27222" y="0"/>
            <a:ext cx="2860778" cy="2873549"/>
          </a:xfrm>
          <a:custGeom>
            <a:avLst/>
            <a:gdLst/>
            <a:ahLst/>
            <a:cxnLst/>
            <a:rect l="l" t="t" r="r" b="b"/>
            <a:pathLst>
              <a:path w="2860778" h="2873549">
                <a:moveTo>
                  <a:pt x="0" y="0"/>
                </a:moveTo>
                <a:lnTo>
                  <a:pt x="2860778" y="0"/>
                </a:lnTo>
                <a:lnTo>
                  <a:pt x="2860778" y="2873549"/>
                </a:lnTo>
                <a:lnTo>
                  <a:pt x="0" y="287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9627A6-2D0F-8B85-525A-3FF9CA679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52D27AD4-7F74-4B99-326E-D2908C7EFE97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639916" y="1247775"/>
            <a:ext cx="17113824" cy="253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0"/>
              </a:lnSpc>
            </a:pPr>
            <a:r>
              <a:rPr lang="en-US" sz="10031" spc="26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ÇÖZÜNME HIZINA ETKI EDEN FAKTÖRLER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11734" y="4313620"/>
            <a:ext cx="14664532" cy="255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4"/>
              </a:lnSpc>
              <a:spcBef>
                <a:spcPct val="0"/>
              </a:spcBef>
            </a:pPr>
            <a:r>
              <a:rPr lang="en-US" sz="4631" b="1" spc="12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temas yüzeyini artırmak (tanecik boyutunu küçültmek),</a:t>
            </a:r>
          </a:p>
          <a:p>
            <a:pPr algn="ctr">
              <a:lnSpc>
                <a:spcPts val="6484"/>
              </a:lnSpc>
              <a:spcBef>
                <a:spcPct val="0"/>
              </a:spcBef>
            </a:pPr>
            <a:r>
              <a:rPr lang="en-US" sz="4631" b="1" spc="12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karıştırmak ve</a:t>
            </a:r>
          </a:p>
          <a:p>
            <a:pPr algn="ctr">
              <a:lnSpc>
                <a:spcPts val="6484"/>
              </a:lnSpc>
              <a:spcBef>
                <a:spcPct val="0"/>
              </a:spcBef>
            </a:pPr>
            <a:r>
              <a:rPr lang="en-US" sz="4631" b="1" spc="12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sıcaklığı artırmak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73E161D-5FD4-5EA7-0CA4-39FAB8575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109B7FD6-2975-F10C-9821-949C2D7FDFBB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3464071" y="2234559"/>
            <a:ext cx="12113234" cy="7273668"/>
          </a:xfrm>
          <a:custGeom>
            <a:avLst/>
            <a:gdLst/>
            <a:ahLst/>
            <a:cxnLst/>
            <a:rect l="l" t="t" r="r" b="b"/>
            <a:pathLst>
              <a:path w="12113234" h="7273668">
                <a:moveTo>
                  <a:pt x="0" y="0"/>
                </a:moveTo>
                <a:lnTo>
                  <a:pt x="12113234" y="0"/>
                </a:lnTo>
                <a:lnTo>
                  <a:pt x="12113234" y="7273669"/>
                </a:lnTo>
                <a:lnTo>
                  <a:pt x="0" y="7273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55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90460" y="931901"/>
            <a:ext cx="17113824" cy="130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0"/>
              </a:lnSpc>
            </a:pPr>
            <a:r>
              <a:rPr lang="en-US" sz="10031" spc="26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TEMAS YÜZEYI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876B811-AA16-F2B5-3150-346C33A2D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5BB2FD41-82C9-83ED-C45A-80F89FA4722C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2258517" y="2684726"/>
            <a:ext cx="14721913" cy="5962375"/>
          </a:xfrm>
          <a:custGeom>
            <a:avLst/>
            <a:gdLst/>
            <a:ahLst/>
            <a:cxnLst/>
            <a:rect l="l" t="t" r="r" b="b"/>
            <a:pathLst>
              <a:path w="14721913" h="5962375">
                <a:moveTo>
                  <a:pt x="0" y="0"/>
                </a:moveTo>
                <a:lnTo>
                  <a:pt x="14721913" y="0"/>
                </a:lnTo>
                <a:lnTo>
                  <a:pt x="14721913" y="5962374"/>
                </a:lnTo>
                <a:lnTo>
                  <a:pt x="0" y="596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90460" y="931901"/>
            <a:ext cx="17113824" cy="130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0"/>
              </a:lnSpc>
            </a:pPr>
            <a:r>
              <a:rPr lang="en-US" sz="10031" spc="26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KARIŞTIRMAK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92D9B57-C4F5-2875-6969-DB5A7DCFF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5AEADDDF-21FF-5ECE-29F0-0F9E68BA0102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460" y="7436067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7" y="0"/>
                </a:lnTo>
                <a:lnTo>
                  <a:pt x="2422067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577305" y="262659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39916" y="2684726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3784246" y="2466517"/>
            <a:ext cx="10719508" cy="7173408"/>
          </a:xfrm>
          <a:custGeom>
            <a:avLst/>
            <a:gdLst/>
            <a:ahLst/>
            <a:cxnLst/>
            <a:rect l="l" t="t" r="r" b="b"/>
            <a:pathLst>
              <a:path w="10719508" h="7173408">
                <a:moveTo>
                  <a:pt x="0" y="0"/>
                </a:moveTo>
                <a:lnTo>
                  <a:pt x="10719508" y="0"/>
                </a:lnTo>
                <a:lnTo>
                  <a:pt x="10719508" y="7173408"/>
                </a:lnTo>
                <a:lnTo>
                  <a:pt x="0" y="7173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390460" y="931901"/>
            <a:ext cx="17113824" cy="130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0"/>
              </a:lnSpc>
            </a:pPr>
            <a:r>
              <a:rPr lang="en-US" sz="10031" spc="26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SICAKLIK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70EF4F1-85B5-3554-1EBB-987B73C1E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31306B53-0528-7E0E-B02C-D450F69B4A06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717332"/>
            <a:ext cx="4275175" cy="4275175"/>
            <a:chOff x="0" y="0"/>
            <a:chExt cx="6375400" cy="6375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140200" y="0"/>
                  </a:moveTo>
                  <a:cubicBezTo>
                    <a:pt x="4140200" y="533400"/>
                    <a:pt x="3708400" y="965200"/>
                    <a:pt x="3175000" y="965200"/>
                  </a:cubicBezTo>
                  <a:cubicBezTo>
                    <a:pt x="2641600" y="965200"/>
                    <a:pt x="2209800" y="533400"/>
                    <a:pt x="2209800" y="0"/>
                  </a:cubicBezTo>
                  <a:lnTo>
                    <a:pt x="0" y="0"/>
                  </a:lnTo>
                  <a:lnTo>
                    <a:pt x="0" y="6350000"/>
                  </a:lnTo>
                  <a:lnTo>
                    <a:pt x="2209800" y="6350000"/>
                  </a:lnTo>
                  <a:cubicBezTo>
                    <a:pt x="2209800" y="5816600"/>
                    <a:pt x="2641600" y="5384800"/>
                    <a:pt x="3175000" y="5384800"/>
                  </a:cubicBezTo>
                  <a:cubicBezTo>
                    <a:pt x="3708400" y="5384800"/>
                    <a:pt x="4140200" y="5816600"/>
                    <a:pt x="4140200" y="6350000"/>
                  </a:cubicBezTo>
                  <a:lnTo>
                    <a:pt x="6350000" y="6350000"/>
                  </a:lnTo>
                  <a:lnTo>
                    <a:pt x="6350000" y="0"/>
                  </a:lnTo>
                  <a:lnTo>
                    <a:pt x="4140200" y="0"/>
                  </a:ln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75400" cy="6375400"/>
            </a:xfrm>
            <a:custGeom>
              <a:avLst/>
              <a:gdLst/>
              <a:ahLst/>
              <a:cxnLst/>
              <a:rect l="l" t="t" r="r" b="b"/>
              <a:pathLst>
                <a:path w="6375400" h="6375400">
                  <a:moveTo>
                    <a:pt x="6375400" y="6375400"/>
                  </a:moveTo>
                  <a:lnTo>
                    <a:pt x="4140200" y="6375400"/>
                  </a:lnTo>
                  <a:lnTo>
                    <a:pt x="4140200" y="6362700"/>
                  </a:lnTo>
                  <a:cubicBezTo>
                    <a:pt x="4140200" y="5836920"/>
                    <a:pt x="3712210" y="5410200"/>
                    <a:pt x="3187700" y="5410200"/>
                  </a:cubicBezTo>
                  <a:cubicBezTo>
                    <a:pt x="2661920" y="5410200"/>
                    <a:pt x="2235200" y="5838190"/>
                    <a:pt x="2235200" y="6362700"/>
                  </a:cubicBezTo>
                  <a:lnTo>
                    <a:pt x="2235200" y="6375400"/>
                  </a:lnTo>
                  <a:lnTo>
                    <a:pt x="0" y="6375400"/>
                  </a:lnTo>
                  <a:lnTo>
                    <a:pt x="0" y="0"/>
                  </a:lnTo>
                  <a:lnTo>
                    <a:pt x="2235200" y="0"/>
                  </a:lnTo>
                  <a:lnTo>
                    <a:pt x="2235200" y="12700"/>
                  </a:lnTo>
                  <a:cubicBezTo>
                    <a:pt x="2235200" y="538480"/>
                    <a:pt x="2663190" y="965200"/>
                    <a:pt x="3187700" y="965200"/>
                  </a:cubicBezTo>
                  <a:cubicBezTo>
                    <a:pt x="3713480" y="965200"/>
                    <a:pt x="4140200" y="537210"/>
                    <a:pt x="4140200" y="12700"/>
                  </a:cubicBezTo>
                  <a:lnTo>
                    <a:pt x="4140200" y="0"/>
                  </a:lnTo>
                  <a:lnTo>
                    <a:pt x="6375400" y="0"/>
                  </a:lnTo>
                  <a:lnTo>
                    <a:pt x="6375400" y="6375400"/>
                  </a:lnTo>
                  <a:close/>
                  <a:moveTo>
                    <a:pt x="4165600" y="6350000"/>
                  </a:moveTo>
                  <a:lnTo>
                    <a:pt x="6350000" y="6350000"/>
                  </a:lnTo>
                  <a:lnTo>
                    <a:pt x="6350000" y="25400"/>
                  </a:lnTo>
                  <a:lnTo>
                    <a:pt x="4165600" y="25400"/>
                  </a:lnTo>
                  <a:cubicBezTo>
                    <a:pt x="4159250" y="558800"/>
                    <a:pt x="3722370" y="990600"/>
                    <a:pt x="3187700" y="990600"/>
                  </a:cubicBezTo>
                  <a:cubicBezTo>
                    <a:pt x="2653030" y="990600"/>
                    <a:pt x="2216150" y="558800"/>
                    <a:pt x="2209800" y="25400"/>
                  </a:cubicBezTo>
                  <a:lnTo>
                    <a:pt x="25400" y="25400"/>
                  </a:lnTo>
                  <a:lnTo>
                    <a:pt x="25400" y="6350000"/>
                  </a:lnTo>
                  <a:lnTo>
                    <a:pt x="2209800" y="6350000"/>
                  </a:lnTo>
                  <a:cubicBezTo>
                    <a:pt x="2216150" y="5816600"/>
                    <a:pt x="2653030" y="5384800"/>
                    <a:pt x="3187700" y="5384800"/>
                  </a:cubicBezTo>
                  <a:cubicBezTo>
                    <a:pt x="3722370" y="5384800"/>
                    <a:pt x="4159250" y="5816600"/>
                    <a:pt x="4165600" y="6350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5356083"/>
            <a:ext cx="4275175" cy="4275175"/>
            <a:chOff x="0" y="0"/>
            <a:chExt cx="6375400" cy="6375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140200" y="0"/>
                  </a:moveTo>
                  <a:cubicBezTo>
                    <a:pt x="4140200" y="533400"/>
                    <a:pt x="3708400" y="965200"/>
                    <a:pt x="3175000" y="965200"/>
                  </a:cubicBezTo>
                  <a:cubicBezTo>
                    <a:pt x="2641600" y="965200"/>
                    <a:pt x="2209800" y="533400"/>
                    <a:pt x="2209800" y="0"/>
                  </a:cubicBezTo>
                  <a:lnTo>
                    <a:pt x="0" y="0"/>
                  </a:lnTo>
                  <a:lnTo>
                    <a:pt x="0" y="6350000"/>
                  </a:lnTo>
                  <a:lnTo>
                    <a:pt x="2209800" y="6350000"/>
                  </a:lnTo>
                  <a:cubicBezTo>
                    <a:pt x="2209800" y="5816600"/>
                    <a:pt x="2641600" y="5384800"/>
                    <a:pt x="3175000" y="5384800"/>
                  </a:cubicBezTo>
                  <a:cubicBezTo>
                    <a:pt x="3708400" y="5384800"/>
                    <a:pt x="4140200" y="5816600"/>
                    <a:pt x="4140200" y="6350000"/>
                  </a:cubicBezTo>
                  <a:lnTo>
                    <a:pt x="6350000" y="6350000"/>
                  </a:lnTo>
                  <a:lnTo>
                    <a:pt x="6350000" y="0"/>
                  </a:lnTo>
                  <a:lnTo>
                    <a:pt x="4140200" y="0"/>
                  </a:lnTo>
                  <a:close/>
                </a:path>
              </a:pathLst>
            </a:custGeom>
            <a:blipFill>
              <a:blip r:embed="rId3"/>
              <a:stretch>
                <a:fillRect l="-25000" r="-25000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75400" cy="6375400"/>
            </a:xfrm>
            <a:custGeom>
              <a:avLst/>
              <a:gdLst/>
              <a:ahLst/>
              <a:cxnLst/>
              <a:rect l="l" t="t" r="r" b="b"/>
              <a:pathLst>
                <a:path w="6375400" h="6375400">
                  <a:moveTo>
                    <a:pt x="6375400" y="6375400"/>
                  </a:moveTo>
                  <a:lnTo>
                    <a:pt x="4140200" y="6375400"/>
                  </a:lnTo>
                  <a:lnTo>
                    <a:pt x="4140200" y="6362700"/>
                  </a:lnTo>
                  <a:cubicBezTo>
                    <a:pt x="4140200" y="5836920"/>
                    <a:pt x="3712210" y="5410200"/>
                    <a:pt x="3187700" y="5410200"/>
                  </a:cubicBezTo>
                  <a:cubicBezTo>
                    <a:pt x="2661920" y="5410200"/>
                    <a:pt x="2235200" y="5838190"/>
                    <a:pt x="2235200" y="6362700"/>
                  </a:cubicBezTo>
                  <a:lnTo>
                    <a:pt x="2235200" y="6375400"/>
                  </a:lnTo>
                  <a:lnTo>
                    <a:pt x="0" y="6375400"/>
                  </a:lnTo>
                  <a:lnTo>
                    <a:pt x="0" y="0"/>
                  </a:lnTo>
                  <a:lnTo>
                    <a:pt x="2235200" y="0"/>
                  </a:lnTo>
                  <a:lnTo>
                    <a:pt x="2235200" y="12700"/>
                  </a:lnTo>
                  <a:cubicBezTo>
                    <a:pt x="2235200" y="538480"/>
                    <a:pt x="2663190" y="965200"/>
                    <a:pt x="3187700" y="965200"/>
                  </a:cubicBezTo>
                  <a:cubicBezTo>
                    <a:pt x="3713480" y="965200"/>
                    <a:pt x="4140200" y="537210"/>
                    <a:pt x="4140200" y="12700"/>
                  </a:cubicBezTo>
                  <a:lnTo>
                    <a:pt x="4140200" y="0"/>
                  </a:lnTo>
                  <a:lnTo>
                    <a:pt x="6375400" y="0"/>
                  </a:lnTo>
                  <a:lnTo>
                    <a:pt x="6375400" y="6375400"/>
                  </a:lnTo>
                  <a:close/>
                  <a:moveTo>
                    <a:pt x="4165600" y="6350000"/>
                  </a:moveTo>
                  <a:lnTo>
                    <a:pt x="6350000" y="6350000"/>
                  </a:lnTo>
                  <a:lnTo>
                    <a:pt x="6350000" y="25400"/>
                  </a:lnTo>
                  <a:lnTo>
                    <a:pt x="4165600" y="25400"/>
                  </a:lnTo>
                  <a:cubicBezTo>
                    <a:pt x="4159250" y="558800"/>
                    <a:pt x="3722370" y="990600"/>
                    <a:pt x="3187700" y="990600"/>
                  </a:cubicBezTo>
                  <a:cubicBezTo>
                    <a:pt x="2653030" y="990600"/>
                    <a:pt x="2216150" y="558800"/>
                    <a:pt x="2209800" y="25400"/>
                  </a:cubicBezTo>
                  <a:lnTo>
                    <a:pt x="25400" y="25400"/>
                  </a:lnTo>
                  <a:lnTo>
                    <a:pt x="25400" y="6350000"/>
                  </a:lnTo>
                  <a:lnTo>
                    <a:pt x="2209800" y="6350000"/>
                  </a:lnTo>
                  <a:cubicBezTo>
                    <a:pt x="2216150" y="5816600"/>
                    <a:pt x="2653030" y="5384800"/>
                    <a:pt x="3187700" y="5384800"/>
                  </a:cubicBezTo>
                  <a:cubicBezTo>
                    <a:pt x="3722370" y="5384800"/>
                    <a:pt x="4159250" y="5816600"/>
                    <a:pt x="4165600" y="635000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3257861" y="437743"/>
            <a:ext cx="7081385" cy="2124415"/>
          </a:xfrm>
          <a:custGeom>
            <a:avLst/>
            <a:gdLst/>
            <a:ahLst/>
            <a:cxnLst/>
            <a:rect l="l" t="t" r="r" b="b"/>
            <a:pathLst>
              <a:path w="7081385" h="2124415">
                <a:moveTo>
                  <a:pt x="0" y="0"/>
                </a:moveTo>
                <a:lnTo>
                  <a:pt x="7081385" y="0"/>
                </a:lnTo>
                <a:lnTo>
                  <a:pt x="7081385" y="2124416"/>
                </a:lnTo>
                <a:lnTo>
                  <a:pt x="0" y="2124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6370887" y="936407"/>
            <a:ext cx="10888413" cy="1346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6"/>
              </a:lnSpc>
            </a:pPr>
            <a:r>
              <a:rPr lang="en-US" sz="10315" spc="268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DEĞIŞKENLER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447387" y="2623096"/>
            <a:ext cx="10351167" cy="1966358"/>
            <a:chOff x="0" y="0"/>
            <a:chExt cx="13801555" cy="262181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00585"/>
              <a:ext cx="13801555" cy="202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04"/>
                </a:lnSpc>
                <a:spcBef>
                  <a:spcPct val="0"/>
                </a:spcBef>
              </a:pPr>
              <a:r>
                <a:rPr lang="en-US" sz="2502" spc="50">
                  <a:solidFill>
                    <a:srgbClr val="000000"/>
                  </a:solidFill>
                  <a:latin typeface="Cooper Hewitt"/>
                  <a:ea typeface="Cooper Hewitt"/>
                  <a:cs typeface="Cooper Hewitt"/>
                  <a:sym typeface="Cooper Hewitt"/>
                </a:rPr>
                <a:t>Değiştirilebilen ve sonuca etkisi olduğu düşünülen değişkendir. Bu değişken, deneyi gerçekleştiren tarafından istenilen şekilde seçildiği ve değiştirilebildiği için bu adı almıştır.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7765223" cy="576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4"/>
                </a:lnSpc>
              </a:pPr>
              <a:r>
                <a:rPr lang="en-US" sz="2670" b="1" spc="133">
                  <a:solidFill>
                    <a:srgbClr val="000000"/>
                  </a:solidFill>
                  <a:latin typeface="Cooper Hewitt Heavy"/>
                  <a:ea typeface="Cooper Hewitt Heavy"/>
                  <a:cs typeface="Cooper Hewitt Heavy"/>
                  <a:sym typeface="Cooper Hewitt Heavy"/>
                </a:rPr>
                <a:t>BAĞIMSIZ DEĞIŞKEN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47387" y="5031985"/>
            <a:ext cx="10351167" cy="2018428"/>
            <a:chOff x="0" y="0"/>
            <a:chExt cx="13801555" cy="269123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00585"/>
              <a:ext cx="13801555" cy="2090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64"/>
                </a:lnSpc>
                <a:spcBef>
                  <a:spcPct val="0"/>
                </a:spcBef>
              </a:pPr>
              <a:r>
                <a:rPr lang="en-US" sz="2602" spc="52">
                  <a:solidFill>
                    <a:srgbClr val="000000"/>
                  </a:solidFill>
                  <a:latin typeface="Cooper Hewitt"/>
                  <a:ea typeface="Cooper Hewitt"/>
                  <a:cs typeface="Cooper Hewitt"/>
                  <a:sym typeface="Cooper Hewitt"/>
                </a:rPr>
                <a:t>Deneylerde bağımsız değişkenlere bağlı olarak farklılaşan değişkendir ve gözlemlenebilir ya da ölçülebilirdir. Bağımsız değişkene göre değişimi incelenen sonuç değişkenidir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765223" cy="576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4"/>
                </a:lnSpc>
              </a:pPr>
              <a:r>
                <a:rPr lang="en-US" sz="2670" b="1" spc="133">
                  <a:solidFill>
                    <a:srgbClr val="000000"/>
                  </a:solidFill>
                  <a:latin typeface="Cooper Hewitt Heavy"/>
                  <a:ea typeface="Cooper Hewitt Heavy"/>
                  <a:cs typeface="Cooper Hewitt Heavy"/>
                  <a:sym typeface="Cooper Hewitt Heavy"/>
                </a:rPr>
                <a:t>BAĞIMLI DEĞIŞKEN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47387" y="7695826"/>
            <a:ext cx="10351167" cy="1560593"/>
            <a:chOff x="0" y="0"/>
            <a:chExt cx="13801555" cy="208079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00585"/>
              <a:ext cx="13801555" cy="1480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4"/>
                </a:lnSpc>
              </a:pPr>
              <a:r>
                <a:rPr lang="en-US" sz="2802" spc="56">
                  <a:solidFill>
                    <a:srgbClr val="000000"/>
                  </a:solidFill>
                  <a:latin typeface="Cooper Hewitt"/>
                  <a:ea typeface="Cooper Hewitt"/>
                  <a:cs typeface="Cooper Hewitt"/>
                  <a:sym typeface="Cooper Hewitt"/>
                </a:rPr>
                <a:t>Deneydeki her grup için değişmeyen, özdeş</a:t>
              </a:r>
            </a:p>
            <a:p>
              <a:pPr marL="0" lvl="0" indent="0" algn="l">
                <a:lnSpc>
                  <a:spcPts val="4484"/>
                </a:lnSpc>
                <a:spcBef>
                  <a:spcPct val="0"/>
                </a:spcBef>
              </a:pPr>
              <a:r>
                <a:rPr lang="en-US" sz="2802" spc="56">
                  <a:solidFill>
                    <a:srgbClr val="000000"/>
                  </a:solidFill>
                  <a:latin typeface="Cooper Hewitt"/>
                  <a:ea typeface="Cooper Hewitt"/>
                  <a:cs typeface="Cooper Hewitt"/>
                  <a:sym typeface="Cooper Hewitt"/>
                </a:rPr>
                <a:t>seçimlere denilmektedir.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765223" cy="576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4"/>
                </a:lnSpc>
              </a:pPr>
              <a:r>
                <a:rPr lang="en-US" sz="2670" b="1" spc="133">
                  <a:solidFill>
                    <a:srgbClr val="000000"/>
                  </a:solidFill>
                  <a:latin typeface="Cooper Hewitt Heavy"/>
                  <a:ea typeface="Cooper Hewitt Heavy"/>
                  <a:cs typeface="Cooper Hewitt Heavy"/>
                  <a:sym typeface="Cooper Hewitt Heavy"/>
                </a:rPr>
                <a:t>KONTROL DEĞIŞKENI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-528430">
            <a:off x="527322" y="7564808"/>
            <a:ext cx="1002755" cy="954623"/>
          </a:xfrm>
          <a:custGeom>
            <a:avLst/>
            <a:gdLst/>
            <a:ahLst/>
            <a:cxnLst/>
            <a:rect l="l" t="t" r="r" b="b"/>
            <a:pathLst>
              <a:path w="1002755" h="954623">
                <a:moveTo>
                  <a:pt x="0" y="0"/>
                </a:moveTo>
                <a:lnTo>
                  <a:pt x="1002756" y="0"/>
                </a:lnTo>
                <a:lnTo>
                  <a:pt x="1002756" y="954623"/>
                </a:lnTo>
                <a:lnTo>
                  <a:pt x="0" y="954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4661676" y="1640370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399" y="0"/>
                </a:lnTo>
                <a:lnTo>
                  <a:pt x="1284399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5" name="Picture 2" descr="mervehocaile - YouTube">
            <a:extLst>
              <a:ext uri="{FF2B5EF4-FFF2-40B4-BE49-F238E27FC236}">
                <a16:creationId xmlns:a16="http://schemas.microsoft.com/office/drawing/2014/main" id="{0CF67553-FA80-FEEF-FC29-9362178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F2B37870-9A26-7C6C-D410-CED35FFA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816" y="723921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4172500" y="1609287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399"/>
                </a:lnTo>
                <a:lnTo>
                  <a:pt x="0" y="1284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6571540" y="2251487"/>
            <a:ext cx="9967894" cy="7006813"/>
            <a:chOff x="0" y="0"/>
            <a:chExt cx="53453626" cy="37574595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53308848" cy="37429814"/>
            </a:xfrm>
            <a:custGeom>
              <a:avLst/>
              <a:gdLst/>
              <a:ahLst/>
              <a:cxnLst/>
              <a:rect l="l" t="t" r="r" b="b"/>
              <a:pathLst>
                <a:path w="53308848" h="37429814">
                  <a:moveTo>
                    <a:pt x="0" y="0"/>
                  </a:moveTo>
                  <a:lnTo>
                    <a:pt x="53308848" y="0"/>
                  </a:lnTo>
                  <a:lnTo>
                    <a:pt x="53308848" y="37429814"/>
                  </a:lnTo>
                  <a:lnTo>
                    <a:pt x="0" y="374298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3453624" cy="37574593"/>
            </a:xfrm>
            <a:custGeom>
              <a:avLst/>
              <a:gdLst/>
              <a:ahLst/>
              <a:cxnLst/>
              <a:rect l="l" t="t" r="r" b="b"/>
              <a:pathLst>
                <a:path w="53453624" h="37574593">
                  <a:moveTo>
                    <a:pt x="53308845" y="37429815"/>
                  </a:moveTo>
                  <a:lnTo>
                    <a:pt x="53453624" y="37429815"/>
                  </a:lnTo>
                  <a:lnTo>
                    <a:pt x="53453624" y="37574593"/>
                  </a:lnTo>
                  <a:lnTo>
                    <a:pt x="53308845" y="37574593"/>
                  </a:lnTo>
                  <a:lnTo>
                    <a:pt x="53308845" y="3742981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7429815"/>
                  </a:lnTo>
                  <a:lnTo>
                    <a:pt x="0" y="37429815"/>
                  </a:lnTo>
                  <a:lnTo>
                    <a:pt x="0" y="144780"/>
                  </a:lnTo>
                  <a:close/>
                  <a:moveTo>
                    <a:pt x="0" y="37429815"/>
                  </a:moveTo>
                  <a:lnTo>
                    <a:pt x="144780" y="37429815"/>
                  </a:lnTo>
                  <a:lnTo>
                    <a:pt x="144780" y="37574593"/>
                  </a:lnTo>
                  <a:lnTo>
                    <a:pt x="0" y="37574593"/>
                  </a:lnTo>
                  <a:lnTo>
                    <a:pt x="0" y="37429815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7429815"/>
                  </a:lnTo>
                  <a:lnTo>
                    <a:pt x="53308845" y="37429815"/>
                  </a:lnTo>
                  <a:lnTo>
                    <a:pt x="53308845" y="144780"/>
                  </a:lnTo>
                  <a:close/>
                  <a:moveTo>
                    <a:pt x="144780" y="37429815"/>
                  </a:moveTo>
                  <a:lnTo>
                    <a:pt x="53308845" y="37429815"/>
                  </a:lnTo>
                  <a:lnTo>
                    <a:pt x="53308845" y="37574593"/>
                  </a:lnTo>
                  <a:lnTo>
                    <a:pt x="144780" y="37574593"/>
                  </a:lnTo>
                  <a:lnTo>
                    <a:pt x="144780" y="37429815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7" name="Freeform 7"/>
          <p:cNvSpPr/>
          <p:nvPr/>
        </p:nvSpPr>
        <p:spPr>
          <a:xfrm>
            <a:off x="15897234" y="1763383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906970" y="2583764"/>
            <a:ext cx="4549930" cy="5119471"/>
          </a:xfrm>
          <a:custGeom>
            <a:avLst/>
            <a:gdLst/>
            <a:ahLst/>
            <a:cxnLst/>
            <a:rect l="l" t="t" r="r" b="b"/>
            <a:pathLst>
              <a:path w="4549930" h="5119471">
                <a:moveTo>
                  <a:pt x="0" y="0"/>
                </a:moveTo>
                <a:lnTo>
                  <a:pt x="4549930" y="0"/>
                </a:lnTo>
                <a:lnTo>
                  <a:pt x="4549930" y="5119472"/>
                </a:lnTo>
                <a:lnTo>
                  <a:pt x="0" y="5119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6292094" y="873099"/>
            <a:ext cx="10526787" cy="113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8"/>
              </a:lnSpc>
            </a:pPr>
            <a:r>
              <a:rPr lang="en-US" sz="8761" spc="227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KARIŞIM NEDİR?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40293" y="2205558"/>
            <a:ext cx="7430389" cy="677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Kendisinden başka maddelere</a:t>
            </a:r>
          </a:p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fiziksel yöntemlerle ayrılamayan maddelere “saf maddeler” dendiğini öğrenmiştik. Birden</a:t>
            </a:r>
          </a:p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fazla maddenin kimyasal özellikleri değişmeyecek şekilde bir araya gelmesiyle oluşan madde</a:t>
            </a:r>
          </a:p>
          <a:p>
            <a:pPr algn="ctr">
              <a:lnSpc>
                <a:spcPts val="5871"/>
              </a:lnSpc>
            </a:pPr>
            <a:r>
              <a:rPr lang="en-US" sz="4193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topluluklarına ise karışım denir.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0E34-505B-6DDB-A18E-67B95BDF6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403512E0-02E4-8D37-CCC8-0BCBE8A50BE3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30514"/>
            <a:ext cx="17578832" cy="4504576"/>
          </a:xfrm>
          <a:custGeom>
            <a:avLst/>
            <a:gdLst/>
            <a:ahLst/>
            <a:cxnLst/>
            <a:rect l="l" t="t" r="r" b="b"/>
            <a:pathLst>
              <a:path w="17578832" h="4504576">
                <a:moveTo>
                  <a:pt x="0" y="0"/>
                </a:moveTo>
                <a:lnTo>
                  <a:pt x="17578832" y="0"/>
                </a:lnTo>
                <a:lnTo>
                  <a:pt x="17578832" y="4504576"/>
                </a:lnTo>
                <a:lnTo>
                  <a:pt x="0" y="450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392495" y="6306607"/>
            <a:ext cx="12831690" cy="2951693"/>
          </a:xfrm>
          <a:custGeom>
            <a:avLst/>
            <a:gdLst/>
            <a:ahLst/>
            <a:cxnLst/>
            <a:rect l="l" t="t" r="r" b="b"/>
            <a:pathLst>
              <a:path w="12831690" h="2951693">
                <a:moveTo>
                  <a:pt x="0" y="0"/>
                </a:moveTo>
                <a:lnTo>
                  <a:pt x="12831691" y="0"/>
                </a:lnTo>
                <a:lnTo>
                  <a:pt x="12831691" y="2951693"/>
                </a:lnTo>
                <a:lnTo>
                  <a:pt x="0" y="295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66" r="-2429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Picture 2" descr="mervehocaile - YouTube">
            <a:extLst>
              <a:ext uri="{FF2B5EF4-FFF2-40B4-BE49-F238E27FC236}">
                <a16:creationId xmlns:a16="http://schemas.microsoft.com/office/drawing/2014/main" id="{87AF664B-5F46-6C7F-7E56-556A881C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4337B03-5CE1-A52B-5B38-31646B1D1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029" y="1023257"/>
            <a:ext cx="18288000" cy="4686300"/>
          </a:xfrm>
          <a:custGeom>
            <a:avLst/>
            <a:gdLst/>
            <a:ahLst/>
            <a:cxnLst/>
            <a:rect l="l" t="t" r="r" b="b"/>
            <a:pathLst>
              <a:path w="18288000" h="4686300">
                <a:moveTo>
                  <a:pt x="0" y="0"/>
                </a:moveTo>
                <a:lnTo>
                  <a:pt x="18288000" y="0"/>
                </a:lnTo>
                <a:lnTo>
                  <a:pt x="18288000" y="4686300"/>
                </a:lnTo>
                <a:lnTo>
                  <a:pt x="0" y="468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392495" y="6306607"/>
            <a:ext cx="12831690" cy="2951693"/>
          </a:xfrm>
          <a:custGeom>
            <a:avLst/>
            <a:gdLst/>
            <a:ahLst/>
            <a:cxnLst/>
            <a:rect l="l" t="t" r="r" b="b"/>
            <a:pathLst>
              <a:path w="12831690" h="2951693">
                <a:moveTo>
                  <a:pt x="0" y="0"/>
                </a:moveTo>
                <a:lnTo>
                  <a:pt x="12831691" y="0"/>
                </a:lnTo>
                <a:lnTo>
                  <a:pt x="12831691" y="2951693"/>
                </a:lnTo>
                <a:lnTo>
                  <a:pt x="0" y="295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66" r="-2429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Picture 2" descr="mervehocaile - YouTube">
            <a:extLst>
              <a:ext uri="{FF2B5EF4-FFF2-40B4-BE49-F238E27FC236}">
                <a16:creationId xmlns:a16="http://schemas.microsoft.com/office/drawing/2014/main" id="{8947EDD3-1128-47F3-BFC2-48B81169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AE09DC6-65FF-82E8-D90A-2A5AD47F3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376" y="1059543"/>
            <a:ext cx="18098938" cy="4592606"/>
          </a:xfrm>
          <a:custGeom>
            <a:avLst/>
            <a:gdLst/>
            <a:ahLst/>
            <a:cxnLst/>
            <a:rect l="l" t="t" r="r" b="b"/>
            <a:pathLst>
              <a:path w="18098938" h="4592606">
                <a:moveTo>
                  <a:pt x="0" y="0"/>
                </a:moveTo>
                <a:lnTo>
                  <a:pt x="18098938" y="0"/>
                </a:lnTo>
                <a:lnTo>
                  <a:pt x="18098938" y="4592605"/>
                </a:lnTo>
                <a:lnTo>
                  <a:pt x="0" y="45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392495" y="6306607"/>
            <a:ext cx="12831690" cy="2951693"/>
          </a:xfrm>
          <a:custGeom>
            <a:avLst/>
            <a:gdLst/>
            <a:ahLst/>
            <a:cxnLst/>
            <a:rect l="l" t="t" r="r" b="b"/>
            <a:pathLst>
              <a:path w="12831690" h="2951693">
                <a:moveTo>
                  <a:pt x="0" y="0"/>
                </a:moveTo>
                <a:lnTo>
                  <a:pt x="12831691" y="0"/>
                </a:lnTo>
                <a:lnTo>
                  <a:pt x="12831691" y="2951693"/>
                </a:lnTo>
                <a:lnTo>
                  <a:pt x="0" y="295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66" r="-2429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Picture 2" descr="mervehocaile - YouTube">
            <a:extLst>
              <a:ext uri="{FF2B5EF4-FFF2-40B4-BE49-F238E27FC236}">
                <a16:creationId xmlns:a16="http://schemas.microsoft.com/office/drawing/2014/main" id="{9D200757-0BA3-110B-9B66-CBA0BB96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2DBAA03-6090-425C-70FD-435589E8E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443" y="530604"/>
            <a:ext cx="17612995" cy="9422952"/>
          </a:xfrm>
          <a:custGeom>
            <a:avLst/>
            <a:gdLst/>
            <a:ahLst/>
            <a:cxnLst/>
            <a:rect l="l" t="t" r="r" b="b"/>
            <a:pathLst>
              <a:path w="17612995" h="9422952">
                <a:moveTo>
                  <a:pt x="0" y="0"/>
                </a:moveTo>
                <a:lnTo>
                  <a:pt x="17612996" y="0"/>
                </a:lnTo>
                <a:lnTo>
                  <a:pt x="17612996" y="9422953"/>
                </a:lnTo>
                <a:lnTo>
                  <a:pt x="0" y="9422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27222" y="0"/>
            <a:ext cx="2860778" cy="2873549"/>
          </a:xfrm>
          <a:custGeom>
            <a:avLst/>
            <a:gdLst/>
            <a:ahLst/>
            <a:cxnLst/>
            <a:rect l="l" t="t" r="r" b="b"/>
            <a:pathLst>
              <a:path w="2860778" h="2873549">
                <a:moveTo>
                  <a:pt x="0" y="0"/>
                </a:moveTo>
                <a:lnTo>
                  <a:pt x="2860778" y="0"/>
                </a:lnTo>
                <a:lnTo>
                  <a:pt x="2860778" y="2873549"/>
                </a:lnTo>
                <a:lnTo>
                  <a:pt x="0" y="287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Picture 2" descr="mervehocaile - YouTube">
            <a:extLst>
              <a:ext uri="{FF2B5EF4-FFF2-40B4-BE49-F238E27FC236}">
                <a16:creationId xmlns:a16="http://schemas.microsoft.com/office/drawing/2014/main" id="{8EE589AF-A535-6391-12D0-EDF0C20E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D44DA11-5721-3289-8399-AF3EAF1EF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0669" y="419293"/>
            <a:ext cx="12149731" cy="8839007"/>
          </a:xfrm>
          <a:custGeom>
            <a:avLst/>
            <a:gdLst/>
            <a:ahLst/>
            <a:cxnLst/>
            <a:rect l="l" t="t" r="r" b="b"/>
            <a:pathLst>
              <a:path w="12746596" h="9448414">
                <a:moveTo>
                  <a:pt x="0" y="0"/>
                </a:moveTo>
                <a:lnTo>
                  <a:pt x="12746596" y="0"/>
                </a:lnTo>
                <a:lnTo>
                  <a:pt x="12746596" y="9448414"/>
                </a:lnTo>
                <a:lnTo>
                  <a:pt x="0" y="9448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27222" y="0"/>
            <a:ext cx="2860778" cy="2873549"/>
          </a:xfrm>
          <a:custGeom>
            <a:avLst/>
            <a:gdLst/>
            <a:ahLst/>
            <a:cxnLst/>
            <a:rect l="l" t="t" r="r" b="b"/>
            <a:pathLst>
              <a:path w="2860778" h="2873549">
                <a:moveTo>
                  <a:pt x="0" y="0"/>
                </a:moveTo>
                <a:lnTo>
                  <a:pt x="2860778" y="0"/>
                </a:lnTo>
                <a:lnTo>
                  <a:pt x="2860778" y="2873549"/>
                </a:lnTo>
                <a:lnTo>
                  <a:pt x="0" y="287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Picture 2" descr="mervehocaile - YouTube">
            <a:extLst>
              <a:ext uri="{FF2B5EF4-FFF2-40B4-BE49-F238E27FC236}">
                <a16:creationId xmlns:a16="http://schemas.microsoft.com/office/drawing/2014/main" id="{44627440-660E-4B99-6264-69ADDC40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70F731-8582-2DBF-CB1E-CC48D3FBF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297" y="1821497"/>
            <a:ext cx="16927405" cy="6644007"/>
          </a:xfrm>
          <a:custGeom>
            <a:avLst/>
            <a:gdLst/>
            <a:ahLst/>
            <a:cxnLst/>
            <a:rect l="l" t="t" r="r" b="b"/>
            <a:pathLst>
              <a:path w="16927405" h="6644007">
                <a:moveTo>
                  <a:pt x="0" y="0"/>
                </a:moveTo>
                <a:lnTo>
                  <a:pt x="16927406" y="0"/>
                </a:lnTo>
                <a:lnTo>
                  <a:pt x="16927406" y="6644006"/>
                </a:lnTo>
                <a:lnTo>
                  <a:pt x="0" y="6644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27222" y="0"/>
            <a:ext cx="2860778" cy="2873549"/>
          </a:xfrm>
          <a:custGeom>
            <a:avLst/>
            <a:gdLst/>
            <a:ahLst/>
            <a:cxnLst/>
            <a:rect l="l" t="t" r="r" b="b"/>
            <a:pathLst>
              <a:path w="2860778" h="2873549">
                <a:moveTo>
                  <a:pt x="0" y="0"/>
                </a:moveTo>
                <a:lnTo>
                  <a:pt x="2860778" y="0"/>
                </a:lnTo>
                <a:lnTo>
                  <a:pt x="2860778" y="2873549"/>
                </a:lnTo>
                <a:lnTo>
                  <a:pt x="0" y="2873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Picture 2" descr="mervehocaile - YouTube">
            <a:extLst>
              <a:ext uri="{FF2B5EF4-FFF2-40B4-BE49-F238E27FC236}">
                <a16:creationId xmlns:a16="http://schemas.microsoft.com/office/drawing/2014/main" id="{50F8A6DF-0CB2-92E4-189B-98B1C556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A4BAA7F-4A7D-4984-AD60-6646D37CD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9234157" y="3294689"/>
            <a:ext cx="8169575" cy="6014850"/>
          </a:xfrm>
          <a:custGeom>
            <a:avLst/>
            <a:gdLst/>
            <a:ahLst/>
            <a:cxnLst/>
            <a:rect l="l" t="t" r="r" b="b"/>
            <a:pathLst>
              <a:path w="8169575" h="6014850">
                <a:moveTo>
                  <a:pt x="8169575" y="0"/>
                </a:moveTo>
                <a:lnTo>
                  <a:pt x="0" y="0"/>
                </a:lnTo>
                <a:lnTo>
                  <a:pt x="0" y="6014850"/>
                </a:lnTo>
                <a:lnTo>
                  <a:pt x="8169575" y="6014850"/>
                </a:lnTo>
                <a:lnTo>
                  <a:pt x="81695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188710" y="849944"/>
            <a:ext cx="1488499" cy="1720809"/>
          </a:xfrm>
          <a:custGeom>
            <a:avLst/>
            <a:gdLst/>
            <a:ahLst/>
            <a:cxnLst/>
            <a:rect l="l" t="t" r="r" b="b"/>
            <a:pathLst>
              <a:path w="1488499" h="1720809">
                <a:moveTo>
                  <a:pt x="0" y="0"/>
                </a:moveTo>
                <a:lnTo>
                  <a:pt x="1488499" y="0"/>
                </a:lnTo>
                <a:lnTo>
                  <a:pt x="1488499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147375" y="1065071"/>
            <a:ext cx="1176603" cy="1720809"/>
          </a:xfrm>
          <a:custGeom>
            <a:avLst/>
            <a:gdLst/>
            <a:ahLst/>
            <a:cxnLst/>
            <a:rect l="l" t="t" r="r" b="b"/>
            <a:pathLst>
              <a:path w="1176603" h="1720809">
                <a:moveTo>
                  <a:pt x="0" y="0"/>
                </a:moveTo>
                <a:lnTo>
                  <a:pt x="1176603" y="0"/>
                </a:lnTo>
                <a:lnTo>
                  <a:pt x="1176603" y="1720808"/>
                </a:lnTo>
                <a:lnTo>
                  <a:pt x="0" y="1720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8254093" y="849944"/>
            <a:ext cx="1760418" cy="1720809"/>
          </a:xfrm>
          <a:custGeom>
            <a:avLst/>
            <a:gdLst/>
            <a:ahLst/>
            <a:cxnLst/>
            <a:rect l="l" t="t" r="r" b="b"/>
            <a:pathLst>
              <a:path w="1760418" h="1720809">
                <a:moveTo>
                  <a:pt x="0" y="0"/>
                </a:moveTo>
                <a:lnTo>
                  <a:pt x="1760418" y="0"/>
                </a:lnTo>
                <a:lnTo>
                  <a:pt x="1760418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682854" y="849944"/>
            <a:ext cx="1084109" cy="1720809"/>
          </a:xfrm>
          <a:custGeom>
            <a:avLst/>
            <a:gdLst/>
            <a:ahLst/>
            <a:cxnLst/>
            <a:rect l="l" t="t" r="r" b="b"/>
            <a:pathLst>
              <a:path w="1084109" h="1720809">
                <a:moveTo>
                  <a:pt x="0" y="0"/>
                </a:moveTo>
                <a:lnTo>
                  <a:pt x="1084109" y="0"/>
                </a:lnTo>
                <a:lnTo>
                  <a:pt x="1084109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645347" y="1028700"/>
            <a:ext cx="813082" cy="1720809"/>
          </a:xfrm>
          <a:custGeom>
            <a:avLst/>
            <a:gdLst/>
            <a:ahLst/>
            <a:cxnLst/>
            <a:rect l="l" t="t" r="r" b="b"/>
            <a:pathLst>
              <a:path w="813082" h="1720809">
                <a:moveTo>
                  <a:pt x="0" y="0"/>
                </a:moveTo>
                <a:lnTo>
                  <a:pt x="813082" y="0"/>
                </a:lnTo>
                <a:lnTo>
                  <a:pt x="813082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3293906" y="849944"/>
            <a:ext cx="1602503" cy="1720809"/>
          </a:xfrm>
          <a:custGeom>
            <a:avLst/>
            <a:gdLst/>
            <a:ahLst/>
            <a:cxnLst/>
            <a:rect l="l" t="t" r="r" b="b"/>
            <a:pathLst>
              <a:path w="1602503" h="1720809">
                <a:moveTo>
                  <a:pt x="0" y="0"/>
                </a:moveTo>
                <a:lnTo>
                  <a:pt x="1602503" y="0"/>
                </a:lnTo>
                <a:lnTo>
                  <a:pt x="1602503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611389" y="849944"/>
            <a:ext cx="1847848" cy="1720809"/>
          </a:xfrm>
          <a:custGeom>
            <a:avLst/>
            <a:gdLst/>
            <a:ahLst/>
            <a:cxnLst/>
            <a:rect l="l" t="t" r="r" b="b"/>
            <a:pathLst>
              <a:path w="1847848" h="1720809">
                <a:moveTo>
                  <a:pt x="0" y="0"/>
                </a:moveTo>
                <a:lnTo>
                  <a:pt x="1847848" y="0"/>
                </a:lnTo>
                <a:lnTo>
                  <a:pt x="1847848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500272" y="849944"/>
            <a:ext cx="1344382" cy="1720809"/>
          </a:xfrm>
          <a:custGeom>
            <a:avLst/>
            <a:gdLst/>
            <a:ahLst/>
            <a:cxnLst/>
            <a:rect l="l" t="t" r="r" b="b"/>
            <a:pathLst>
              <a:path w="1344382" h="1720809">
                <a:moveTo>
                  <a:pt x="0" y="0"/>
                </a:moveTo>
                <a:lnTo>
                  <a:pt x="1344382" y="0"/>
                </a:lnTo>
                <a:lnTo>
                  <a:pt x="1344382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589561" y="849944"/>
            <a:ext cx="1127130" cy="1720809"/>
          </a:xfrm>
          <a:custGeom>
            <a:avLst/>
            <a:gdLst/>
            <a:ahLst/>
            <a:cxnLst/>
            <a:rect l="l" t="t" r="r" b="b"/>
            <a:pathLst>
              <a:path w="1127130" h="1720809">
                <a:moveTo>
                  <a:pt x="0" y="0"/>
                </a:moveTo>
                <a:lnTo>
                  <a:pt x="1127130" y="0"/>
                </a:lnTo>
                <a:lnTo>
                  <a:pt x="1127130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0742020" y="849944"/>
            <a:ext cx="1344382" cy="1720809"/>
          </a:xfrm>
          <a:custGeom>
            <a:avLst/>
            <a:gdLst/>
            <a:ahLst/>
            <a:cxnLst/>
            <a:rect l="l" t="t" r="r" b="b"/>
            <a:pathLst>
              <a:path w="1344382" h="1720809">
                <a:moveTo>
                  <a:pt x="0" y="0"/>
                </a:moveTo>
                <a:lnTo>
                  <a:pt x="1344382" y="0"/>
                </a:lnTo>
                <a:lnTo>
                  <a:pt x="1344382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1716441" y="849944"/>
            <a:ext cx="1602503" cy="1720809"/>
          </a:xfrm>
          <a:custGeom>
            <a:avLst/>
            <a:gdLst/>
            <a:ahLst/>
            <a:cxnLst/>
            <a:rect l="l" t="t" r="r" b="b"/>
            <a:pathLst>
              <a:path w="1602503" h="1720809">
                <a:moveTo>
                  <a:pt x="0" y="0"/>
                </a:moveTo>
                <a:lnTo>
                  <a:pt x="1602503" y="0"/>
                </a:lnTo>
                <a:lnTo>
                  <a:pt x="1602503" y="1720809"/>
                </a:lnTo>
                <a:lnTo>
                  <a:pt x="0" y="17208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042844" y="1065071"/>
            <a:ext cx="1602503" cy="1720809"/>
          </a:xfrm>
          <a:custGeom>
            <a:avLst/>
            <a:gdLst/>
            <a:ahLst/>
            <a:cxnLst/>
            <a:rect l="l" t="t" r="r" b="b"/>
            <a:pathLst>
              <a:path w="1602503" h="1720809">
                <a:moveTo>
                  <a:pt x="0" y="0"/>
                </a:moveTo>
                <a:lnTo>
                  <a:pt x="1602503" y="0"/>
                </a:lnTo>
                <a:lnTo>
                  <a:pt x="1602503" y="1720808"/>
                </a:lnTo>
                <a:lnTo>
                  <a:pt x="0" y="172080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5637794" y="518751"/>
            <a:ext cx="206996" cy="662387"/>
          </a:xfrm>
          <a:custGeom>
            <a:avLst/>
            <a:gdLst/>
            <a:ahLst/>
            <a:cxnLst/>
            <a:rect l="l" t="t" r="r" b="b"/>
            <a:pathLst>
              <a:path w="206996" h="662387">
                <a:moveTo>
                  <a:pt x="0" y="0"/>
                </a:moveTo>
                <a:lnTo>
                  <a:pt x="206995" y="0"/>
                </a:lnTo>
                <a:lnTo>
                  <a:pt x="206995" y="662386"/>
                </a:lnTo>
                <a:lnTo>
                  <a:pt x="0" y="66238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 rot="769744">
            <a:off x="16515323" y="944808"/>
            <a:ext cx="1015212" cy="1429876"/>
          </a:xfrm>
          <a:custGeom>
            <a:avLst/>
            <a:gdLst/>
            <a:ahLst/>
            <a:cxnLst/>
            <a:rect l="l" t="t" r="r" b="b"/>
            <a:pathLst>
              <a:path w="1015212" h="1429876">
                <a:moveTo>
                  <a:pt x="0" y="0"/>
                </a:moveTo>
                <a:lnTo>
                  <a:pt x="1015212" y="0"/>
                </a:lnTo>
                <a:lnTo>
                  <a:pt x="1015212" y="1429876"/>
                </a:lnTo>
                <a:lnTo>
                  <a:pt x="0" y="142987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8" name="Group 18"/>
          <p:cNvGrpSpPr/>
          <p:nvPr/>
        </p:nvGrpSpPr>
        <p:grpSpPr>
          <a:xfrm>
            <a:off x="1081154" y="4696042"/>
            <a:ext cx="3670824" cy="915493"/>
            <a:chOff x="0" y="0"/>
            <a:chExt cx="966801" cy="24111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75463" y="4696042"/>
            <a:ext cx="3670824" cy="915493"/>
            <a:chOff x="0" y="0"/>
            <a:chExt cx="966801" cy="2411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81154" y="5844367"/>
            <a:ext cx="3670824" cy="915493"/>
            <a:chOff x="0" y="0"/>
            <a:chExt cx="966801" cy="24111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075463" y="5844367"/>
            <a:ext cx="3670824" cy="915493"/>
            <a:chOff x="0" y="0"/>
            <a:chExt cx="966801" cy="24111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81154" y="6988461"/>
            <a:ext cx="3670824" cy="915493"/>
            <a:chOff x="0" y="0"/>
            <a:chExt cx="966801" cy="24111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075463" y="6988461"/>
            <a:ext cx="3670824" cy="915493"/>
            <a:chOff x="0" y="0"/>
            <a:chExt cx="966801" cy="2411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66801" cy="241118"/>
            </a:xfrm>
            <a:custGeom>
              <a:avLst/>
              <a:gdLst/>
              <a:ahLst/>
              <a:cxnLst/>
              <a:rect l="l" t="t" r="r" b="b"/>
              <a:pathLst>
                <a:path w="966801" h="241118">
                  <a:moveTo>
                    <a:pt x="59053" y="0"/>
                  </a:moveTo>
                  <a:lnTo>
                    <a:pt x="907748" y="0"/>
                  </a:lnTo>
                  <a:cubicBezTo>
                    <a:pt x="940362" y="0"/>
                    <a:pt x="966801" y="26439"/>
                    <a:pt x="966801" y="59053"/>
                  </a:cubicBezTo>
                  <a:lnTo>
                    <a:pt x="966801" y="182064"/>
                  </a:lnTo>
                  <a:cubicBezTo>
                    <a:pt x="966801" y="197726"/>
                    <a:pt x="960580" y="212747"/>
                    <a:pt x="949505" y="223821"/>
                  </a:cubicBezTo>
                  <a:cubicBezTo>
                    <a:pt x="938430" y="234896"/>
                    <a:pt x="923410" y="241118"/>
                    <a:pt x="907748" y="241118"/>
                  </a:cubicBezTo>
                  <a:lnTo>
                    <a:pt x="59053" y="241118"/>
                  </a:lnTo>
                  <a:cubicBezTo>
                    <a:pt x="43391" y="241118"/>
                    <a:pt x="28371" y="234896"/>
                    <a:pt x="17296" y="223821"/>
                  </a:cubicBezTo>
                  <a:cubicBezTo>
                    <a:pt x="6222" y="212747"/>
                    <a:pt x="0" y="197726"/>
                    <a:pt x="0" y="182064"/>
                  </a:cubicBezTo>
                  <a:lnTo>
                    <a:pt x="0" y="59053"/>
                  </a:lnTo>
                  <a:cubicBezTo>
                    <a:pt x="0" y="43391"/>
                    <a:pt x="6222" y="28371"/>
                    <a:pt x="17296" y="17296"/>
                  </a:cubicBezTo>
                  <a:cubicBezTo>
                    <a:pt x="28371" y="6222"/>
                    <a:pt x="43391" y="0"/>
                    <a:pt x="59053" y="0"/>
                  </a:cubicBezTo>
                  <a:close/>
                </a:path>
              </a:pathLst>
            </a:custGeom>
            <a:solidFill>
              <a:srgbClr val="727EA4">
                <a:alpha val="50980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66801" cy="27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6" name="Resim 35">
            <a:extLst>
              <a:ext uri="{FF2B5EF4-FFF2-40B4-BE49-F238E27FC236}">
                <a16:creationId xmlns:a16="http://schemas.microsoft.com/office/drawing/2014/main" id="{ABEE6631-330E-BC2A-3EF2-F42BF8982E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37" name="Freeform 8">
            <a:extLst>
              <a:ext uri="{FF2B5EF4-FFF2-40B4-BE49-F238E27FC236}">
                <a16:creationId xmlns:a16="http://schemas.microsoft.com/office/drawing/2014/main" id="{432BDE8F-A4D5-A3BA-6D48-737AEADFE043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9767" y="1621368"/>
            <a:ext cx="1543307" cy="3031495"/>
          </a:xfrm>
          <a:custGeom>
            <a:avLst/>
            <a:gdLst/>
            <a:ahLst/>
            <a:cxnLst/>
            <a:rect l="l" t="t" r="r" b="b"/>
            <a:pathLst>
              <a:path w="1543307" h="3031495">
                <a:moveTo>
                  <a:pt x="0" y="0"/>
                </a:moveTo>
                <a:lnTo>
                  <a:pt x="1543306" y="0"/>
                </a:lnTo>
                <a:lnTo>
                  <a:pt x="1543306" y="3031495"/>
                </a:lnTo>
                <a:lnTo>
                  <a:pt x="0" y="30314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081648" y="1621368"/>
            <a:ext cx="2535432" cy="3031495"/>
          </a:xfrm>
          <a:custGeom>
            <a:avLst/>
            <a:gdLst/>
            <a:ahLst/>
            <a:cxnLst/>
            <a:rect l="l" t="t" r="r" b="b"/>
            <a:pathLst>
              <a:path w="2535432" h="3031495">
                <a:moveTo>
                  <a:pt x="0" y="0"/>
                </a:moveTo>
                <a:lnTo>
                  <a:pt x="2535432" y="0"/>
                </a:lnTo>
                <a:lnTo>
                  <a:pt x="2535432" y="3031495"/>
                </a:lnTo>
                <a:lnTo>
                  <a:pt x="0" y="303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7826843" y="1767252"/>
            <a:ext cx="1896062" cy="3031495"/>
          </a:xfrm>
          <a:custGeom>
            <a:avLst/>
            <a:gdLst/>
            <a:ahLst/>
            <a:cxnLst/>
            <a:rect l="l" t="t" r="r" b="b"/>
            <a:pathLst>
              <a:path w="1896062" h="3031495">
                <a:moveTo>
                  <a:pt x="0" y="0"/>
                </a:moveTo>
                <a:lnTo>
                  <a:pt x="1896062" y="0"/>
                </a:lnTo>
                <a:lnTo>
                  <a:pt x="1896062" y="3031495"/>
                </a:lnTo>
                <a:lnTo>
                  <a:pt x="0" y="30314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160473" y="3283000"/>
            <a:ext cx="3110268" cy="1278037"/>
          </a:xfrm>
          <a:custGeom>
            <a:avLst/>
            <a:gdLst/>
            <a:ahLst/>
            <a:cxnLst/>
            <a:rect l="l" t="t" r="r" b="b"/>
            <a:pathLst>
              <a:path w="3110268" h="1278037">
                <a:moveTo>
                  <a:pt x="0" y="0"/>
                </a:moveTo>
                <a:lnTo>
                  <a:pt x="3110268" y="0"/>
                </a:lnTo>
                <a:lnTo>
                  <a:pt x="3110268" y="1278037"/>
                </a:lnTo>
                <a:lnTo>
                  <a:pt x="0" y="1278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035137" y="1621368"/>
            <a:ext cx="2822046" cy="3031495"/>
          </a:xfrm>
          <a:custGeom>
            <a:avLst/>
            <a:gdLst/>
            <a:ahLst/>
            <a:cxnLst/>
            <a:rect l="l" t="t" r="r" b="b"/>
            <a:pathLst>
              <a:path w="2822046" h="3031495">
                <a:moveTo>
                  <a:pt x="0" y="0"/>
                </a:moveTo>
                <a:lnTo>
                  <a:pt x="2822047" y="0"/>
                </a:lnTo>
                <a:lnTo>
                  <a:pt x="2822047" y="3031495"/>
                </a:lnTo>
                <a:lnTo>
                  <a:pt x="0" y="3031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3348848" y="1767252"/>
            <a:ext cx="3529386" cy="1045982"/>
          </a:xfrm>
          <a:custGeom>
            <a:avLst/>
            <a:gdLst/>
            <a:ahLst/>
            <a:cxnLst/>
            <a:rect l="l" t="t" r="r" b="b"/>
            <a:pathLst>
              <a:path w="3529386" h="1045982">
                <a:moveTo>
                  <a:pt x="0" y="0"/>
                </a:moveTo>
                <a:lnTo>
                  <a:pt x="3529385" y="0"/>
                </a:lnTo>
                <a:lnTo>
                  <a:pt x="3529385" y="1045982"/>
                </a:lnTo>
                <a:lnTo>
                  <a:pt x="0" y="1045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996922" y="1621368"/>
            <a:ext cx="1829921" cy="3031495"/>
          </a:xfrm>
          <a:custGeom>
            <a:avLst/>
            <a:gdLst/>
            <a:ahLst/>
            <a:cxnLst/>
            <a:rect l="l" t="t" r="r" b="b"/>
            <a:pathLst>
              <a:path w="1829921" h="3031495">
                <a:moveTo>
                  <a:pt x="0" y="0"/>
                </a:moveTo>
                <a:lnTo>
                  <a:pt x="1829921" y="0"/>
                </a:lnTo>
                <a:lnTo>
                  <a:pt x="1829921" y="3031495"/>
                </a:lnTo>
                <a:lnTo>
                  <a:pt x="0" y="30314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>
            <a:off x="628524" y="5831166"/>
            <a:ext cx="16292700" cy="2382470"/>
            <a:chOff x="0" y="0"/>
            <a:chExt cx="87370902" cy="12776186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87226120" cy="12631406"/>
            </a:xfrm>
            <a:custGeom>
              <a:avLst/>
              <a:gdLst/>
              <a:ahLst/>
              <a:cxnLst/>
              <a:rect l="l" t="t" r="r" b="b"/>
              <a:pathLst>
                <a:path w="87226120" h="12631406">
                  <a:moveTo>
                    <a:pt x="0" y="0"/>
                  </a:moveTo>
                  <a:lnTo>
                    <a:pt x="87226120" y="0"/>
                  </a:lnTo>
                  <a:lnTo>
                    <a:pt x="87226120" y="12631406"/>
                  </a:lnTo>
                  <a:lnTo>
                    <a:pt x="0" y="12631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7370903" cy="12776186"/>
            </a:xfrm>
            <a:custGeom>
              <a:avLst/>
              <a:gdLst/>
              <a:ahLst/>
              <a:cxnLst/>
              <a:rect l="l" t="t" r="r" b="b"/>
              <a:pathLst>
                <a:path w="87370903" h="12776186">
                  <a:moveTo>
                    <a:pt x="87226124" y="12631406"/>
                  </a:moveTo>
                  <a:lnTo>
                    <a:pt x="87370903" y="12631406"/>
                  </a:lnTo>
                  <a:lnTo>
                    <a:pt x="87370903" y="12776186"/>
                  </a:lnTo>
                  <a:lnTo>
                    <a:pt x="87226124" y="12776186"/>
                  </a:lnTo>
                  <a:lnTo>
                    <a:pt x="87226124" y="12631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31406"/>
                  </a:lnTo>
                  <a:lnTo>
                    <a:pt x="0" y="12631406"/>
                  </a:lnTo>
                  <a:lnTo>
                    <a:pt x="0" y="144780"/>
                  </a:lnTo>
                  <a:close/>
                  <a:moveTo>
                    <a:pt x="0" y="12631406"/>
                  </a:moveTo>
                  <a:lnTo>
                    <a:pt x="144780" y="12631406"/>
                  </a:lnTo>
                  <a:lnTo>
                    <a:pt x="144780" y="12776186"/>
                  </a:lnTo>
                  <a:lnTo>
                    <a:pt x="0" y="12776186"/>
                  </a:lnTo>
                  <a:lnTo>
                    <a:pt x="0" y="12631406"/>
                  </a:lnTo>
                  <a:close/>
                  <a:moveTo>
                    <a:pt x="87226124" y="144780"/>
                  </a:moveTo>
                  <a:lnTo>
                    <a:pt x="87370903" y="144780"/>
                  </a:lnTo>
                  <a:lnTo>
                    <a:pt x="87370903" y="12631406"/>
                  </a:lnTo>
                  <a:lnTo>
                    <a:pt x="87226124" y="12631406"/>
                  </a:lnTo>
                  <a:lnTo>
                    <a:pt x="87226124" y="144780"/>
                  </a:lnTo>
                  <a:close/>
                  <a:moveTo>
                    <a:pt x="144780" y="12631406"/>
                  </a:moveTo>
                  <a:lnTo>
                    <a:pt x="87226124" y="12631406"/>
                  </a:lnTo>
                  <a:lnTo>
                    <a:pt x="87226124" y="12776186"/>
                  </a:lnTo>
                  <a:lnTo>
                    <a:pt x="144780" y="12776186"/>
                  </a:lnTo>
                  <a:lnTo>
                    <a:pt x="144780" y="12631406"/>
                  </a:lnTo>
                  <a:close/>
                  <a:moveTo>
                    <a:pt x="87226124" y="0"/>
                  </a:moveTo>
                  <a:lnTo>
                    <a:pt x="87370903" y="0"/>
                  </a:lnTo>
                  <a:lnTo>
                    <a:pt x="87370903" y="144780"/>
                  </a:lnTo>
                  <a:lnTo>
                    <a:pt x="87226124" y="144780"/>
                  </a:lnTo>
                  <a:lnTo>
                    <a:pt x="872261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7226124" y="0"/>
                  </a:lnTo>
                  <a:lnTo>
                    <a:pt x="872261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386500" y="7973900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5974900" y="4922572"/>
            <a:ext cx="1284400" cy="1284400"/>
          </a:xfrm>
          <a:custGeom>
            <a:avLst/>
            <a:gdLst/>
            <a:ahLst/>
            <a:cxnLst/>
            <a:rect l="l" t="t" r="r" b="b"/>
            <a:pathLst>
              <a:path w="1284400" h="1284400">
                <a:moveTo>
                  <a:pt x="0" y="0"/>
                </a:moveTo>
                <a:lnTo>
                  <a:pt x="1284400" y="0"/>
                </a:lnTo>
                <a:lnTo>
                  <a:pt x="1284400" y="1284400"/>
                </a:lnTo>
                <a:lnTo>
                  <a:pt x="0" y="1284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690624" y="6229960"/>
            <a:ext cx="16230600" cy="148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7"/>
              </a:lnSpc>
              <a:spcBef>
                <a:spcPct val="0"/>
              </a:spcBef>
            </a:pPr>
            <a:r>
              <a:rPr lang="en-US" sz="4705" b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Şekerli su, salata, çorba, toprak, hava, çay vb. karışımlara örnek olarak verilebilir.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37D1CEF1-F52D-06A3-29D5-21DF08EBEC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63EF4CF-9D31-3066-0631-6DDE9B1A2B61}"/>
              </a:ext>
            </a:extLst>
          </p:cNvPr>
          <p:cNvSpPr/>
          <p:nvPr/>
        </p:nvSpPr>
        <p:spPr>
          <a:xfrm>
            <a:off x="-14514" y="-140758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7415" y="455631"/>
            <a:ext cx="17727769" cy="125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7"/>
              </a:lnSpc>
            </a:pPr>
            <a:r>
              <a:rPr lang="en-US" sz="9615" spc="250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KARIŞIMIN ÖZELLİKLERİ</a:t>
            </a:r>
          </a:p>
        </p:txBody>
      </p:sp>
      <p:sp>
        <p:nvSpPr>
          <p:cNvPr id="3" name="Freeform 3"/>
          <p:cNvSpPr/>
          <p:nvPr/>
        </p:nvSpPr>
        <p:spPr>
          <a:xfrm rot="-3934273">
            <a:off x="809235" y="5050838"/>
            <a:ext cx="1803179" cy="1783508"/>
          </a:xfrm>
          <a:custGeom>
            <a:avLst/>
            <a:gdLst/>
            <a:ahLst/>
            <a:cxnLst/>
            <a:rect l="l" t="t" r="r" b="b"/>
            <a:pathLst>
              <a:path w="1803179" h="1783508">
                <a:moveTo>
                  <a:pt x="0" y="0"/>
                </a:moveTo>
                <a:lnTo>
                  <a:pt x="1803179" y="0"/>
                </a:lnTo>
                <a:lnTo>
                  <a:pt x="1803179" y="1783508"/>
                </a:lnTo>
                <a:lnTo>
                  <a:pt x="0" y="1783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3934273">
            <a:off x="809235" y="2578483"/>
            <a:ext cx="1803179" cy="1783508"/>
          </a:xfrm>
          <a:custGeom>
            <a:avLst/>
            <a:gdLst/>
            <a:ahLst/>
            <a:cxnLst/>
            <a:rect l="l" t="t" r="r" b="b"/>
            <a:pathLst>
              <a:path w="1803179" h="1783508">
                <a:moveTo>
                  <a:pt x="0" y="0"/>
                </a:moveTo>
                <a:lnTo>
                  <a:pt x="1803179" y="0"/>
                </a:lnTo>
                <a:lnTo>
                  <a:pt x="1803179" y="1783508"/>
                </a:lnTo>
                <a:lnTo>
                  <a:pt x="0" y="1783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2687168" y="2426839"/>
            <a:ext cx="13142082" cy="683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En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az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iki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farklı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maddeden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oluşurlar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oluşturan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maddelerin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belirli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oranı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yoktur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Belirli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formül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veya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sembolle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gösterilmez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Kullanılan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maddelerin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kimyasal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yapıları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değişmez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yani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yeni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bir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veya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oluşmaz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Karışımlar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fiziksel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yollarla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kendilerini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oluşturan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maddelere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ayrılabilir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  <a:p>
            <a:pPr marL="800970" lvl="1" indent="-400485" algn="l">
              <a:lnSpc>
                <a:spcPts val="5935"/>
              </a:lnSpc>
              <a:buFont typeface="Arial"/>
              <a:buChar char="•"/>
            </a:pP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Bazı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karışımlarda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kendilerini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oluşturan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maddeler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,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karışımın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her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yerinde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aynı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özelliği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gösterirken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bazılarında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 </a:t>
            </a:r>
            <a:r>
              <a:rPr lang="en-US" sz="3709" spc="74" dirty="0" err="1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göstermez</a:t>
            </a:r>
            <a:r>
              <a:rPr lang="en-US" sz="3709" spc="74" dirty="0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28317" y="2204366"/>
            <a:ext cx="7218793" cy="60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9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 rot="-4752551">
            <a:off x="-1272310" y="7042187"/>
            <a:ext cx="2364087" cy="3216444"/>
          </a:xfrm>
          <a:custGeom>
            <a:avLst/>
            <a:gdLst/>
            <a:ahLst/>
            <a:cxnLst/>
            <a:rect l="l" t="t" r="r" b="b"/>
            <a:pathLst>
              <a:path w="2364087" h="3216444">
                <a:moveTo>
                  <a:pt x="0" y="0"/>
                </a:moveTo>
                <a:lnTo>
                  <a:pt x="2364087" y="0"/>
                </a:lnTo>
                <a:lnTo>
                  <a:pt x="2364087" y="3216445"/>
                </a:lnTo>
                <a:lnTo>
                  <a:pt x="0" y="321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rot="-3934273">
            <a:off x="809235" y="7523193"/>
            <a:ext cx="1803179" cy="1783508"/>
          </a:xfrm>
          <a:custGeom>
            <a:avLst/>
            <a:gdLst/>
            <a:ahLst/>
            <a:cxnLst/>
            <a:rect l="l" t="t" r="r" b="b"/>
            <a:pathLst>
              <a:path w="1803179" h="1783508">
                <a:moveTo>
                  <a:pt x="0" y="0"/>
                </a:moveTo>
                <a:lnTo>
                  <a:pt x="1803179" y="0"/>
                </a:lnTo>
                <a:lnTo>
                  <a:pt x="1803179" y="1783508"/>
                </a:lnTo>
                <a:lnTo>
                  <a:pt x="0" y="1783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 rot="1920059">
            <a:off x="16090751" y="1825039"/>
            <a:ext cx="1383698" cy="1383698"/>
          </a:xfrm>
          <a:custGeom>
            <a:avLst/>
            <a:gdLst/>
            <a:ahLst/>
            <a:cxnLst/>
            <a:rect l="l" t="t" r="r" b="b"/>
            <a:pathLst>
              <a:path w="1383698" h="1383698">
                <a:moveTo>
                  <a:pt x="0" y="0"/>
                </a:moveTo>
                <a:lnTo>
                  <a:pt x="1383697" y="0"/>
                </a:lnTo>
                <a:lnTo>
                  <a:pt x="1383697" y="1383698"/>
                </a:lnTo>
                <a:lnTo>
                  <a:pt x="0" y="138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Picture 2" descr="mervehocaile - YouTube">
            <a:extLst>
              <a:ext uri="{FF2B5EF4-FFF2-40B4-BE49-F238E27FC236}">
                <a16:creationId xmlns:a16="http://schemas.microsoft.com/office/drawing/2014/main" id="{517EA284-E76D-E5A6-0C0C-A04155463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6C57B08-9430-EAA9-A0DB-B6641955C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8142" y="6374030"/>
            <a:ext cx="5853685" cy="5768540"/>
          </a:xfrm>
          <a:custGeom>
            <a:avLst/>
            <a:gdLst/>
            <a:ahLst/>
            <a:cxnLst/>
            <a:rect l="l" t="t" r="r" b="b"/>
            <a:pathLst>
              <a:path w="5853685" h="5768540">
                <a:moveTo>
                  <a:pt x="0" y="0"/>
                </a:moveTo>
                <a:lnTo>
                  <a:pt x="5853684" y="0"/>
                </a:lnTo>
                <a:lnTo>
                  <a:pt x="5853684" y="5768540"/>
                </a:lnTo>
                <a:lnTo>
                  <a:pt x="0" y="57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4332458" y="-1855570"/>
            <a:ext cx="5853685" cy="5768540"/>
          </a:xfrm>
          <a:custGeom>
            <a:avLst/>
            <a:gdLst/>
            <a:ahLst/>
            <a:cxnLst/>
            <a:rect l="l" t="t" r="r" b="b"/>
            <a:pathLst>
              <a:path w="5853685" h="5768540">
                <a:moveTo>
                  <a:pt x="0" y="0"/>
                </a:moveTo>
                <a:lnTo>
                  <a:pt x="5853684" y="0"/>
                </a:lnTo>
                <a:lnTo>
                  <a:pt x="5853684" y="5768540"/>
                </a:lnTo>
                <a:lnTo>
                  <a:pt x="0" y="5768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-4752551">
            <a:off x="972408" y="552950"/>
            <a:ext cx="2364087" cy="3216444"/>
          </a:xfrm>
          <a:custGeom>
            <a:avLst/>
            <a:gdLst/>
            <a:ahLst/>
            <a:cxnLst/>
            <a:rect l="l" t="t" r="r" b="b"/>
            <a:pathLst>
              <a:path w="2364087" h="3216444">
                <a:moveTo>
                  <a:pt x="0" y="0"/>
                </a:moveTo>
                <a:lnTo>
                  <a:pt x="2364087" y="0"/>
                </a:lnTo>
                <a:lnTo>
                  <a:pt x="2364087" y="3216445"/>
                </a:lnTo>
                <a:lnTo>
                  <a:pt x="0" y="3216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2000360">
            <a:off x="14915007" y="4109975"/>
            <a:ext cx="1002755" cy="954623"/>
          </a:xfrm>
          <a:custGeom>
            <a:avLst/>
            <a:gdLst/>
            <a:ahLst/>
            <a:cxnLst/>
            <a:rect l="l" t="t" r="r" b="b"/>
            <a:pathLst>
              <a:path w="1002755" h="954623">
                <a:moveTo>
                  <a:pt x="0" y="0"/>
                </a:moveTo>
                <a:lnTo>
                  <a:pt x="1002756" y="0"/>
                </a:lnTo>
                <a:lnTo>
                  <a:pt x="1002756" y="954623"/>
                </a:lnTo>
                <a:lnTo>
                  <a:pt x="0" y="954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528430">
            <a:off x="3364813" y="5348269"/>
            <a:ext cx="1002755" cy="954623"/>
          </a:xfrm>
          <a:custGeom>
            <a:avLst/>
            <a:gdLst/>
            <a:ahLst/>
            <a:cxnLst/>
            <a:rect l="l" t="t" r="r" b="b"/>
            <a:pathLst>
              <a:path w="1002755" h="954623">
                <a:moveTo>
                  <a:pt x="0" y="0"/>
                </a:moveTo>
                <a:lnTo>
                  <a:pt x="1002755" y="0"/>
                </a:lnTo>
                <a:lnTo>
                  <a:pt x="1002755" y="954623"/>
                </a:lnTo>
                <a:lnTo>
                  <a:pt x="0" y="954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9489" y="1240541"/>
            <a:ext cx="15729811" cy="7805919"/>
          </a:xfrm>
          <a:custGeom>
            <a:avLst/>
            <a:gdLst/>
            <a:ahLst/>
            <a:cxnLst/>
            <a:rect l="l" t="t" r="r" b="b"/>
            <a:pathLst>
              <a:path w="15729811" h="7805919">
                <a:moveTo>
                  <a:pt x="0" y="0"/>
                </a:moveTo>
                <a:lnTo>
                  <a:pt x="15729811" y="0"/>
                </a:lnTo>
                <a:lnTo>
                  <a:pt x="15729811" y="7805918"/>
                </a:lnTo>
                <a:lnTo>
                  <a:pt x="0" y="7805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Picture 2" descr="mervehocaile - YouTube">
            <a:extLst>
              <a:ext uri="{FF2B5EF4-FFF2-40B4-BE49-F238E27FC236}">
                <a16:creationId xmlns:a16="http://schemas.microsoft.com/office/drawing/2014/main" id="{1E3DBEA5-84DB-7CFB-12C3-50D1C59F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84161C5-7524-012E-D197-78D6219D52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14399" y="2878466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576232" y="-857237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734546" y="3257563"/>
            <a:ext cx="8818909" cy="6239378"/>
          </a:xfrm>
          <a:custGeom>
            <a:avLst/>
            <a:gdLst/>
            <a:ahLst/>
            <a:cxnLst/>
            <a:rect l="l" t="t" r="r" b="b"/>
            <a:pathLst>
              <a:path w="8818909" h="6239378">
                <a:moveTo>
                  <a:pt x="0" y="0"/>
                </a:moveTo>
                <a:lnTo>
                  <a:pt x="8818908" y="0"/>
                </a:lnTo>
                <a:lnTo>
                  <a:pt x="8818908" y="6239378"/>
                </a:lnTo>
                <a:lnTo>
                  <a:pt x="0" y="6239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799435" y="805222"/>
            <a:ext cx="12314964" cy="177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HOMOJEN KARIŞIM (ÇÖZELTI)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31765" y="3899000"/>
            <a:ext cx="8038712" cy="28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Her yerinde aynı özelliği gösteren, tek bir madde gibi görünen karışımlara homojen karışım</a:t>
            </a:r>
          </a:p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denir.</a:t>
            </a:r>
          </a:p>
        </p:txBody>
      </p:sp>
      <p:pic>
        <p:nvPicPr>
          <p:cNvPr id="18" name="Picture 2" descr="mervehocaile - YouTube">
            <a:extLst>
              <a:ext uri="{FF2B5EF4-FFF2-40B4-BE49-F238E27FC236}">
                <a16:creationId xmlns:a16="http://schemas.microsoft.com/office/drawing/2014/main" id="{337EEF53-29E0-10CC-1F62-886ABC396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C43A0047-2560-ABFF-56E5-C227A6CF8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576232" y="-857237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5031765" y="3899000"/>
            <a:ext cx="8038712" cy="426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limonata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tuzlu su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hava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kolonya</a:t>
            </a:r>
          </a:p>
          <a:p>
            <a:pPr marL="848884" lvl="1" indent="-424442" algn="l">
              <a:lnSpc>
                <a:spcPts val="5504"/>
              </a:lnSpc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cam </a:t>
            </a:r>
          </a:p>
          <a:p>
            <a:pPr marL="848884" lvl="1" indent="-424442" algn="l">
              <a:lnSpc>
                <a:spcPts val="5504"/>
              </a:lnSpc>
              <a:spcBef>
                <a:spcPct val="0"/>
              </a:spcBef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çeşme suyu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34746" y="0"/>
            <a:ext cx="3734181" cy="4114800"/>
          </a:xfrm>
          <a:custGeom>
            <a:avLst/>
            <a:gdLst/>
            <a:ahLst/>
            <a:cxnLst/>
            <a:rect l="l" t="t" r="r" b="b"/>
            <a:pathLst>
              <a:path w="3734181" h="4114800">
                <a:moveTo>
                  <a:pt x="0" y="0"/>
                </a:moveTo>
                <a:lnTo>
                  <a:pt x="3734181" y="0"/>
                </a:lnTo>
                <a:lnTo>
                  <a:pt x="37341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0410086" y="3017520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932344" y="5798127"/>
            <a:ext cx="2781502" cy="3060800"/>
          </a:xfrm>
          <a:custGeom>
            <a:avLst/>
            <a:gdLst/>
            <a:ahLst/>
            <a:cxnLst/>
            <a:rect l="l" t="t" r="r" b="b"/>
            <a:pathLst>
              <a:path w="2781502" h="3060800">
                <a:moveTo>
                  <a:pt x="0" y="0"/>
                </a:moveTo>
                <a:lnTo>
                  <a:pt x="2781502" y="0"/>
                </a:lnTo>
                <a:lnTo>
                  <a:pt x="2781502" y="3060800"/>
                </a:lnTo>
                <a:lnTo>
                  <a:pt x="0" y="306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4037397" y="5672008"/>
            <a:ext cx="3687890" cy="411480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89" y="0"/>
                </a:lnTo>
                <a:lnTo>
                  <a:pt x="36878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2799435" y="805222"/>
            <a:ext cx="12314964" cy="177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HOMOJEN KARIŞIM (ÇÖZELTI)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D18E5D2-F3C5-39AD-A347-D50D21A412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  <p:sp>
        <p:nvSpPr>
          <p:cNvPr id="17" name="Freeform 8">
            <a:extLst>
              <a:ext uri="{FF2B5EF4-FFF2-40B4-BE49-F238E27FC236}">
                <a16:creationId xmlns:a16="http://schemas.microsoft.com/office/drawing/2014/main" id="{46A87F75-D4A2-F430-83AB-80BDBE55EFA0}"/>
              </a:ext>
            </a:extLst>
          </p:cNvPr>
          <p:cNvSpPr/>
          <p:nvPr/>
        </p:nvSpPr>
        <p:spPr>
          <a:xfrm>
            <a:off x="16923492" y="8764109"/>
            <a:ext cx="1585891" cy="1638301"/>
          </a:xfrm>
          <a:custGeom>
            <a:avLst/>
            <a:gdLst/>
            <a:ahLst/>
            <a:cxnLst/>
            <a:rect l="l" t="t" r="r" b="b"/>
            <a:pathLst>
              <a:path w="2478252" h="2478252">
                <a:moveTo>
                  <a:pt x="0" y="0"/>
                </a:moveTo>
                <a:lnTo>
                  <a:pt x="2478251" y="0"/>
                </a:lnTo>
                <a:lnTo>
                  <a:pt x="2478251" y="2478252"/>
                </a:lnTo>
                <a:lnTo>
                  <a:pt x="0" y="24782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9502" y="633935"/>
            <a:ext cx="9967894" cy="1973516"/>
            <a:chOff x="0" y="0"/>
            <a:chExt cx="74599591" cy="1476976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74454813" cy="14624989"/>
            </a:xfrm>
            <a:custGeom>
              <a:avLst/>
              <a:gdLst/>
              <a:ahLst/>
              <a:cxnLst/>
              <a:rect l="l" t="t" r="r" b="b"/>
              <a:pathLst>
                <a:path w="74454813" h="14624989">
                  <a:moveTo>
                    <a:pt x="0" y="0"/>
                  </a:moveTo>
                  <a:lnTo>
                    <a:pt x="74454813" y="0"/>
                  </a:lnTo>
                  <a:lnTo>
                    <a:pt x="74454813" y="14624989"/>
                  </a:lnTo>
                  <a:lnTo>
                    <a:pt x="0" y="14624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B5D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4599589" cy="14769768"/>
            </a:xfrm>
            <a:custGeom>
              <a:avLst/>
              <a:gdLst/>
              <a:ahLst/>
              <a:cxnLst/>
              <a:rect l="l" t="t" r="r" b="b"/>
              <a:pathLst>
                <a:path w="74599589" h="14769768">
                  <a:moveTo>
                    <a:pt x="74454810" y="14624988"/>
                  </a:moveTo>
                  <a:lnTo>
                    <a:pt x="74599589" y="14624988"/>
                  </a:lnTo>
                  <a:lnTo>
                    <a:pt x="74599589" y="14769768"/>
                  </a:lnTo>
                  <a:lnTo>
                    <a:pt x="74454810" y="14769768"/>
                  </a:lnTo>
                  <a:lnTo>
                    <a:pt x="74454810" y="146249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624988"/>
                  </a:lnTo>
                  <a:lnTo>
                    <a:pt x="0" y="14624988"/>
                  </a:lnTo>
                  <a:lnTo>
                    <a:pt x="0" y="144780"/>
                  </a:lnTo>
                  <a:close/>
                  <a:moveTo>
                    <a:pt x="0" y="14624988"/>
                  </a:moveTo>
                  <a:lnTo>
                    <a:pt x="144780" y="14624988"/>
                  </a:lnTo>
                  <a:lnTo>
                    <a:pt x="144780" y="14769768"/>
                  </a:lnTo>
                  <a:lnTo>
                    <a:pt x="0" y="14769768"/>
                  </a:lnTo>
                  <a:lnTo>
                    <a:pt x="0" y="14624988"/>
                  </a:lnTo>
                  <a:close/>
                  <a:moveTo>
                    <a:pt x="74454810" y="144780"/>
                  </a:moveTo>
                  <a:lnTo>
                    <a:pt x="74599589" y="144780"/>
                  </a:lnTo>
                  <a:lnTo>
                    <a:pt x="74599589" y="14624988"/>
                  </a:lnTo>
                  <a:lnTo>
                    <a:pt x="74454810" y="14624988"/>
                  </a:lnTo>
                  <a:lnTo>
                    <a:pt x="74454810" y="144780"/>
                  </a:lnTo>
                  <a:close/>
                  <a:moveTo>
                    <a:pt x="144780" y="14624988"/>
                  </a:moveTo>
                  <a:lnTo>
                    <a:pt x="74454810" y="14624988"/>
                  </a:lnTo>
                  <a:lnTo>
                    <a:pt x="74454810" y="14769768"/>
                  </a:lnTo>
                  <a:lnTo>
                    <a:pt x="144780" y="14769768"/>
                  </a:lnTo>
                  <a:lnTo>
                    <a:pt x="144780" y="14624988"/>
                  </a:lnTo>
                  <a:close/>
                  <a:moveTo>
                    <a:pt x="74454810" y="0"/>
                  </a:moveTo>
                  <a:lnTo>
                    <a:pt x="74599589" y="0"/>
                  </a:lnTo>
                  <a:lnTo>
                    <a:pt x="74599589" y="144780"/>
                  </a:lnTo>
                  <a:lnTo>
                    <a:pt x="74454810" y="144780"/>
                  </a:lnTo>
                  <a:lnTo>
                    <a:pt x="7445481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454810" y="0"/>
                  </a:lnTo>
                  <a:lnTo>
                    <a:pt x="7445481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9502" y="3174938"/>
            <a:ext cx="9967894" cy="6421821"/>
            <a:chOff x="0" y="0"/>
            <a:chExt cx="53453626" cy="3443752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53308848" cy="34292747"/>
            </a:xfrm>
            <a:custGeom>
              <a:avLst/>
              <a:gdLst/>
              <a:ahLst/>
              <a:cxnLst/>
              <a:rect l="l" t="t" r="r" b="b"/>
              <a:pathLst>
                <a:path w="53308848" h="34292747">
                  <a:moveTo>
                    <a:pt x="0" y="0"/>
                  </a:moveTo>
                  <a:lnTo>
                    <a:pt x="53308848" y="0"/>
                  </a:lnTo>
                  <a:lnTo>
                    <a:pt x="53308848" y="34292746"/>
                  </a:lnTo>
                  <a:lnTo>
                    <a:pt x="0" y="34292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3453624" cy="34437529"/>
            </a:xfrm>
            <a:custGeom>
              <a:avLst/>
              <a:gdLst/>
              <a:ahLst/>
              <a:cxnLst/>
              <a:rect l="l" t="t" r="r" b="b"/>
              <a:pathLst>
                <a:path w="53453624" h="34437529">
                  <a:moveTo>
                    <a:pt x="53308845" y="34292747"/>
                  </a:moveTo>
                  <a:lnTo>
                    <a:pt x="53453624" y="34292747"/>
                  </a:lnTo>
                  <a:lnTo>
                    <a:pt x="53453624" y="34437529"/>
                  </a:lnTo>
                  <a:lnTo>
                    <a:pt x="53308845" y="34437529"/>
                  </a:lnTo>
                  <a:lnTo>
                    <a:pt x="53308845" y="342927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292747"/>
                  </a:lnTo>
                  <a:lnTo>
                    <a:pt x="0" y="34292747"/>
                  </a:lnTo>
                  <a:lnTo>
                    <a:pt x="0" y="144780"/>
                  </a:lnTo>
                  <a:close/>
                  <a:moveTo>
                    <a:pt x="0" y="34292747"/>
                  </a:moveTo>
                  <a:lnTo>
                    <a:pt x="144780" y="34292747"/>
                  </a:lnTo>
                  <a:lnTo>
                    <a:pt x="144780" y="34437529"/>
                  </a:lnTo>
                  <a:lnTo>
                    <a:pt x="0" y="34437529"/>
                  </a:lnTo>
                  <a:lnTo>
                    <a:pt x="0" y="34292747"/>
                  </a:lnTo>
                  <a:close/>
                  <a:moveTo>
                    <a:pt x="53308845" y="144780"/>
                  </a:moveTo>
                  <a:lnTo>
                    <a:pt x="53453624" y="144780"/>
                  </a:lnTo>
                  <a:lnTo>
                    <a:pt x="53453624" y="34292747"/>
                  </a:lnTo>
                  <a:lnTo>
                    <a:pt x="53308845" y="34292747"/>
                  </a:lnTo>
                  <a:lnTo>
                    <a:pt x="53308845" y="144780"/>
                  </a:lnTo>
                  <a:close/>
                  <a:moveTo>
                    <a:pt x="144780" y="34292747"/>
                  </a:moveTo>
                  <a:lnTo>
                    <a:pt x="53308845" y="34292747"/>
                  </a:lnTo>
                  <a:lnTo>
                    <a:pt x="53308845" y="34437529"/>
                  </a:lnTo>
                  <a:lnTo>
                    <a:pt x="144780" y="34437529"/>
                  </a:lnTo>
                  <a:lnTo>
                    <a:pt x="144780" y="34292747"/>
                  </a:lnTo>
                  <a:close/>
                  <a:moveTo>
                    <a:pt x="53308845" y="0"/>
                  </a:moveTo>
                  <a:lnTo>
                    <a:pt x="53453624" y="0"/>
                  </a:lnTo>
                  <a:lnTo>
                    <a:pt x="53453624" y="144780"/>
                  </a:lnTo>
                  <a:lnTo>
                    <a:pt x="53308845" y="144780"/>
                  </a:lnTo>
                  <a:lnTo>
                    <a:pt x="5330884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3308845" y="0"/>
                  </a:lnTo>
                  <a:lnTo>
                    <a:pt x="5330884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114399" y="2878466"/>
            <a:ext cx="2422066" cy="2422066"/>
          </a:xfrm>
          <a:custGeom>
            <a:avLst/>
            <a:gdLst/>
            <a:ahLst/>
            <a:cxnLst/>
            <a:rect l="l" t="t" r="r" b="b"/>
            <a:pathLst>
              <a:path w="2422066" h="2422066">
                <a:moveTo>
                  <a:pt x="0" y="0"/>
                </a:moveTo>
                <a:lnTo>
                  <a:pt x="2422066" y="0"/>
                </a:lnTo>
                <a:lnTo>
                  <a:pt x="2422066" y="2422067"/>
                </a:lnTo>
                <a:lnTo>
                  <a:pt x="0" y="2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576232" y="-857237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4577375" y="732966"/>
            <a:ext cx="5918181" cy="1775454"/>
          </a:xfrm>
          <a:custGeom>
            <a:avLst/>
            <a:gdLst/>
            <a:ahLst/>
            <a:cxnLst/>
            <a:rect l="l" t="t" r="r" b="b"/>
            <a:pathLst>
              <a:path w="5918181" h="1775454">
                <a:moveTo>
                  <a:pt x="0" y="0"/>
                </a:moveTo>
                <a:lnTo>
                  <a:pt x="5918181" y="0"/>
                </a:lnTo>
                <a:lnTo>
                  <a:pt x="5918181" y="1775454"/>
                </a:lnTo>
                <a:lnTo>
                  <a:pt x="0" y="177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829652" y="3491957"/>
            <a:ext cx="8628696" cy="6104803"/>
          </a:xfrm>
          <a:custGeom>
            <a:avLst/>
            <a:gdLst/>
            <a:ahLst/>
            <a:cxnLst/>
            <a:rect l="l" t="t" r="r" b="b"/>
            <a:pathLst>
              <a:path w="8628696" h="6104803">
                <a:moveTo>
                  <a:pt x="0" y="0"/>
                </a:moveTo>
                <a:lnTo>
                  <a:pt x="8628696" y="0"/>
                </a:lnTo>
                <a:lnTo>
                  <a:pt x="8628696" y="6104803"/>
                </a:lnTo>
                <a:lnTo>
                  <a:pt x="0" y="6104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799435" y="805222"/>
            <a:ext cx="12314964" cy="177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6987" spc="181">
                <a:solidFill>
                  <a:srgbClr val="000000"/>
                </a:solidFill>
                <a:latin typeface="Gulfs Display"/>
                <a:ea typeface="Gulfs Display"/>
                <a:cs typeface="Gulfs Display"/>
                <a:sym typeface="Gulfs Display"/>
              </a:rPr>
              <a:t>HETEROJEN KARIŞIM (ADİ KARIŞIM)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31765" y="3899000"/>
            <a:ext cx="8038712" cy="3567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8884" lvl="1" indent="-424442" algn="l">
              <a:lnSpc>
                <a:spcPts val="5504"/>
              </a:lnSpc>
              <a:spcBef>
                <a:spcPct val="0"/>
              </a:spcBef>
              <a:buFont typeface="Arial"/>
              <a:buChar char="•"/>
            </a:pPr>
            <a:r>
              <a:rPr lang="en-US" sz="3931" spc="102">
                <a:solidFill>
                  <a:srgbClr val="000000"/>
                </a:solidFill>
                <a:latin typeface="Cooper Hewitt"/>
                <a:ea typeface="Cooper Hewitt"/>
                <a:cs typeface="Cooper Hewitt"/>
                <a:sym typeface="Cooper Hewitt"/>
              </a:rPr>
              <a:t>Her yerinde aynı özelliği göstermeyen karışımlara ise heterojen karışım denir. Bu tür karışımlarda maddeler birbiri içinde çözünmez.</a:t>
            </a:r>
          </a:p>
        </p:txBody>
      </p:sp>
      <p:pic>
        <p:nvPicPr>
          <p:cNvPr id="18" name="Picture 2" descr="mervehocaile - YouTube">
            <a:extLst>
              <a:ext uri="{FF2B5EF4-FFF2-40B4-BE49-F238E27FC236}">
                <a16:creationId xmlns:a16="http://schemas.microsoft.com/office/drawing/2014/main" id="{64135876-839F-75E1-7A6C-19726DE1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2293" y="8650409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417663D-64A1-4A07-B9CC-B324D1D6C7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60" y="950372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332</Words>
  <Application>Microsoft Office PowerPoint</Application>
  <PresentationFormat>Özel</PresentationFormat>
  <Paragraphs>61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Cooper Hewitt Heavy</vt:lpstr>
      <vt:lpstr>Calibri</vt:lpstr>
      <vt:lpstr>Arial</vt:lpstr>
      <vt:lpstr>Arimo Bold</vt:lpstr>
      <vt:lpstr>Cooper Hewitt</vt:lpstr>
      <vt:lpstr>Gulfs Display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KARIŞIMLAR</dc:title>
  <cp:lastModifiedBy>Nisa Nur Oran</cp:lastModifiedBy>
  <cp:revision>5</cp:revision>
  <dcterms:created xsi:type="dcterms:W3CDTF">2006-08-16T00:00:00Z</dcterms:created>
  <dcterms:modified xsi:type="dcterms:W3CDTF">2025-09-19T22:06:46Z</dcterms:modified>
  <dc:identifier>DAGXhTfm2iI</dc:identifier>
</cp:coreProperties>
</file>