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Cooper Hewitt" panose="020B0604020202020204" charset="-94"/>
      <p:regular r:id="rId26"/>
    </p:embeddedFont>
    <p:embeddedFont>
      <p:font typeface="Gulfs Display" panose="020B0604020202020204" charset="-94"/>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66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sv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sv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svg"/><Relationship Id="rId7"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8.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9.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0.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gif"/><Relationship Id="rId2" Type="http://schemas.openxmlformats.org/officeDocument/2006/relationships/hyperlink" Target="https://www.instagram.com/mervehocaile/" TargetMode="Externa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youtube.com/@mervehocaile"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B5DB"/>
        </a:solidFill>
        <a:effectLst/>
      </p:bgPr>
    </p:bg>
    <p:spTree>
      <p:nvGrpSpPr>
        <p:cNvPr id="1" name=""/>
        <p:cNvGrpSpPr/>
        <p:nvPr/>
      </p:nvGrpSpPr>
      <p:grpSpPr>
        <a:xfrm>
          <a:off x="0" y="0"/>
          <a:ext cx="0" cy="0"/>
          <a:chOff x="0" y="0"/>
          <a:chExt cx="0" cy="0"/>
        </a:xfrm>
      </p:grpSpPr>
      <p:sp>
        <p:nvSpPr>
          <p:cNvPr id="2" name="Freeform 2"/>
          <p:cNvSpPr/>
          <p:nvPr/>
        </p:nvSpPr>
        <p:spPr>
          <a:xfrm>
            <a:off x="12711140" y="2484563"/>
            <a:ext cx="4705053" cy="5625606"/>
          </a:xfrm>
          <a:custGeom>
            <a:avLst/>
            <a:gdLst/>
            <a:ahLst/>
            <a:cxnLst/>
            <a:rect l="l" t="t" r="r" b="b"/>
            <a:pathLst>
              <a:path w="4705053" h="5625606">
                <a:moveTo>
                  <a:pt x="0" y="0"/>
                </a:moveTo>
                <a:lnTo>
                  <a:pt x="4705052" y="0"/>
                </a:lnTo>
                <a:lnTo>
                  <a:pt x="4705052" y="5625606"/>
                </a:lnTo>
                <a:lnTo>
                  <a:pt x="0" y="56256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TextBox 3"/>
          <p:cNvSpPr txBox="1"/>
          <p:nvPr/>
        </p:nvSpPr>
        <p:spPr>
          <a:xfrm>
            <a:off x="639916" y="3823659"/>
            <a:ext cx="12571934" cy="2887333"/>
          </a:xfrm>
          <a:prstGeom prst="rect">
            <a:avLst/>
          </a:prstGeom>
        </p:spPr>
        <p:txBody>
          <a:bodyPr lIns="0" tIns="0" rIns="0" bIns="0" rtlCol="0" anchor="t">
            <a:spAutoFit/>
          </a:bodyPr>
          <a:lstStyle/>
          <a:p>
            <a:pPr algn="ctr">
              <a:lnSpc>
                <a:spcPts val="11087"/>
              </a:lnSpc>
            </a:pPr>
            <a:r>
              <a:rPr lang="en-US" sz="11430" spc="297">
                <a:solidFill>
                  <a:srgbClr val="000000"/>
                </a:solidFill>
                <a:latin typeface="Gulfs Display"/>
                <a:ea typeface="Gulfs Display"/>
                <a:cs typeface="Gulfs Display"/>
                <a:sym typeface="Gulfs Display"/>
              </a:rPr>
              <a:t>KARIŞIMLARIN</a:t>
            </a:r>
          </a:p>
          <a:p>
            <a:pPr algn="ctr">
              <a:lnSpc>
                <a:spcPts val="11087"/>
              </a:lnSpc>
            </a:pPr>
            <a:r>
              <a:rPr lang="en-US" sz="11430" spc="297">
                <a:solidFill>
                  <a:srgbClr val="000000"/>
                </a:solidFill>
                <a:latin typeface="Gulfs Display"/>
                <a:ea typeface="Gulfs Display"/>
                <a:cs typeface="Gulfs Display"/>
                <a:sym typeface="Gulfs Display"/>
              </a:rPr>
              <a:t>AYRILMASI</a:t>
            </a:r>
          </a:p>
        </p:txBody>
      </p:sp>
      <p:sp>
        <p:nvSpPr>
          <p:cNvPr id="4" name="Freeform 4"/>
          <p:cNvSpPr/>
          <p:nvPr/>
        </p:nvSpPr>
        <p:spPr>
          <a:xfrm>
            <a:off x="390460" y="7436067"/>
            <a:ext cx="2422066" cy="2422066"/>
          </a:xfrm>
          <a:custGeom>
            <a:avLst/>
            <a:gdLst/>
            <a:ahLst/>
            <a:cxnLst/>
            <a:rect l="l" t="t" r="r" b="b"/>
            <a:pathLst>
              <a:path w="2422066" h="2422066">
                <a:moveTo>
                  <a:pt x="0" y="0"/>
                </a:moveTo>
                <a:lnTo>
                  <a:pt x="2422067" y="0"/>
                </a:lnTo>
                <a:lnTo>
                  <a:pt x="2422067" y="2422067"/>
                </a:lnTo>
                <a:lnTo>
                  <a:pt x="0" y="2422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a:off x="15577305" y="262659"/>
            <a:ext cx="2422066" cy="2422066"/>
          </a:xfrm>
          <a:custGeom>
            <a:avLst/>
            <a:gdLst/>
            <a:ahLst/>
            <a:cxnLst/>
            <a:rect l="l" t="t" r="r" b="b"/>
            <a:pathLst>
              <a:path w="2422066" h="2422066">
                <a:moveTo>
                  <a:pt x="0" y="0"/>
                </a:moveTo>
                <a:lnTo>
                  <a:pt x="2422066" y="0"/>
                </a:lnTo>
                <a:lnTo>
                  <a:pt x="2422066" y="2422067"/>
                </a:lnTo>
                <a:lnTo>
                  <a:pt x="0" y="2422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p:cNvSpPr/>
          <p:nvPr/>
        </p:nvSpPr>
        <p:spPr>
          <a:xfrm>
            <a:off x="639916" y="1200163"/>
            <a:ext cx="1284400" cy="1284400"/>
          </a:xfrm>
          <a:custGeom>
            <a:avLst/>
            <a:gdLst/>
            <a:ahLst/>
            <a:cxnLst/>
            <a:rect l="l" t="t" r="r" b="b"/>
            <a:pathLst>
              <a:path w="1284400" h="1284400">
                <a:moveTo>
                  <a:pt x="0" y="0"/>
                </a:moveTo>
                <a:lnTo>
                  <a:pt x="1284400" y="0"/>
                </a:lnTo>
                <a:lnTo>
                  <a:pt x="1284400" y="1284400"/>
                </a:lnTo>
                <a:lnTo>
                  <a:pt x="0" y="1284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7" name="Freeform 7"/>
          <p:cNvSpPr/>
          <p:nvPr/>
        </p:nvSpPr>
        <p:spPr>
          <a:xfrm>
            <a:off x="16131792" y="6170952"/>
            <a:ext cx="1284400" cy="1284400"/>
          </a:xfrm>
          <a:custGeom>
            <a:avLst/>
            <a:gdLst/>
            <a:ahLst/>
            <a:cxnLst/>
            <a:rect l="l" t="t" r="r" b="b"/>
            <a:pathLst>
              <a:path w="1284400" h="1284400">
                <a:moveTo>
                  <a:pt x="0" y="0"/>
                </a:moveTo>
                <a:lnTo>
                  <a:pt x="1284400" y="0"/>
                </a:lnTo>
                <a:lnTo>
                  <a:pt x="1284400" y="1284399"/>
                </a:lnTo>
                <a:lnTo>
                  <a:pt x="0" y="12843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pic>
        <p:nvPicPr>
          <p:cNvPr id="8" name="Resim 7">
            <a:extLst>
              <a:ext uri="{FF2B5EF4-FFF2-40B4-BE49-F238E27FC236}">
                <a16:creationId xmlns:a16="http://schemas.microsoft.com/office/drawing/2014/main" id="{BB1F32DE-C274-A655-3BE4-76ADEC29180B}"/>
              </a:ext>
            </a:extLst>
          </p:cNvPr>
          <p:cNvPicPr>
            <a:picLocks noChangeAspect="1"/>
          </p:cNvPicPr>
          <p:nvPr/>
        </p:nvPicPr>
        <p:blipFill>
          <a:blip r:embed="rId8"/>
          <a:stretch>
            <a:fillRect/>
          </a:stretch>
        </p:blipFill>
        <p:spPr>
          <a:xfrm>
            <a:off x="383203" y="9586632"/>
            <a:ext cx="6220693" cy="543001"/>
          </a:xfrm>
          <a:prstGeom prst="rect">
            <a:avLst/>
          </a:prstGeom>
        </p:spPr>
      </p:pic>
      <p:sp>
        <p:nvSpPr>
          <p:cNvPr id="9" name="Freeform 8">
            <a:extLst>
              <a:ext uri="{FF2B5EF4-FFF2-40B4-BE49-F238E27FC236}">
                <a16:creationId xmlns:a16="http://schemas.microsoft.com/office/drawing/2014/main" id="{46A87F75-D4A2-F430-83AB-80BDBE55EFA0}"/>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9"/>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sp>
        <p:nvSpPr>
          <p:cNvPr id="2" name="Freeform 2"/>
          <p:cNvSpPr/>
          <p:nvPr/>
        </p:nvSpPr>
        <p:spPr>
          <a:xfrm>
            <a:off x="1269816" y="7239217"/>
            <a:ext cx="1284400" cy="1284400"/>
          </a:xfrm>
          <a:custGeom>
            <a:avLst/>
            <a:gdLst/>
            <a:ahLst/>
            <a:cxnLst/>
            <a:rect l="l" t="t" r="r" b="b"/>
            <a:pathLst>
              <a:path w="1284400" h="1284400">
                <a:moveTo>
                  <a:pt x="0" y="0"/>
                </a:moveTo>
                <a:lnTo>
                  <a:pt x="1284400" y="0"/>
                </a:lnTo>
                <a:lnTo>
                  <a:pt x="1284400" y="1284400"/>
                </a:lnTo>
                <a:lnTo>
                  <a:pt x="0" y="1284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4172500" y="1609287"/>
            <a:ext cx="1284400" cy="1284400"/>
          </a:xfrm>
          <a:custGeom>
            <a:avLst/>
            <a:gdLst/>
            <a:ahLst/>
            <a:cxnLst/>
            <a:rect l="l" t="t" r="r" b="b"/>
            <a:pathLst>
              <a:path w="1284400" h="1284400">
                <a:moveTo>
                  <a:pt x="0" y="0"/>
                </a:moveTo>
                <a:lnTo>
                  <a:pt x="1284400" y="0"/>
                </a:lnTo>
                <a:lnTo>
                  <a:pt x="1284400" y="1284399"/>
                </a:lnTo>
                <a:lnTo>
                  <a:pt x="0" y="12843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4" name="Group 4"/>
          <p:cNvGrpSpPr/>
          <p:nvPr/>
        </p:nvGrpSpPr>
        <p:grpSpPr>
          <a:xfrm>
            <a:off x="6571540" y="2251487"/>
            <a:ext cx="9967894" cy="7006813"/>
            <a:chOff x="0" y="0"/>
            <a:chExt cx="53453626" cy="37574595"/>
          </a:xfrm>
        </p:grpSpPr>
        <p:sp>
          <p:nvSpPr>
            <p:cNvPr id="5" name="Freeform 5"/>
            <p:cNvSpPr/>
            <p:nvPr/>
          </p:nvSpPr>
          <p:spPr>
            <a:xfrm>
              <a:off x="72390" y="72390"/>
              <a:ext cx="53308848" cy="37429814"/>
            </a:xfrm>
            <a:custGeom>
              <a:avLst/>
              <a:gdLst/>
              <a:ahLst/>
              <a:cxnLst/>
              <a:rect l="l" t="t" r="r" b="b"/>
              <a:pathLst>
                <a:path w="53308848" h="37429814">
                  <a:moveTo>
                    <a:pt x="0" y="0"/>
                  </a:moveTo>
                  <a:lnTo>
                    <a:pt x="53308848" y="0"/>
                  </a:lnTo>
                  <a:lnTo>
                    <a:pt x="53308848" y="37429814"/>
                  </a:lnTo>
                  <a:lnTo>
                    <a:pt x="0" y="37429814"/>
                  </a:lnTo>
                  <a:lnTo>
                    <a:pt x="0" y="0"/>
                  </a:lnTo>
                  <a:close/>
                </a:path>
              </a:pathLst>
            </a:custGeom>
            <a:solidFill>
              <a:srgbClr val="FEEBD4"/>
            </a:solidFill>
          </p:spPr>
          <p:txBody>
            <a:bodyPr/>
            <a:lstStyle/>
            <a:p>
              <a:endParaRPr lang="tr-TR"/>
            </a:p>
          </p:txBody>
        </p:sp>
        <p:sp>
          <p:nvSpPr>
            <p:cNvPr id="6" name="Freeform 6"/>
            <p:cNvSpPr/>
            <p:nvPr/>
          </p:nvSpPr>
          <p:spPr>
            <a:xfrm>
              <a:off x="0" y="0"/>
              <a:ext cx="53453624" cy="37574593"/>
            </a:xfrm>
            <a:custGeom>
              <a:avLst/>
              <a:gdLst/>
              <a:ahLst/>
              <a:cxnLst/>
              <a:rect l="l" t="t" r="r" b="b"/>
              <a:pathLst>
                <a:path w="53453624" h="37574593">
                  <a:moveTo>
                    <a:pt x="53308845" y="37429815"/>
                  </a:moveTo>
                  <a:lnTo>
                    <a:pt x="53453624" y="37429815"/>
                  </a:lnTo>
                  <a:lnTo>
                    <a:pt x="53453624" y="37574593"/>
                  </a:lnTo>
                  <a:lnTo>
                    <a:pt x="53308845" y="37574593"/>
                  </a:lnTo>
                  <a:lnTo>
                    <a:pt x="53308845" y="37429815"/>
                  </a:lnTo>
                  <a:close/>
                  <a:moveTo>
                    <a:pt x="0" y="144780"/>
                  </a:moveTo>
                  <a:lnTo>
                    <a:pt x="144780" y="144780"/>
                  </a:lnTo>
                  <a:lnTo>
                    <a:pt x="144780" y="37429815"/>
                  </a:lnTo>
                  <a:lnTo>
                    <a:pt x="0" y="37429815"/>
                  </a:lnTo>
                  <a:lnTo>
                    <a:pt x="0" y="144780"/>
                  </a:lnTo>
                  <a:close/>
                  <a:moveTo>
                    <a:pt x="0" y="37429815"/>
                  </a:moveTo>
                  <a:lnTo>
                    <a:pt x="144780" y="37429815"/>
                  </a:lnTo>
                  <a:lnTo>
                    <a:pt x="144780" y="37574593"/>
                  </a:lnTo>
                  <a:lnTo>
                    <a:pt x="0" y="37574593"/>
                  </a:lnTo>
                  <a:lnTo>
                    <a:pt x="0" y="37429815"/>
                  </a:lnTo>
                  <a:close/>
                  <a:moveTo>
                    <a:pt x="53308845" y="144780"/>
                  </a:moveTo>
                  <a:lnTo>
                    <a:pt x="53453624" y="144780"/>
                  </a:lnTo>
                  <a:lnTo>
                    <a:pt x="53453624" y="37429815"/>
                  </a:lnTo>
                  <a:lnTo>
                    <a:pt x="53308845" y="37429815"/>
                  </a:lnTo>
                  <a:lnTo>
                    <a:pt x="53308845" y="144780"/>
                  </a:lnTo>
                  <a:close/>
                  <a:moveTo>
                    <a:pt x="144780" y="37429815"/>
                  </a:moveTo>
                  <a:lnTo>
                    <a:pt x="53308845" y="37429815"/>
                  </a:lnTo>
                  <a:lnTo>
                    <a:pt x="53308845" y="37574593"/>
                  </a:lnTo>
                  <a:lnTo>
                    <a:pt x="144780" y="37574593"/>
                  </a:lnTo>
                  <a:lnTo>
                    <a:pt x="144780" y="37429815"/>
                  </a:lnTo>
                  <a:close/>
                  <a:moveTo>
                    <a:pt x="53308845" y="0"/>
                  </a:moveTo>
                  <a:lnTo>
                    <a:pt x="53453624" y="0"/>
                  </a:lnTo>
                  <a:lnTo>
                    <a:pt x="53453624" y="144780"/>
                  </a:lnTo>
                  <a:lnTo>
                    <a:pt x="53308845" y="144780"/>
                  </a:lnTo>
                  <a:lnTo>
                    <a:pt x="53308845" y="0"/>
                  </a:lnTo>
                  <a:close/>
                  <a:moveTo>
                    <a:pt x="0" y="0"/>
                  </a:moveTo>
                  <a:lnTo>
                    <a:pt x="144780" y="0"/>
                  </a:lnTo>
                  <a:lnTo>
                    <a:pt x="144780" y="144780"/>
                  </a:lnTo>
                  <a:lnTo>
                    <a:pt x="0" y="144780"/>
                  </a:lnTo>
                  <a:lnTo>
                    <a:pt x="0" y="0"/>
                  </a:lnTo>
                  <a:close/>
                  <a:moveTo>
                    <a:pt x="144780" y="0"/>
                  </a:moveTo>
                  <a:lnTo>
                    <a:pt x="53308845" y="0"/>
                  </a:lnTo>
                  <a:lnTo>
                    <a:pt x="53308845" y="144780"/>
                  </a:lnTo>
                  <a:lnTo>
                    <a:pt x="144780" y="144780"/>
                  </a:lnTo>
                  <a:lnTo>
                    <a:pt x="144780" y="0"/>
                  </a:lnTo>
                  <a:close/>
                </a:path>
              </a:pathLst>
            </a:custGeom>
            <a:solidFill>
              <a:srgbClr val="000000"/>
            </a:solidFill>
          </p:spPr>
          <p:txBody>
            <a:bodyPr/>
            <a:lstStyle/>
            <a:p>
              <a:endParaRPr lang="tr-TR"/>
            </a:p>
          </p:txBody>
        </p:sp>
      </p:grpSp>
      <p:sp>
        <p:nvSpPr>
          <p:cNvPr id="7" name="Freeform 7"/>
          <p:cNvSpPr/>
          <p:nvPr/>
        </p:nvSpPr>
        <p:spPr>
          <a:xfrm>
            <a:off x="15897234" y="1763383"/>
            <a:ext cx="1284400" cy="1284400"/>
          </a:xfrm>
          <a:custGeom>
            <a:avLst/>
            <a:gdLst/>
            <a:ahLst/>
            <a:cxnLst/>
            <a:rect l="l" t="t" r="r" b="b"/>
            <a:pathLst>
              <a:path w="1284400" h="1284400">
                <a:moveTo>
                  <a:pt x="0" y="0"/>
                </a:moveTo>
                <a:lnTo>
                  <a:pt x="1284400" y="0"/>
                </a:lnTo>
                <a:lnTo>
                  <a:pt x="1284400" y="1284400"/>
                </a:lnTo>
                <a:lnTo>
                  <a:pt x="0" y="1284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8" name="TextBox 8"/>
          <p:cNvSpPr txBox="1"/>
          <p:nvPr/>
        </p:nvSpPr>
        <p:spPr>
          <a:xfrm>
            <a:off x="6571540" y="2454109"/>
            <a:ext cx="9967894" cy="6058559"/>
          </a:xfrm>
          <a:prstGeom prst="rect">
            <a:avLst/>
          </a:prstGeom>
        </p:spPr>
        <p:txBody>
          <a:bodyPr lIns="0" tIns="0" rIns="0" bIns="0" rtlCol="0" anchor="t">
            <a:spAutoFit/>
          </a:bodyPr>
          <a:lstStyle/>
          <a:p>
            <a:pPr algn="ctr">
              <a:lnSpc>
                <a:spcPts val="5871"/>
              </a:lnSpc>
            </a:pPr>
            <a:r>
              <a:rPr lang="en-US" sz="4193">
                <a:solidFill>
                  <a:srgbClr val="000000"/>
                </a:solidFill>
                <a:latin typeface="Cooper Hewitt"/>
                <a:ea typeface="Cooper Hewitt"/>
                <a:cs typeface="Cooper Hewitt"/>
                <a:sym typeface="Cooper Hewitt"/>
              </a:rPr>
              <a:t>katı-katı karışımlarda </a:t>
            </a:r>
          </a:p>
          <a:p>
            <a:pPr algn="ctr">
              <a:lnSpc>
                <a:spcPts val="5871"/>
              </a:lnSpc>
            </a:pPr>
            <a:endParaRPr lang="en-US" sz="4193">
              <a:solidFill>
                <a:srgbClr val="000000"/>
              </a:solidFill>
              <a:latin typeface="Cooper Hewitt"/>
              <a:ea typeface="Cooper Hewitt"/>
              <a:cs typeface="Cooper Hewitt"/>
              <a:sym typeface="Cooper Hewitt"/>
            </a:endParaRPr>
          </a:p>
          <a:p>
            <a:pPr algn="ctr">
              <a:lnSpc>
                <a:spcPts val="5871"/>
              </a:lnSpc>
            </a:pPr>
            <a:r>
              <a:rPr lang="en-US" sz="4193">
                <a:solidFill>
                  <a:srgbClr val="000000"/>
                </a:solidFill>
                <a:latin typeface="Cooper Hewitt"/>
                <a:ea typeface="Cooper Hewitt"/>
                <a:cs typeface="Cooper Hewitt"/>
                <a:sym typeface="Cooper Hewitt"/>
              </a:rPr>
              <a:t> Örneğin taş-talaş karışımını ayırmak için su kullanılabilir. Ayrıca kirli sularda</a:t>
            </a:r>
          </a:p>
          <a:p>
            <a:pPr algn="ctr">
              <a:lnSpc>
                <a:spcPts val="5871"/>
              </a:lnSpc>
            </a:pPr>
            <a:r>
              <a:rPr lang="en-US" sz="4193">
                <a:solidFill>
                  <a:srgbClr val="000000"/>
                </a:solidFill>
                <a:latin typeface="Cooper Hewitt"/>
                <a:ea typeface="Cooper Hewitt"/>
                <a:cs typeface="Cooper Hewitt"/>
                <a:sym typeface="Cooper Hewitt"/>
              </a:rPr>
              <a:t>bulunan çamurlar, atık su temizleme tesislerinde çöktürülerek; yaprak, dal gibi yoğunluğu düşük</a:t>
            </a:r>
          </a:p>
          <a:p>
            <a:pPr algn="ctr">
              <a:lnSpc>
                <a:spcPts val="5871"/>
              </a:lnSpc>
            </a:pPr>
            <a:r>
              <a:rPr lang="en-US" sz="4193">
                <a:solidFill>
                  <a:srgbClr val="000000"/>
                </a:solidFill>
                <a:latin typeface="Cooper Hewitt"/>
                <a:ea typeface="Cooper Hewitt"/>
                <a:cs typeface="Cooper Hewitt"/>
                <a:sym typeface="Cooper Hewitt"/>
              </a:rPr>
              <a:t>maddeler ise yüzdürülerek ayrılır</a:t>
            </a:r>
          </a:p>
        </p:txBody>
      </p:sp>
      <p:sp>
        <p:nvSpPr>
          <p:cNvPr id="9" name="Freeform 9"/>
          <p:cNvSpPr/>
          <p:nvPr/>
        </p:nvSpPr>
        <p:spPr>
          <a:xfrm>
            <a:off x="532997" y="3047783"/>
            <a:ext cx="6038543" cy="4799053"/>
          </a:xfrm>
          <a:custGeom>
            <a:avLst/>
            <a:gdLst/>
            <a:ahLst/>
            <a:cxnLst/>
            <a:rect l="l" t="t" r="r" b="b"/>
            <a:pathLst>
              <a:path w="6038543" h="4799053">
                <a:moveTo>
                  <a:pt x="0" y="0"/>
                </a:moveTo>
                <a:lnTo>
                  <a:pt x="6038543" y="0"/>
                </a:lnTo>
                <a:lnTo>
                  <a:pt x="6038543" y="4799053"/>
                </a:lnTo>
                <a:lnTo>
                  <a:pt x="0" y="4799053"/>
                </a:lnTo>
                <a:lnTo>
                  <a:pt x="0" y="0"/>
                </a:lnTo>
                <a:close/>
              </a:path>
            </a:pathLst>
          </a:custGeom>
          <a:blipFill>
            <a:blip r:embed="rId6"/>
            <a:stretch>
              <a:fillRect/>
            </a:stretch>
          </a:blipFill>
        </p:spPr>
        <p:txBody>
          <a:bodyPr/>
          <a:lstStyle/>
          <a:p>
            <a:endParaRPr lang="tr-TR"/>
          </a:p>
        </p:txBody>
      </p:sp>
      <p:sp>
        <p:nvSpPr>
          <p:cNvPr id="10" name="TextBox 10"/>
          <p:cNvSpPr txBox="1"/>
          <p:nvPr/>
        </p:nvSpPr>
        <p:spPr>
          <a:xfrm>
            <a:off x="6006458" y="1035375"/>
            <a:ext cx="11175177" cy="1138912"/>
          </a:xfrm>
          <a:prstGeom prst="rect">
            <a:avLst/>
          </a:prstGeom>
        </p:spPr>
        <p:txBody>
          <a:bodyPr lIns="0" tIns="0" rIns="0" bIns="0" rtlCol="0" anchor="t">
            <a:spAutoFit/>
          </a:bodyPr>
          <a:lstStyle/>
          <a:p>
            <a:pPr algn="ctr">
              <a:lnSpc>
                <a:spcPts val="8498"/>
              </a:lnSpc>
            </a:pPr>
            <a:r>
              <a:rPr lang="en-US" sz="8761" spc="227">
                <a:solidFill>
                  <a:srgbClr val="000000"/>
                </a:solidFill>
                <a:latin typeface="Gulfs Display"/>
                <a:ea typeface="Gulfs Display"/>
                <a:cs typeface="Gulfs Display"/>
                <a:sym typeface="Gulfs Display"/>
              </a:rPr>
              <a:t>YÜZDÜRME</a:t>
            </a:r>
          </a:p>
        </p:txBody>
      </p:sp>
      <p:pic>
        <p:nvPicPr>
          <p:cNvPr id="12" name="Resim 11">
            <a:extLst>
              <a:ext uri="{FF2B5EF4-FFF2-40B4-BE49-F238E27FC236}">
                <a16:creationId xmlns:a16="http://schemas.microsoft.com/office/drawing/2014/main" id="{514A73FC-4E83-62BE-6320-2A3FB649F690}"/>
              </a:ext>
            </a:extLst>
          </p:cNvPr>
          <p:cNvPicPr>
            <a:picLocks noChangeAspect="1"/>
          </p:cNvPicPr>
          <p:nvPr/>
        </p:nvPicPr>
        <p:blipFill>
          <a:blip r:embed="rId7"/>
          <a:stretch>
            <a:fillRect/>
          </a:stretch>
        </p:blipFill>
        <p:spPr>
          <a:xfrm>
            <a:off x="383203" y="9586632"/>
            <a:ext cx="6220693" cy="543001"/>
          </a:xfrm>
          <a:prstGeom prst="rect">
            <a:avLst/>
          </a:prstGeom>
        </p:spPr>
      </p:pic>
      <p:sp>
        <p:nvSpPr>
          <p:cNvPr id="13" name="Freeform 8">
            <a:extLst>
              <a:ext uri="{FF2B5EF4-FFF2-40B4-BE49-F238E27FC236}">
                <a16:creationId xmlns:a16="http://schemas.microsoft.com/office/drawing/2014/main" id="{83340064-DCED-8326-6C73-0E51FAAE4371}"/>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8"/>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st="4090" end="5728.666"/>
                </p14:media>
              </p:ext>
            </p:extLst>
          </p:nvPr>
        </p:nvPicPr>
        <p:blipFill>
          <a:blip r:embed="rId4"/>
          <a:srcRect/>
          <a:stretch>
            <a:fillRect/>
          </a:stretch>
        </p:blipFill>
        <p:spPr>
          <a:xfrm>
            <a:off x="3811748" y="0"/>
            <a:ext cx="10664505" cy="10287000"/>
          </a:xfrm>
          <a:prstGeom prst="rect">
            <a:avLst/>
          </a:prstGeom>
        </p:spPr>
      </p:pic>
      <p:pic>
        <p:nvPicPr>
          <p:cNvPr id="3" name="Resim 2">
            <a:extLst>
              <a:ext uri="{FF2B5EF4-FFF2-40B4-BE49-F238E27FC236}">
                <a16:creationId xmlns:a16="http://schemas.microsoft.com/office/drawing/2014/main" id="{A7B736AF-706C-23FE-6047-84047C202AF5}"/>
              </a:ext>
            </a:extLst>
          </p:cNvPr>
          <p:cNvPicPr>
            <a:picLocks noChangeAspect="1"/>
          </p:cNvPicPr>
          <p:nvPr/>
        </p:nvPicPr>
        <p:blipFill>
          <a:blip r:embed="rId5"/>
          <a:stretch>
            <a:fillRect/>
          </a:stretch>
        </p:blipFill>
        <p:spPr>
          <a:xfrm>
            <a:off x="383203" y="9586632"/>
            <a:ext cx="6220693" cy="543001"/>
          </a:xfrm>
          <a:prstGeom prst="rect">
            <a:avLst/>
          </a:prstGeom>
        </p:spPr>
      </p:pic>
      <p:sp>
        <p:nvSpPr>
          <p:cNvPr id="4" name="Freeform 8">
            <a:extLst>
              <a:ext uri="{FF2B5EF4-FFF2-40B4-BE49-F238E27FC236}">
                <a16:creationId xmlns:a16="http://schemas.microsoft.com/office/drawing/2014/main" id="{99DB9D72-1FF9-99F2-B9DB-51FA52DC7F05}"/>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sp>
        <p:nvSpPr>
          <p:cNvPr id="2" name="Freeform 2"/>
          <p:cNvSpPr/>
          <p:nvPr/>
        </p:nvSpPr>
        <p:spPr>
          <a:xfrm>
            <a:off x="1269816" y="7239217"/>
            <a:ext cx="1284400" cy="1284400"/>
          </a:xfrm>
          <a:custGeom>
            <a:avLst/>
            <a:gdLst/>
            <a:ahLst/>
            <a:cxnLst/>
            <a:rect l="l" t="t" r="r" b="b"/>
            <a:pathLst>
              <a:path w="1284400" h="1284400">
                <a:moveTo>
                  <a:pt x="0" y="0"/>
                </a:moveTo>
                <a:lnTo>
                  <a:pt x="1284400" y="0"/>
                </a:lnTo>
                <a:lnTo>
                  <a:pt x="1284400" y="1284400"/>
                </a:lnTo>
                <a:lnTo>
                  <a:pt x="0" y="1284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4172500" y="1609287"/>
            <a:ext cx="1284400" cy="1284400"/>
          </a:xfrm>
          <a:custGeom>
            <a:avLst/>
            <a:gdLst/>
            <a:ahLst/>
            <a:cxnLst/>
            <a:rect l="l" t="t" r="r" b="b"/>
            <a:pathLst>
              <a:path w="1284400" h="1284400">
                <a:moveTo>
                  <a:pt x="0" y="0"/>
                </a:moveTo>
                <a:lnTo>
                  <a:pt x="1284400" y="0"/>
                </a:lnTo>
                <a:lnTo>
                  <a:pt x="1284400" y="1284399"/>
                </a:lnTo>
                <a:lnTo>
                  <a:pt x="0" y="12843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4" name="Group 4"/>
          <p:cNvGrpSpPr/>
          <p:nvPr/>
        </p:nvGrpSpPr>
        <p:grpSpPr>
          <a:xfrm>
            <a:off x="6571540" y="2251487"/>
            <a:ext cx="9967894" cy="7006813"/>
            <a:chOff x="0" y="0"/>
            <a:chExt cx="53453626" cy="37574595"/>
          </a:xfrm>
        </p:grpSpPr>
        <p:sp>
          <p:nvSpPr>
            <p:cNvPr id="5" name="Freeform 5"/>
            <p:cNvSpPr/>
            <p:nvPr/>
          </p:nvSpPr>
          <p:spPr>
            <a:xfrm>
              <a:off x="72390" y="72390"/>
              <a:ext cx="53308848" cy="37429814"/>
            </a:xfrm>
            <a:custGeom>
              <a:avLst/>
              <a:gdLst/>
              <a:ahLst/>
              <a:cxnLst/>
              <a:rect l="l" t="t" r="r" b="b"/>
              <a:pathLst>
                <a:path w="53308848" h="37429814">
                  <a:moveTo>
                    <a:pt x="0" y="0"/>
                  </a:moveTo>
                  <a:lnTo>
                    <a:pt x="53308848" y="0"/>
                  </a:lnTo>
                  <a:lnTo>
                    <a:pt x="53308848" y="37429814"/>
                  </a:lnTo>
                  <a:lnTo>
                    <a:pt x="0" y="37429814"/>
                  </a:lnTo>
                  <a:lnTo>
                    <a:pt x="0" y="0"/>
                  </a:lnTo>
                  <a:close/>
                </a:path>
              </a:pathLst>
            </a:custGeom>
            <a:solidFill>
              <a:srgbClr val="FEEBD4"/>
            </a:solidFill>
          </p:spPr>
          <p:txBody>
            <a:bodyPr/>
            <a:lstStyle/>
            <a:p>
              <a:endParaRPr lang="tr-TR"/>
            </a:p>
          </p:txBody>
        </p:sp>
        <p:sp>
          <p:nvSpPr>
            <p:cNvPr id="6" name="Freeform 6"/>
            <p:cNvSpPr/>
            <p:nvPr/>
          </p:nvSpPr>
          <p:spPr>
            <a:xfrm>
              <a:off x="0" y="0"/>
              <a:ext cx="53453624" cy="37574593"/>
            </a:xfrm>
            <a:custGeom>
              <a:avLst/>
              <a:gdLst/>
              <a:ahLst/>
              <a:cxnLst/>
              <a:rect l="l" t="t" r="r" b="b"/>
              <a:pathLst>
                <a:path w="53453624" h="37574593">
                  <a:moveTo>
                    <a:pt x="53308845" y="37429815"/>
                  </a:moveTo>
                  <a:lnTo>
                    <a:pt x="53453624" y="37429815"/>
                  </a:lnTo>
                  <a:lnTo>
                    <a:pt x="53453624" y="37574593"/>
                  </a:lnTo>
                  <a:lnTo>
                    <a:pt x="53308845" y="37574593"/>
                  </a:lnTo>
                  <a:lnTo>
                    <a:pt x="53308845" y="37429815"/>
                  </a:lnTo>
                  <a:close/>
                  <a:moveTo>
                    <a:pt x="0" y="144780"/>
                  </a:moveTo>
                  <a:lnTo>
                    <a:pt x="144780" y="144780"/>
                  </a:lnTo>
                  <a:lnTo>
                    <a:pt x="144780" y="37429815"/>
                  </a:lnTo>
                  <a:lnTo>
                    <a:pt x="0" y="37429815"/>
                  </a:lnTo>
                  <a:lnTo>
                    <a:pt x="0" y="144780"/>
                  </a:lnTo>
                  <a:close/>
                  <a:moveTo>
                    <a:pt x="0" y="37429815"/>
                  </a:moveTo>
                  <a:lnTo>
                    <a:pt x="144780" y="37429815"/>
                  </a:lnTo>
                  <a:lnTo>
                    <a:pt x="144780" y="37574593"/>
                  </a:lnTo>
                  <a:lnTo>
                    <a:pt x="0" y="37574593"/>
                  </a:lnTo>
                  <a:lnTo>
                    <a:pt x="0" y="37429815"/>
                  </a:lnTo>
                  <a:close/>
                  <a:moveTo>
                    <a:pt x="53308845" y="144780"/>
                  </a:moveTo>
                  <a:lnTo>
                    <a:pt x="53453624" y="144780"/>
                  </a:lnTo>
                  <a:lnTo>
                    <a:pt x="53453624" y="37429815"/>
                  </a:lnTo>
                  <a:lnTo>
                    <a:pt x="53308845" y="37429815"/>
                  </a:lnTo>
                  <a:lnTo>
                    <a:pt x="53308845" y="144780"/>
                  </a:lnTo>
                  <a:close/>
                  <a:moveTo>
                    <a:pt x="144780" y="37429815"/>
                  </a:moveTo>
                  <a:lnTo>
                    <a:pt x="53308845" y="37429815"/>
                  </a:lnTo>
                  <a:lnTo>
                    <a:pt x="53308845" y="37574593"/>
                  </a:lnTo>
                  <a:lnTo>
                    <a:pt x="144780" y="37574593"/>
                  </a:lnTo>
                  <a:lnTo>
                    <a:pt x="144780" y="37429815"/>
                  </a:lnTo>
                  <a:close/>
                  <a:moveTo>
                    <a:pt x="53308845" y="0"/>
                  </a:moveTo>
                  <a:lnTo>
                    <a:pt x="53453624" y="0"/>
                  </a:lnTo>
                  <a:lnTo>
                    <a:pt x="53453624" y="144780"/>
                  </a:lnTo>
                  <a:lnTo>
                    <a:pt x="53308845" y="144780"/>
                  </a:lnTo>
                  <a:lnTo>
                    <a:pt x="53308845" y="0"/>
                  </a:lnTo>
                  <a:close/>
                  <a:moveTo>
                    <a:pt x="0" y="0"/>
                  </a:moveTo>
                  <a:lnTo>
                    <a:pt x="144780" y="0"/>
                  </a:lnTo>
                  <a:lnTo>
                    <a:pt x="144780" y="144780"/>
                  </a:lnTo>
                  <a:lnTo>
                    <a:pt x="0" y="144780"/>
                  </a:lnTo>
                  <a:lnTo>
                    <a:pt x="0" y="0"/>
                  </a:lnTo>
                  <a:close/>
                  <a:moveTo>
                    <a:pt x="144780" y="0"/>
                  </a:moveTo>
                  <a:lnTo>
                    <a:pt x="53308845" y="0"/>
                  </a:lnTo>
                  <a:lnTo>
                    <a:pt x="53308845" y="144780"/>
                  </a:lnTo>
                  <a:lnTo>
                    <a:pt x="144780" y="144780"/>
                  </a:lnTo>
                  <a:lnTo>
                    <a:pt x="144780" y="0"/>
                  </a:lnTo>
                  <a:close/>
                </a:path>
              </a:pathLst>
            </a:custGeom>
            <a:solidFill>
              <a:srgbClr val="000000"/>
            </a:solidFill>
          </p:spPr>
          <p:txBody>
            <a:bodyPr/>
            <a:lstStyle/>
            <a:p>
              <a:endParaRPr lang="tr-TR"/>
            </a:p>
          </p:txBody>
        </p:sp>
      </p:grpSp>
      <p:sp>
        <p:nvSpPr>
          <p:cNvPr id="7" name="Freeform 7"/>
          <p:cNvSpPr/>
          <p:nvPr/>
        </p:nvSpPr>
        <p:spPr>
          <a:xfrm>
            <a:off x="15897234" y="1763383"/>
            <a:ext cx="1284400" cy="1284400"/>
          </a:xfrm>
          <a:custGeom>
            <a:avLst/>
            <a:gdLst/>
            <a:ahLst/>
            <a:cxnLst/>
            <a:rect l="l" t="t" r="r" b="b"/>
            <a:pathLst>
              <a:path w="1284400" h="1284400">
                <a:moveTo>
                  <a:pt x="0" y="0"/>
                </a:moveTo>
                <a:lnTo>
                  <a:pt x="1284400" y="0"/>
                </a:lnTo>
                <a:lnTo>
                  <a:pt x="1284400" y="1284400"/>
                </a:lnTo>
                <a:lnTo>
                  <a:pt x="0" y="1284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8" name="TextBox 8"/>
          <p:cNvSpPr txBox="1"/>
          <p:nvPr/>
        </p:nvSpPr>
        <p:spPr>
          <a:xfrm>
            <a:off x="7199172" y="2342896"/>
            <a:ext cx="8789749" cy="6652545"/>
          </a:xfrm>
          <a:prstGeom prst="rect">
            <a:avLst/>
          </a:prstGeom>
        </p:spPr>
        <p:txBody>
          <a:bodyPr lIns="0" tIns="0" rIns="0" bIns="0" rtlCol="0" anchor="t">
            <a:spAutoFit/>
          </a:bodyPr>
          <a:lstStyle/>
          <a:p>
            <a:pPr algn="ctr">
              <a:lnSpc>
                <a:spcPts val="5177"/>
              </a:lnSpc>
            </a:pPr>
            <a:r>
              <a:rPr lang="en-US" sz="3697">
                <a:solidFill>
                  <a:srgbClr val="000000"/>
                </a:solidFill>
                <a:latin typeface="Cooper Hewitt"/>
                <a:ea typeface="Cooper Hewitt"/>
                <a:cs typeface="Cooper Hewitt"/>
                <a:sym typeface="Cooper Hewitt"/>
              </a:rPr>
              <a:t>Birbiri içerisinde çözünmüş katılarda ise karışımdaki maddelerin erime noktalarının farklı</a:t>
            </a:r>
          </a:p>
          <a:p>
            <a:pPr algn="ctr">
              <a:lnSpc>
                <a:spcPts val="5177"/>
              </a:lnSpc>
            </a:pPr>
            <a:r>
              <a:rPr lang="en-US" sz="3697">
                <a:solidFill>
                  <a:srgbClr val="000000"/>
                </a:solidFill>
                <a:latin typeface="Cooper Hewitt"/>
                <a:ea typeface="Cooper Hewitt"/>
                <a:cs typeface="Cooper Hewitt"/>
                <a:sym typeface="Cooper Hewitt"/>
              </a:rPr>
              <a:t>olmasından yararlanılır. Örneğin alaşımları oluşturan maddeler ısıtılmaya başlandığında erime</a:t>
            </a:r>
          </a:p>
          <a:p>
            <a:pPr algn="ctr">
              <a:lnSpc>
                <a:spcPts val="5177"/>
              </a:lnSpc>
            </a:pPr>
            <a:r>
              <a:rPr lang="en-US" sz="3697">
                <a:solidFill>
                  <a:srgbClr val="000000"/>
                </a:solidFill>
                <a:latin typeface="Cooper Hewitt"/>
                <a:ea typeface="Cooper Hewitt"/>
                <a:cs typeface="Cooper Hewitt"/>
                <a:sym typeface="Cooper Hewitt"/>
              </a:rPr>
              <a:t>noktası küçük olan katı, sıvı hâle dönüştüğü sırada erime noktası büyük olan madde hâlâ katı</a:t>
            </a:r>
          </a:p>
          <a:p>
            <a:pPr algn="ctr">
              <a:lnSpc>
                <a:spcPts val="5177"/>
              </a:lnSpc>
            </a:pPr>
            <a:r>
              <a:rPr lang="en-US" sz="3697">
                <a:solidFill>
                  <a:srgbClr val="000000"/>
                </a:solidFill>
                <a:latin typeface="Cooper Hewitt"/>
                <a:ea typeface="Cooper Hewitt"/>
                <a:cs typeface="Cooper Hewitt"/>
                <a:sym typeface="Cooper Hewitt"/>
              </a:rPr>
              <a:t>hâlde bulunur.</a:t>
            </a:r>
          </a:p>
        </p:txBody>
      </p:sp>
      <p:sp>
        <p:nvSpPr>
          <p:cNvPr id="9" name="Freeform 9"/>
          <p:cNvSpPr/>
          <p:nvPr/>
        </p:nvSpPr>
        <p:spPr>
          <a:xfrm>
            <a:off x="1028700" y="2565914"/>
            <a:ext cx="5155173" cy="5155173"/>
          </a:xfrm>
          <a:custGeom>
            <a:avLst/>
            <a:gdLst/>
            <a:ahLst/>
            <a:cxnLst/>
            <a:rect l="l" t="t" r="r" b="b"/>
            <a:pathLst>
              <a:path w="5155173" h="5155173">
                <a:moveTo>
                  <a:pt x="0" y="0"/>
                </a:moveTo>
                <a:lnTo>
                  <a:pt x="5155173" y="0"/>
                </a:lnTo>
                <a:lnTo>
                  <a:pt x="5155173" y="5155172"/>
                </a:lnTo>
                <a:lnTo>
                  <a:pt x="0" y="5155172"/>
                </a:lnTo>
                <a:lnTo>
                  <a:pt x="0" y="0"/>
                </a:lnTo>
                <a:close/>
              </a:path>
            </a:pathLst>
          </a:custGeom>
          <a:blipFill>
            <a:blip r:embed="rId6"/>
            <a:stretch>
              <a:fillRect/>
            </a:stretch>
          </a:blipFill>
        </p:spPr>
        <p:txBody>
          <a:bodyPr/>
          <a:lstStyle/>
          <a:p>
            <a:endParaRPr lang="tr-TR"/>
          </a:p>
        </p:txBody>
      </p:sp>
      <p:sp>
        <p:nvSpPr>
          <p:cNvPr id="10" name="TextBox 10"/>
          <p:cNvSpPr txBox="1"/>
          <p:nvPr/>
        </p:nvSpPr>
        <p:spPr>
          <a:xfrm>
            <a:off x="6006458" y="1035375"/>
            <a:ext cx="11175177" cy="1138912"/>
          </a:xfrm>
          <a:prstGeom prst="rect">
            <a:avLst/>
          </a:prstGeom>
        </p:spPr>
        <p:txBody>
          <a:bodyPr lIns="0" tIns="0" rIns="0" bIns="0" rtlCol="0" anchor="t">
            <a:spAutoFit/>
          </a:bodyPr>
          <a:lstStyle/>
          <a:p>
            <a:pPr algn="ctr">
              <a:lnSpc>
                <a:spcPts val="8498"/>
              </a:lnSpc>
            </a:pPr>
            <a:r>
              <a:rPr lang="en-US" sz="8761" spc="227">
                <a:solidFill>
                  <a:srgbClr val="000000"/>
                </a:solidFill>
                <a:latin typeface="Gulfs Display"/>
                <a:ea typeface="Gulfs Display"/>
                <a:cs typeface="Gulfs Display"/>
                <a:sym typeface="Gulfs Display"/>
              </a:rPr>
              <a:t>ERIME NOKTASI</a:t>
            </a:r>
          </a:p>
        </p:txBody>
      </p:sp>
      <p:pic>
        <p:nvPicPr>
          <p:cNvPr id="12" name="Resim 11">
            <a:extLst>
              <a:ext uri="{FF2B5EF4-FFF2-40B4-BE49-F238E27FC236}">
                <a16:creationId xmlns:a16="http://schemas.microsoft.com/office/drawing/2014/main" id="{7DE1C82B-E65C-1A75-E75B-D63958A1F7B6}"/>
              </a:ext>
            </a:extLst>
          </p:cNvPr>
          <p:cNvPicPr>
            <a:picLocks noChangeAspect="1"/>
          </p:cNvPicPr>
          <p:nvPr/>
        </p:nvPicPr>
        <p:blipFill>
          <a:blip r:embed="rId7"/>
          <a:stretch>
            <a:fillRect/>
          </a:stretch>
        </p:blipFill>
        <p:spPr>
          <a:xfrm>
            <a:off x="383203" y="9586632"/>
            <a:ext cx="6220693" cy="543001"/>
          </a:xfrm>
          <a:prstGeom prst="rect">
            <a:avLst/>
          </a:prstGeom>
        </p:spPr>
      </p:pic>
      <p:sp>
        <p:nvSpPr>
          <p:cNvPr id="13" name="Freeform 8">
            <a:extLst>
              <a:ext uri="{FF2B5EF4-FFF2-40B4-BE49-F238E27FC236}">
                <a16:creationId xmlns:a16="http://schemas.microsoft.com/office/drawing/2014/main" id="{43D3DE47-11EF-A13D-1C1F-E51DDAF457FD}"/>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8"/>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27842" cy="10287000"/>
          </a:xfrm>
          <a:prstGeom prst="rect">
            <a:avLst/>
          </a:prstGeom>
        </p:spPr>
      </p:pic>
      <p:pic>
        <p:nvPicPr>
          <p:cNvPr id="3" name="Resim 2">
            <a:extLst>
              <a:ext uri="{FF2B5EF4-FFF2-40B4-BE49-F238E27FC236}">
                <a16:creationId xmlns:a16="http://schemas.microsoft.com/office/drawing/2014/main" id="{D1FF62F7-4F4E-4033-0C5A-AD1D4B80A13C}"/>
              </a:ext>
            </a:extLst>
          </p:cNvPr>
          <p:cNvPicPr>
            <a:picLocks noChangeAspect="1"/>
          </p:cNvPicPr>
          <p:nvPr/>
        </p:nvPicPr>
        <p:blipFill>
          <a:blip r:embed="rId5"/>
          <a:stretch>
            <a:fillRect/>
          </a:stretch>
        </p:blipFill>
        <p:spPr>
          <a:xfrm>
            <a:off x="383203" y="9586632"/>
            <a:ext cx="6220693" cy="543001"/>
          </a:xfrm>
          <a:prstGeom prst="rect">
            <a:avLst/>
          </a:prstGeom>
        </p:spPr>
      </p:pic>
      <p:sp>
        <p:nvSpPr>
          <p:cNvPr id="4" name="Freeform 8">
            <a:extLst>
              <a:ext uri="{FF2B5EF4-FFF2-40B4-BE49-F238E27FC236}">
                <a16:creationId xmlns:a16="http://schemas.microsoft.com/office/drawing/2014/main" id="{7647AE13-7AFD-7311-5DDC-EB7737A44681}"/>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sp>
        <p:nvSpPr>
          <p:cNvPr id="2" name="Freeform 2"/>
          <p:cNvSpPr/>
          <p:nvPr/>
        </p:nvSpPr>
        <p:spPr>
          <a:xfrm>
            <a:off x="1269816" y="7239217"/>
            <a:ext cx="1284400" cy="1284400"/>
          </a:xfrm>
          <a:custGeom>
            <a:avLst/>
            <a:gdLst/>
            <a:ahLst/>
            <a:cxnLst/>
            <a:rect l="l" t="t" r="r" b="b"/>
            <a:pathLst>
              <a:path w="1284400" h="1284400">
                <a:moveTo>
                  <a:pt x="0" y="0"/>
                </a:moveTo>
                <a:lnTo>
                  <a:pt x="1284400" y="0"/>
                </a:lnTo>
                <a:lnTo>
                  <a:pt x="1284400" y="1284400"/>
                </a:lnTo>
                <a:lnTo>
                  <a:pt x="0" y="1284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4172500" y="1609287"/>
            <a:ext cx="1284400" cy="1284400"/>
          </a:xfrm>
          <a:custGeom>
            <a:avLst/>
            <a:gdLst/>
            <a:ahLst/>
            <a:cxnLst/>
            <a:rect l="l" t="t" r="r" b="b"/>
            <a:pathLst>
              <a:path w="1284400" h="1284400">
                <a:moveTo>
                  <a:pt x="0" y="0"/>
                </a:moveTo>
                <a:lnTo>
                  <a:pt x="1284400" y="0"/>
                </a:lnTo>
                <a:lnTo>
                  <a:pt x="1284400" y="1284399"/>
                </a:lnTo>
                <a:lnTo>
                  <a:pt x="0" y="12843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4" name="Group 4"/>
          <p:cNvGrpSpPr/>
          <p:nvPr/>
        </p:nvGrpSpPr>
        <p:grpSpPr>
          <a:xfrm>
            <a:off x="6298371" y="2893686"/>
            <a:ext cx="9967894" cy="7006813"/>
            <a:chOff x="0" y="0"/>
            <a:chExt cx="53453626" cy="37574595"/>
          </a:xfrm>
        </p:grpSpPr>
        <p:sp>
          <p:nvSpPr>
            <p:cNvPr id="5" name="Freeform 5"/>
            <p:cNvSpPr/>
            <p:nvPr/>
          </p:nvSpPr>
          <p:spPr>
            <a:xfrm>
              <a:off x="72390" y="72390"/>
              <a:ext cx="53308848" cy="37429814"/>
            </a:xfrm>
            <a:custGeom>
              <a:avLst/>
              <a:gdLst/>
              <a:ahLst/>
              <a:cxnLst/>
              <a:rect l="l" t="t" r="r" b="b"/>
              <a:pathLst>
                <a:path w="53308848" h="37429814">
                  <a:moveTo>
                    <a:pt x="0" y="0"/>
                  </a:moveTo>
                  <a:lnTo>
                    <a:pt x="53308848" y="0"/>
                  </a:lnTo>
                  <a:lnTo>
                    <a:pt x="53308848" y="37429814"/>
                  </a:lnTo>
                  <a:lnTo>
                    <a:pt x="0" y="37429814"/>
                  </a:lnTo>
                  <a:lnTo>
                    <a:pt x="0" y="0"/>
                  </a:lnTo>
                  <a:close/>
                </a:path>
              </a:pathLst>
            </a:custGeom>
            <a:solidFill>
              <a:srgbClr val="FEEBD4"/>
            </a:solidFill>
          </p:spPr>
          <p:txBody>
            <a:bodyPr/>
            <a:lstStyle/>
            <a:p>
              <a:endParaRPr lang="tr-TR"/>
            </a:p>
          </p:txBody>
        </p:sp>
        <p:sp>
          <p:nvSpPr>
            <p:cNvPr id="6" name="Freeform 6"/>
            <p:cNvSpPr/>
            <p:nvPr/>
          </p:nvSpPr>
          <p:spPr>
            <a:xfrm>
              <a:off x="0" y="0"/>
              <a:ext cx="53453624" cy="37574593"/>
            </a:xfrm>
            <a:custGeom>
              <a:avLst/>
              <a:gdLst/>
              <a:ahLst/>
              <a:cxnLst/>
              <a:rect l="l" t="t" r="r" b="b"/>
              <a:pathLst>
                <a:path w="53453624" h="37574593">
                  <a:moveTo>
                    <a:pt x="53308845" y="37429815"/>
                  </a:moveTo>
                  <a:lnTo>
                    <a:pt x="53453624" y="37429815"/>
                  </a:lnTo>
                  <a:lnTo>
                    <a:pt x="53453624" y="37574593"/>
                  </a:lnTo>
                  <a:lnTo>
                    <a:pt x="53308845" y="37574593"/>
                  </a:lnTo>
                  <a:lnTo>
                    <a:pt x="53308845" y="37429815"/>
                  </a:lnTo>
                  <a:close/>
                  <a:moveTo>
                    <a:pt x="0" y="144780"/>
                  </a:moveTo>
                  <a:lnTo>
                    <a:pt x="144780" y="144780"/>
                  </a:lnTo>
                  <a:lnTo>
                    <a:pt x="144780" y="37429815"/>
                  </a:lnTo>
                  <a:lnTo>
                    <a:pt x="0" y="37429815"/>
                  </a:lnTo>
                  <a:lnTo>
                    <a:pt x="0" y="144780"/>
                  </a:lnTo>
                  <a:close/>
                  <a:moveTo>
                    <a:pt x="0" y="37429815"/>
                  </a:moveTo>
                  <a:lnTo>
                    <a:pt x="144780" y="37429815"/>
                  </a:lnTo>
                  <a:lnTo>
                    <a:pt x="144780" y="37574593"/>
                  </a:lnTo>
                  <a:lnTo>
                    <a:pt x="0" y="37574593"/>
                  </a:lnTo>
                  <a:lnTo>
                    <a:pt x="0" y="37429815"/>
                  </a:lnTo>
                  <a:close/>
                  <a:moveTo>
                    <a:pt x="53308845" y="144780"/>
                  </a:moveTo>
                  <a:lnTo>
                    <a:pt x="53453624" y="144780"/>
                  </a:lnTo>
                  <a:lnTo>
                    <a:pt x="53453624" y="37429815"/>
                  </a:lnTo>
                  <a:lnTo>
                    <a:pt x="53308845" y="37429815"/>
                  </a:lnTo>
                  <a:lnTo>
                    <a:pt x="53308845" y="144780"/>
                  </a:lnTo>
                  <a:close/>
                  <a:moveTo>
                    <a:pt x="144780" y="37429815"/>
                  </a:moveTo>
                  <a:lnTo>
                    <a:pt x="53308845" y="37429815"/>
                  </a:lnTo>
                  <a:lnTo>
                    <a:pt x="53308845" y="37574593"/>
                  </a:lnTo>
                  <a:lnTo>
                    <a:pt x="144780" y="37574593"/>
                  </a:lnTo>
                  <a:lnTo>
                    <a:pt x="144780" y="37429815"/>
                  </a:lnTo>
                  <a:close/>
                  <a:moveTo>
                    <a:pt x="53308845" y="0"/>
                  </a:moveTo>
                  <a:lnTo>
                    <a:pt x="53453624" y="0"/>
                  </a:lnTo>
                  <a:lnTo>
                    <a:pt x="53453624" y="144780"/>
                  </a:lnTo>
                  <a:lnTo>
                    <a:pt x="53308845" y="144780"/>
                  </a:lnTo>
                  <a:lnTo>
                    <a:pt x="53308845" y="0"/>
                  </a:lnTo>
                  <a:close/>
                  <a:moveTo>
                    <a:pt x="0" y="0"/>
                  </a:moveTo>
                  <a:lnTo>
                    <a:pt x="144780" y="0"/>
                  </a:lnTo>
                  <a:lnTo>
                    <a:pt x="144780" y="144780"/>
                  </a:lnTo>
                  <a:lnTo>
                    <a:pt x="0" y="144780"/>
                  </a:lnTo>
                  <a:lnTo>
                    <a:pt x="0" y="0"/>
                  </a:lnTo>
                  <a:close/>
                  <a:moveTo>
                    <a:pt x="144780" y="0"/>
                  </a:moveTo>
                  <a:lnTo>
                    <a:pt x="53308845" y="0"/>
                  </a:lnTo>
                  <a:lnTo>
                    <a:pt x="53308845" y="144780"/>
                  </a:lnTo>
                  <a:lnTo>
                    <a:pt x="144780" y="144780"/>
                  </a:lnTo>
                  <a:lnTo>
                    <a:pt x="144780" y="0"/>
                  </a:lnTo>
                  <a:close/>
                </a:path>
              </a:pathLst>
            </a:custGeom>
            <a:solidFill>
              <a:srgbClr val="000000"/>
            </a:solidFill>
          </p:spPr>
          <p:txBody>
            <a:bodyPr/>
            <a:lstStyle/>
            <a:p>
              <a:endParaRPr lang="tr-TR"/>
            </a:p>
          </p:txBody>
        </p:sp>
      </p:grpSp>
      <p:sp>
        <p:nvSpPr>
          <p:cNvPr id="7" name="Freeform 7"/>
          <p:cNvSpPr/>
          <p:nvPr/>
        </p:nvSpPr>
        <p:spPr>
          <a:xfrm>
            <a:off x="16266266" y="2893686"/>
            <a:ext cx="1284400" cy="1284400"/>
          </a:xfrm>
          <a:custGeom>
            <a:avLst/>
            <a:gdLst/>
            <a:ahLst/>
            <a:cxnLst/>
            <a:rect l="l" t="t" r="r" b="b"/>
            <a:pathLst>
              <a:path w="1284400" h="1284400">
                <a:moveTo>
                  <a:pt x="0" y="0"/>
                </a:moveTo>
                <a:lnTo>
                  <a:pt x="1284399" y="0"/>
                </a:lnTo>
                <a:lnTo>
                  <a:pt x="1284399" y="1284400"/>
                </a:lnTo>
                <a:lnTo>
                  <a:pt x="0" y="1284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8" name="Freeform 8"/>
          <p:cNvSpPr/>
          <p:nvPr/>
        </p:nvSpPr>
        <p:spPr>
          <a:xfrm>
            <a:off x="1988001" y="2414358"/>
            <a:ext cx="2338375" cy="6681070"/>
          </a:xfrm>
          <a:custGeom>
            <a:avLst/>
            <a:gdLst/>
            <a:ahLst/>
            <a:cxnLst/>
            <a:rect l="l" t="t" r="r" b="b"/>
            <a:pathLst>
              <a:path w="2338375" h="6681070">
                <a:moveTo>
                  <a:pt x="0" y="0"/>
                </a:moveTo>
                <a:lnTo>
                  <a:pt x="2338374" y="0"/>
                </a:lnTo>
                <a:lnTo>
                  <a:pt x="2338374" y="6681070"/>
                </a:lnTo>
                <a:lnTo>
                  <a:pt x="0" y="66810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9" name="TextBox 9"/>
          <p:cNvSpPr txBox="1"/>
          <p:nvPr/>
        </p:nvSpPr>
        <p:spPr>
          <a:xfrm>
            <a:off x="6887444" y="2985096"/>
            <a:ext cx="8789749" cy="6652545"/>
          </a:xfrm>
          <a:prstGeom prst="rect">
            <a:avLst/>
          </a:prstGeom>
        </p:spPr>
        <p:txBody>
          <a:bodyPr lIns="0" tIns="0" rIns="0" bIns="0" rtlCol="0" anchor="t">
            <a:spAutoFit/>
          </a:bodyPr>
          <a:lstStyle/>
          <a:p>
            <a:pPr algn="ctr">
              <a:lnSpc>
                <a:spcPts val="5177"/>
              </a:lnSpc>
            </a:pPr>
            <a:r>
              <a:rPr lang="en-US" sz="3697">
                <a:solidFill>
                  <a:srgbClr val="000000"/>
                </a:solidFill>
                <a:latin typeface="Cooper Hewitt"/>
                <a:ea typeface="Cooper Hewitt"/>
                <a:cs typeface="Cooper Hewitt"/>
                <a:sym typeface="Cooper Hewitt"/>
              </a:rPr>
              <a:t>Sıvı-sıvı heterojen karışımları ayırmak için yoğunluk farkından yararlanılır. </a:t>
            </a:r>
          </a:p>
          <a:p>
            <a:pPr algn="ctr">
              <a:lnSpc>
                <a:spcPts val="5177"/>
              </a:lnSpc>
            </a:pPr>
            <a:r>
              <a:rPr lang="en-US" sz="3697">
                <a:solidFill>
                  <a:srgbClr val="000000"/>
                </a:solidFill>
                <a:latin typeface="Cooper Hewitt"/>
                <a:ea typeface="Cooper Hewitt"/>
                <a:cs typeface="Cooper Hewitt"/>
                <a:sym typeface="Cooper Hewitt"/>
              </a:rPr>
              <a:t>sıvılardan yoğunluğu büyük olan sıvı aşağıda, küçük olan ise yukarıda duracaktır. </a:t>
            </a:r>
          </a:p>
          <a:p>
            <a:pPr algn="ctr">
              <a:lnSpc>
                <a:spcPts val="5177"/>
              </a:lnSpc>
            </a:pPr>
            <a:endParaRPr lang="en-US" sz="3697">
              <a:solidFill>
                <a:srgbClr val="000000"/>
              </a:solidFill>
              <a:latin typeface="Cooper Hewitt"/>
              <a:ea typeface="Cooper Hewitt"/>
              <a:cs typeface="Cooper Hewitt"/>
              <a:sym typeface="Cooper Hewitt"/>
            </a:endParaRPr>
          </a:p>
          <a:p>
            <a:pPr algn="ctr">
              <a:lnSpc>
                <a:spcPts val="5177"/>
              </a:lnSpc>
            </a:pPr>
            <a:r>
              <a:rPr lang="en-US" sz="3697">
                <a:solidFill>
                  <a:srgbClr val="000000"/>
                </a:solidFill>
                <a:latin typeface="Cooper Hewitt"/>
                <a:ea typeface="Cooper Hewitt"/>
                <a:cs typeface="Cooper Hewitt"/>
                <a:sym typeface="Cooper Hewitt"/>
              </a:rPr>
              <a:t>Örneğin su-zeytinyağı</a:t>
            </a:r>
          </a:p>
          <a:p>
            <a:pPr algn="ctr">
              <a:lnSpc>
                <a:spcPts val="5177"/>
              </a:lnSpc>
            </a:pPr>
            <a:r>
              <a:rPr lang="en-US" sz="3697">
                <a:solidFill>
                  <a:srgbClr val="000000"/>
                </a:solidFill>
                <a:latin typeface="Cooper Hewitt"/>
                <a:ea typeface="Cooper Hewitt"/>
                <a:cs typeface="Cooper Hewitt"/>
                <a:sym typeface="Cooper Hewitt"/>
              </a:rPr>
              <a:t>karışımında, düzeneğin alt kısmına konulan başka bir kaba su tamamen boşaldığında musluk kapatılır ve hunide yalnızca zeytinyağı kalır.</a:t>
            </a:r>
          </a:p>
        </p:txBody>
      </p:sp>
      <p:sp>
        <p:nvSpPr>
          <p:cNvPr id="10" name="TextBox 10"/>
          <p:cNvSpPr txBox="1"/>
          <p:nvPr/>
        </p:nvSpPr>
        <p:spPr>
          <a:xfrm>
            <a:off x="4892366" y="598336"/>
            <a:ext cx="12366934" cy="2212402"/>
          </a:xfrm>
          <a:prstGeom prst="rect">
            <a:avLst/>
          </a:prstGeom>
        </p:spPr>
        <p:txBody>
          <a:bodyPr lIns="0" tIns="0" rIns="0" bIns="0" rtlCol="0" anchor="t">
            <a:spAutoFit/>
          </a:bodyPr>
          <a:lstStyle/>
          <a:p>
            <a:pPr algn="ctr">
              <a:lnSpc>
                <a:spcPts val="8498"/>
              </a:lnSpc>
            </a:pPr>
            <a:r>
              <a:rPr lang="en-US" sz="8761" spc="227">
                <a:solidFill>
                  <a:srgbClr val="000000"/>
                </a:solidFill>
                <a:latin typeface="Gulfs Display"/>
                <a:ea typeface="Gulfs Display"/>
                <a:cs typeface="Gulfs Display"/>
                <a:sym typeface="Gulfs Display"/>
              </a:rPr>
              <a:t>AYIRMA HUNISI</a:t>
            </a:r>
          </a:p>
          <a:p>
            <a:pPr algn="ctr">
              <a:lnSpc>
                <a:spcPts val="8498"/>
              </a:lnSpc>
            </a:pPr>
            <a:r>
              <a:rPr lang="en-US" sz="8761" spc="227">
                <a:solidFill>
                  <a:srgbClr val="000000"/>
                </a:solidFill>
                <a:latin typeface="Gulfs Display"/>
                <a:ea typeface="Gulfs Display"/>
                <a:cs typeface="Gulfs Display"/>
                <a:sym typeface="Gulfs Display"/>
              </a:rPr>
              <a:t>(YOĞUNLUK FARKI)</a:t>
            </a:r>
          </a:p>
        </p:txBody>
      </p:sp>
      <p:pic>
        <p:nvPicPr>
          <p:cNvPr id="12" name="Resim 11">
            <a:extLst>
              <a:ext uri="{FF2B5EF4-FFF2-40B4-BE49-F238E27FC236}">
                <a16:creationId xmlns:a16="http://schemas.microsoft.com/office/drawing/2014/main" id="{8E876D45-FBAE-4EE4-72E5-6DA3CA95E840}"/>
              </a:ext>
            </a:extLst>
          </p:cNvPr>
          <p:cNvPicPr>
            <a:picLocks noChangeAspect="1"/>
          </p:cNvPicPr>
          <p:nvPr/>
        </p:nvPicPr>
        <p:blipFill>
          <a:blip r:embed="rId8"/>
          <a:stretch>
            <a:fillRect/>
          </a:stretch>
        </p:blipFill>
        <p:spPr>
          <a:xfrm>
            <a:off x="383203" y="9586632"/>
            <a:ext cx="6220693" cy="543001"/>
          </a:xfrm>
          <a:prstGeom prst="rect">
            <a:avLst/>
          </a:prstGeom>
        </p:spPr>
      </p:pic>
      <p:sp>
        <p:nvSpPr>
          <p:cNvPr id="13" name="Freeform 8">
            <a:extLst>
              <a:ext uri="{FF2B5EF4-FFF2-40B4-BE49-F238E27FC236}">
                <a16:creationId xmlns:a16="http://schemas.microsoft.com/office/drawing/2014/main" id="{02C2C0C7-3D68-E245-F23D-7FA654021F85}"/>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9"/>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320950"/>
          </a:xfrm>
          <a:prstGeom prst="rect">
            <a:avLst/>
          </a:prstGeom>
        </p:spPr>
      </p:pic>
      <p:pic>
        <p:nvPicPr>
          <p:cNvPr id="3" name="Resim 2">
            <a:extLst>
              <a:ext uri="{FF2B5EF4-FFF2-40B4-BE49-F238E27FC236}">
                <a16:creationId xmlns:a16="http://schemas.microsoft.com/office/drawing/2014/main" id="{CCCABDC4-C24F-7CC4-EECD-C778F7A57A35}"/>
              </a:ext>
            </a:extLst>
          </p:cNvPr>
          <p:cNvPicPr>
            <a:picLocks noChangeAspect="1"/>
          </p:cNvPicPr>
          <p:nvPr/>
        </p:nvPicPr>
        <p:blipFill>
          <a:blip r:embed="rId5"/>
          <a:stretch>
            <a:fillRect/>
          </a:stretch>
        </p:blipFill>
        <p:spPr>
          <a:xfrm>
            <a:off x="383203" y="9586632"/>
            <a:ext cx="6220693" cy="543001"/>
          </a:xfrm>
          <a:prstGeom prst="rect">
            <a:avLst/>
          </a:prstGeom>
        </p:spPr>
      </p:pic>
      <p:sp>
        <p:nvSpPr>
          <p:cNvPr id="4" name="Freeform 8">
            <a:extLst>
              <a:ext uri="{FF2B5EF4-FFF2-40B4-BE49-F238E27FC236}">
                <a16:creationId xmlns:a16="http://schemas.microsoft.com/office/drawing/2014/main" id="{9D481B32-EA73-B42E-DC31-61FBAD3028FE}"/>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2375.333"/>
                </p14:media>
              </p:ext>
            </p:extLst>
          </p:nvPr>
        </p:nvPicPr>
        <p:blipFill>
          <a:blip r:embed="rId4"/>
          <a:srcRect/>
          <a:stretch>
            <a:fillRect/>
          </a:stretch>
        </p:blipFill>
        <p:spPr>
          <a:xfrm>
            <a:off x="0" y="-458958"/>
            <a:ext cx="18605525" cy="10745958"/>
          </a:xfrm>
          <a:prstGeom prst="rect">
            <a:avLst/>
          </a:prstGeom>
        </p:spPr>
      </p:pic>
      <p:pic>
        <p:nvPicPr>
          <p:cNvPr id="3" name="Resim 2">
            <a:extLst>
              <a:ext uri="{FF2B5EF4-FFF2-40B4-BE49-F238E27FC236}">
                <a16:creationId xmlns:a16="http://schemas.microsoft.com/office/drawing/2014/main" id="{DAC6A469-E3E8-72BE-2AAD-E7C447F0B40E}"/>
              </a:ext>
            </a:extLst>
          </p:cNvPr>
          <p:cNvPicPr>
            <a:picLocks noChangeAspect="1"/>
          </p:cNvPicPr>
          <p:nvPr/>
        </p:nvPicPr>
        <p:blipFill>
          <a:blip r:embed="rId5"/>
          <a:stretch>
            <a:fillRect/>
          </a:stretch>
        </p:blipFill>
        <p:spPr>
          <a:xfrm>
            <a:off x="383203" y="9586632"/>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sp>
        <p:nvSpPr>
          <p:cNvPr id="2" name="Freeform 2"/>
          <p:cNvSpPr/>
          <p:nvPr/>
        </p:nvSpPr>
        <p:spPr>
          <a:xfrm>
            <a:off x="1269816" y="7239217"/>
            <a:ext cx="1284400" cy="1284400"/>
          </a:xfrm>
          <a:custGeom>
            <a:avLst/>
            <a:gdLst/>
            <a:ahLst/>
            <a:cxnLst/>
            <a:rect l="l" t="t" r="r" b="b"/>
            <a:pathLst>
              <a:path w="1284400" h="1284400">
                <a:moveTo>
                  <a:pt x="0" y="0"/>
                </a:moveTo>
                <a:lnTo>
                  <a:pt x="1284400" y="0"/>
                </a:lnTo>
                <a:lnTo>
                  <a:pt x="1284400" y="1284400"/>
                </a:lnTo>
                <a:lnTo>
                  <a:pt x="0" y="1284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4172500" y="1609287"/>
            <a:ext cx="1284400" cy="1284400"/>
          </a:xfrm>
          <a:custGeom>
            <a:avLst/>
            <a:gdLst/>
            <a:ahLst/>
            <a:cxnLst/>
            <a:rect l="l" t="t" r="r" b="b"/>
            <a:pathLst>
              <a:path w="1284400" h="1284400">
                <a:moveTo>
                  <a:pt x="0" y="0"/>
                </a:moveTo>
                <a:lnTo>
                  <a:pt x="1284400" y="0"/>
                </a:lnTo>
                <a:lnTo>
                  <a:pt x="1284400" y="1284399"/>
                </a:lnTo>
                <a:lnTo>
                  <a:pt x="0" y="12843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4" name="Group 4"/>
          <p:cNvGrpSpPr/>
          <p:nvPr/>
        </p:nvGrpSpPr>
        <p:grpSpPr>
          <a:xfrm>
            <a:off x="6571540" y="2251487"/>
            <a:ext cx="9967894" cy="7006813"/>
            <a:chOff x="0" y="0"/>
            <a:chExt cx="53453626" cy="37574595"/>
          </a:xfrm>
        </p:grpSpPr>
        <p:sp>
          <p:nvSpPr>
            <p:cNvPr id="5" name="Freeform 5"/>
            <p:cNvSpPr/>
            <p:nvPr/>
          </p:nvSpPr>
          <p:spPr>
            <a:xfrm>
              <a:off x="72390" y="72390"/>
              <a:ext cx="53308848" cy="37429814"/>
            </a:xfrm>
            <a:custGeom>
              <a:avLst/>
              <a:gdLst/>
              <a:ahLst/>
              <a:cxnLst/>
              <a:rect l="l" t="t" r="r" b="b"/>
              <a:pathLst>
                <a:path w="53308848" h="37429814">
                  <a:moveTo>
                    <a:pt x="0" y="0"/>
                  </a:moveTo>
                  <a:lnTo>
                    <a:pt x="53308848" y="0"/>
                  </a:lnTo>
                  <a:lnTo>
                    <a:pt x="53308848" y="37429814"/>
                  </a:lnTo>
                  <a:lnTo>
                    <a:pt x="0" y="37429814"/>
                  </a:lnTo>
                  <a:lnTo>
                    <a:pt x="0" y="0"/>
                  </a:lnTo>
                  <a:close/>
                </a:path>
              </a:pathLst>
            </a:custGeom>
            <a:solidFill>
              <a:srgbClr val="FEEBD4"/>
            </a:solidFill>
          </p:spPr>
          <p:txBody>
            <a:bodyPr/>
            <a:lstStyle/>
            <a:p>
              <a:endParaRPr lang="tr-TR"/>
            </a:p>
          </p:txBody>
        </p:sp>
        <p:sp>
          <p:nvSpPr>
            <p:cNvPr id="6" name="Freeform 6"/>
            <p:cNvSpPr/>
            <p:nvPr/>
          </p:nvSpPr>
          <p:spPr>
            <a:xfrm>
              <a:off x="0" y="0"/>
              <a:ext cx="53453624" cy="37574593"/>
            </a:xfrm>
            <a:custGeom>
              <a:avLst/>
              <a:gdLst/>
              <a:ahLst/>
              <a:cxnLst/>
              <a:rect l="l" t="t" r="r" b="b"/>
              <a:pathLst>
                <a:path w="53453624" h="37574593">
                  <a:moveTo>
                    <a:pt x="53308845" y="37429815"/>
                  </a:moveTo>
                  <a:lnTo>
                    <a:pt x="53453624" y="37429815"/>
                  </a:lnTo>
                  <a:lnTo>
                    <a:pt x="53453624" y="37574593"/>
                  </a:lnTo>
                  <a:lnTo>
                    <a:pt x="53308845" y="37574593"/>
                  </a:lnTo>
                  <a:lnTo>
                    <a:pt x="53308845" y="37429815"/>
                  </a:lnTo>
                  <a:close/>
                  <a:moveTo>
                    <a:pt x="0" y="144780"/>
                  </a:moveTo>
                  <a:lnTo>
                    <a:pt x="144780" y="144780"/>
                  </a:lnTo>
                  <a:lnTo>
                    <a:pt x="144780" y="37429815"/>
                  </a:lnTo>
                  <a:lnTo>
                    <a:pt x="0" y="37429815"/>
                  </a:lnTo>
                  <a:lnTo>
                    <a:pt x="0" y="144780"/>
                  </a:lnTo>
                  <a:close/>
                  <a:moveTo>
                    <a:pt x="0" y="37429815"/>
                  </a:moveTo>
                  <a:lnTo>
                    <a:pt x="144780" y="37429815"/>
                  </a:lnTo>
                  <a:lnTo>
                    <a:pt x="144780" y="37574593"/>
                  </a:lnTo>
                  <a:lnTo>
                    <a:pt x="0" y="37574593"/>
                  </a:lnTo>
                  <a:lnTo>
                    <a:pt x="0" y="37429815"/>
                  </a:lnTo>
                  <a:close/>
                  <a:moveTo>
                    <a:pt x="53308845" y="144780"/>
                  </a:moveTo>
                  <a:lnTo>
                    <a:pt x="53453624" y="144780"/>
                  </a:lnTo>
                  <a:lnTo>
                    <a:pt x="53453624" y="37429815"/>
                  </a:lnTo>
                  <a:lnTo>
                    <a:pt x="53308845" y="37429815"/>
                  </a:lnTo>
                  <a:lnTo>
                    <a:pt x="53308845" y="144780"/>
                  </a:lnTo>
                  <a:close/>
                  <a:moveTo>
                    <a:pt x="144780" y="37429815"/>
                  </a:moveTo>
                  <a:lnTo>
                    <a:pt x="53308845" y="37429815"/>
                  </a:lnTo>
                  <a:lnTo>
                    <a:pt x="53308845" y="37574593"/>
                  </a:lnTo>
                  <a:lnTo>
                    <a:pt x="144780" y="37574593"/>
                  </a:lnTo>
                  <a:lnTo>
                    <a:pt x="144780" y="37429815"/>
                  </a:lnTo>
                  <a:close/>
                  <a:moveTo>
                    <a:pt x="53308845" y="0"/>
                  </a:moveTo>
                  <a:lnTo>
                    <a:pt x="53453624" y="0"/>
                  </a:lnTo>
                  <a:lnTo>
                    <a:pt x="53453624" y="144780"/>
                  </a:lnTo>
                  <a:lnTo>
                    <a:pt x="53308845" y="144780"/>
                  </a:lnTo>
                  <a:lnTo>
                    <a:pt x="53308845" y="0"/>
                  </a:lnTo>
                  <a:close/>
                  <a:moveTo>
                    <a:pt x="0" y="0"/>
                  </a:moveTo>
                  <a:lnTo>
                    <a:pt x="144780" y="0"/>
                  </a:lnTo>
                  <a:lnTo>
                    <a:pt x="144780" y="144780"/>
                  </a:lnTo>
                  <a:lnTo>
                    <a:pt x="0" y="144780"/>
                  </a:lnTo>
                  <a:lnTo>
                    <a:pt x="0" y="0"/>
                  </a:lnTo>
                  <a:close/>
                  <a:moveTo>
                    <a:pt x="144780" y="0"/>
                  </a:moveTo>
                  <a:lnTo>
                    <a:pt x="53308845" y="0"/>
                  </a:lnTo>
                  <a:lnTo>
                    <a:pt x="53308845" y="144780"/>
                  </a:lnTo>
                  <a:lnTo>
                    <a:pt x="144780" y="144780"/>
                  </a:lnTo>
                  <a:lnTo>
                    <a:pt x="144780" y="0"/>
                  </a:lnTo>
                  <a:close/>
                </a:path>
              </a:pathLst>
            </a:custGeom>
            <a:solidFill>
              <a:srgbClr val="000000"/>
            </a:solidFill>
          </p:spPr>
          <p:txBody>
            <a:bodyPr/>
            <a:lstStyle/>
            <a:p>
              <a:endParaRPr lang="tr-TR"/>
            </a:p>
          </p:txBody>
        </p:sp>
      </p:grpSp>
      <p:sp>
        <p:nvSpPr>
          <p:cNvPr id="7" name="Freeform 7"/>
          <p:cNvSpPr/>
          <p:nvPr/>
        </p:nvSpPr>
        <p:spPr>
          <a:xfrm>
            <a:off x="15897234" y="1763383"/>
            <a:ext cx="1284400" cy="1284400"/>
          </a:xfrm>
          <a:custGeom>
            <a:avLst/>
            <a:gdLst/>
            <a:ahLst/>
            <a:cxnLst/>
            <a:rect l="l" t="t" r="r" b="b"/>
            <a:pathLst>
              <a:path w="1284400" h="1284400">
                <a:moveTo>
                  <a:pt x="0" y="0"/>
                </a:moveTo>
                <a:lnTo>
                  <a:pt x="1284400" y="0"/>
                </a:lnTo>
                <a:lnTo>
                  <a:pt x="1284400" y="1284400"/>
                </a:lnTo>
                <a:lnTo>
                  <a:pt x="0" y="1284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8" name="TextBox 8"/>
          <p:cNvSpPr txBox="1"/>
          <p:nvPr/>
        </p:nvSpPr>
        <p:spPr>
          <a:xfrm>
            <a:off x="6885356" y="2685781"/>
            <a:ext cx="9340263" cy="5837836"/>
          </a:xfrm>
          <a:prstGeom prst="rect">
            <a:avLst/>
          </a:prstGeom>
        </p:spPr>
        <p:txBody>
          <a:bodyPr lIns="0" tIns="0" rIns="0" bIns="0" rtlCol="0" anchor="t">
            <a:spAutoFit/>
          </a:bodyPr>
          <a:lstStyle/>
          <a:p>
            <a:pPr algn="ctr">
              <a:lnSpc>
                <a:spcPts val="4541"/>
              </a:lnSpc>
            </a:pPr>
            <a:r>
              <a:rPr lang="en-US" sz="3244">
                <a:solidFill>
                  <a:srgbClr val="000000"/>
                </a:solidFill>
                <a:latin typeface="Cooper Hewitt"/>
                <a:ea typeface="Cooper Hewitt"/>
                <a:cs typeface="Cooper Hewitt"/>
                <a:sym typeface="Cooper Hewitt"/>
              </a:rPr>
              <a:t>Birbiri içerisinde çözünmüş sıvıları ayırmak için de damıtma yöntemi kullanılır. Bu yöntemde karışımdaki maddelerin kaynama noktalarının farklı olmasından yararlanılır. İlk önce kaynama noktası küçük olan madde buharlaşmaya başlar. Bu maddenin farklı bir kapta soğutularak yoğuşması sağlanır. Böylece ilk kapta kaynama noktası büyük olan sıvı kalır. Bu yöntem ile yer</a:t>
            </a:r>
          </a:p>
          <a:p>
            <a:pPr algn="ctr">
              <a:lnSpc>
                <a:spcPts val="4541"/>
              </a:lnSpc>
            </a:pPr>
            <a:r>
              <a:rPr lang="en-US" sz="3244">
                <a:solidFill>
                  <a:srgbClr val="000000"/>
                </a:solidFill>
                <a:latin typeface="Cooper Hewitt"/>
                <a:ea typeface="Cooper Hewitt"/>
                <a:cs typeface="Cooper Hewitt"/>
                <a:sym typeface="Cooper Hewitt"/>
              </a:rPr>
              <a:t>altından ham hâlde çıkartılan petrol damıtılarak benzin, mazot gibi ürünler elde edilir.</a:t>
            </a:r>
          </a:p>
        </p:txBody>
      </p:sp>
      <p:sp>
        <p:nvSpPr>
          <p:cNvPr id="9" name="Freeform 9"/>
          <p:cNvSpPr/>
          <p:nvPr/>
        </p:nvSpPr>
        <p:spPr>
          <a:xfrm>
            <a:off x="115816" y="2405583"/>
            <a:ext cx="6134948" cy="5176362"/>
          </a:xfrm>
          <a:custGeom>
            <a:avLst/>
            <a:gdLst/>
            <a:ahLst/>
            <a:cxnLst/>
            <a:rect l="l" t="t" r="r" b="b"/>
            <a:pathLst>
              <a:path w="6134948" h="5176362">
                <a:moveTo>
                  <a:pt x="0" y="0"/>
                </a:moveTo>
                <a:lnTo>
                  <a:pt x="6134947" y="0"/>
                </a:lnTo>
                <a:lnTo>
                  <a:pt x="6134947" y="5176362"/>
                </a:lnTo>
                <a:lnTo>
                  <a:pt x="0" y="51763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0" name="TextBox 10"/>
          <p:cNvSpPr txBox="1"/>
          <p:nvPr/>
        </p:nvSpPr>
        <p:spPr>
          <a:xfrm>
            <a:off x="6006458" y="1035375"/>
            <a:ext cx="11175177" cy="1138912"/>
          </a:xfrm>
          <a:prstGeom prst="rect">
            <a:avLst/>
          </a:prstGeom>
        </p:spPr>
        <p:txBody>
          <a:bodyPr lIns="0" tIns="0" rIns="0" bIns="0" rtlCol="0" anchor="t">
            <a:spAutoFit/>
          </a:bodyPr>
          <a:lstStyle/>
          <a:p>
            <a:pPr algn="ctr">
              <a:lnSpc>
                <a:spcPts val="8498"/>
              </a:lnSpc>
            </a:pPr>
            <a:r>
              <a:rPr lang="en-US" sz="8761" spc="227">
                <a:solidFill>
                  <a:srgbClr val="000000"/>
                </a:solidFill>
                <a:latin typeface="Gulfs Display"/>
                <a:ea typeface="Gulfs Display"/>
                <a:cs typeface="Gulfs Display"/>
                <a:sym typeface="Gulfs Display"/>
              </a:rPr>
              <a:t>DAMITMA</a:t>
            </a:r>
          </a:p>
        </p:txBody>
      </p:sp>
      <p:pic>
        <p:nvPicPr>
          <p:cNvPr id="12" name="Resim 11">
            <a:extLst>
              <a:ext uri="{FF2B5EF4-FFF2-40B4-BE49-F238E27FC236}">
                <a16:creationId xmlns:a16="http://schemas.microsoft.com/office/drawing/2014/main" id="{5EFA8E86-7A1A-FF2F-17C1-083D094DDA90}"/>
              </a:ext>
            </a:extLst>
          </p:cNvPr>
          <p:cNvPicPr>
            <a:picLocks noChangeAspect="1"/>
          </p:cNvPicPr>
          <p:nvPr/>
        </p:nvPicPr>
        <p:blipFill>
          <a:blip r:embed="rId8"/>
          <a:stretch>
            <a:fillRect/>
          </a:stretch>
        </p:blipFill>
        <p:spPr>
          <a:xfrm>
            <a:off x="383203" y="9586632"/>
            <a:ext cx="6220693" cy="543001"/>
          </a:xfrm>
          <a:prstGeom prst="rect">
            <a:avLst/>
          </a:prstGeom>
        </p:spPr>
      </p:pic>
      <p:sp>
        <p:nvSpPr>
          <p:cNvPr id="13" name="Freeform 8">
            <a:extLst>
              <a:ext uri="{FF2B5EF4-FFF2-40B4-BE49-F238E27FC236}">
                <a16:creationId xmlns:a16="http://schemas.microsoft.com/office/drawing/2014/main" id="{14E430D5-BBCD-983C-CD82-74ECAC0630ED}"/>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9"/>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st="5600" end="900.6660000000001"/>
                </p14:media>
              </p:ext>
            </p:extLst>
          </p:nvPr>
        </p:nvPicPr>
        <p:blipFill>
          <a:blip r:embed="rId4"/>
          <a:srcRect/>
          <a:stretch>
            <a:fillRect/>
          </a:stretch>
        </p:blipFill>
        <p:spPr>
          <a:xfrm>
            <a:off x="0" y="0"/>
            <a:ext cx="18288000" cy="10436607"/>
          </a:xfrm>
          <a:prstGeom prst="rect">
            <a:avLst/>
          </a:prstGeom>
        </p:spPr>
      </p:pic>
      <p:pic>
        <p:nvPicPr>
          <p:cNvPr id="3" name="Resim 2">
            <a:extLst>
              <a:ext uri="{FF2B5EF4-FFF2-40B4-BE49-F238E27FC236}">
                <a16:creationId xmlns:a16="http://schemas.microsoft.com/office/drawing/2014/main" id="{5B552D44-063A-5412-0D35-4CC2308C3BC7}"/>
              </a:ext>
            </a:extLst>
          </p:cNvPr>
          <p:cNvPicPr>
            <a:picLocks noChangeAspect="1"/>
          </p:cNvPicPr>
          <p:nvPr/>
        </p:nvPicPr>
        <p:blipFill>
          <a:blip r:embed="rId5"/>
          <a:stretch>
            <a:fillRect/>
          </a:stretch>
        </p:blipFill>
        <p:spPr>
          <a:xfrm>
            <a:off x="383203" y="9586632"/>
            <a:ext cx="6220693" cy="543001"/>
          </a:xfrm>
          <a:prstGeom prst="rect">
            <a:avLst/>
          </a:prstGeom>
        </p:spPr>
      </p:pic>
      <p:sp>
        <p:nvSpPr>
          <p:cNvPr id="4" name="Freeform 8">
            <a:extLst>
              <a:ext uri="{FF2B5EF4-FFF2-40B4-BE49-F238E27FC236}">
                <a16:creationId xmlns:a16="http://schemas.microsoft.com/office/drawing/2014/main" id="{498293CB-A086-2BCE-CD50-29D71C6F200E}"/>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sp>
        <p:nvSpPr>
          <p:cNvPr id="2" name="Freeform 2"/>
          <p:cNvSpPr/>
          <p:nvPr/>
        </p:nvSpPr>
        <p:spPr>
          <a:xfrm>
            <a:off x="-277550" y="1028700"/>
            <a:ext cx="18565550" cy="8261670"/>
          </a:xfrm>
          <a:custGeom>
            <a:avLst/>
            <a:gdLst/>
            <a:ahLst/>
            <a:cxnLst/>
            <a:rect l="l" t="t" r="r" b="b"/>
            <a:pathLst>
              <a:path w="18565550" h="8261670">
                <a:moveTo>
                  <a:pt x="0" y="0"/>
                </a:moveTo>
                <a:lnTo>
                  <a:pt x="18565550" y="0"/>
                </a:lnTo>
                <a:lnTo>
                  <a:pt x="18565550" y="8261670"/>
                </a:lnTo>
                <a:lnTo>
                  <a:pt x="0" y="8261670"/>
                </a:lnTo>
                <a:lnTo>
                  <a:pt x="0" y="0"/>
                </a:lnTo>
                <a:close/>
              </a:path>
            </a:pathLst>
          </a:custGeom>
          <a:blipFill>
            <a:blip r:embed="rId2"/>
            <a:stretch>
              <a:fillRect/>
            </a:stretch>
          </a:blipFill>
        </p:spPr>
        <p:txBody>
          <a:bodyPr/>
          <a:lstStyle/>
          <a:p>
            <a:endParaRPr lang="tr-TR"/>
          </a:p>
        </p:txBody>
      </p:sp>
      <p:pic>
        <p:nvPicPr>
          <p:cNvPr id="3" name="Resim 2">
            <a:extLst>
              <a:ext uri="{FF2B5EF4-FFF2-40B4-BE49-F238E27FC236}">
                <a16:creationId xmlns:a16="http://schemas.microsoft.com/office/drawing/2014/main" id="{29ABC595-4352-734B-FD5C-64E8ED3BBEA4}"/>
              </a:ext>
            </a:extLst>
          </p:cNvPr>
          <p:cNvPicPr>
            <a:picLocks noChangeAspect="1"/>
          </p:cNvPicPr>
          <p:nvPr/>
        </p:nvPicPr>
        <p:blipFill>
          <a:blip r:embed="rId3"/>
          <a:stretch>
            <a:fillRect/>
          </a:stretch>
        </p:blipFill>
        <p:spPr>
          <a:xfrm>
            <a:off x="383203" y="9586632"/>
            <a:ext cx="6220693" cy="543001"/>
          </a:xfrm>
          <a:prstGeom prst="rect">
            <a:avLst/>
          </a:prstGeom>
        </p:spPr>
      </p:pic>
      <p:sp>
        <p:nvSpPr>
          <p:cNvPr id="4" name="Freeform 8">
            <a:extLst>
              <a:ext uri="{FF2B5EF4-FFF2-40B4-BE49-F238E27FC236}">
                <a16:creationId xmlns:a16="http://schemas.microsoft.com/office/drawing/2014/main" id="{AAA08562-C217-0CF2-3106-BA745D47702B}"/>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4"/>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763383"/>
            <a:ext cx="4615004" cy="6760234"/>
            <a:chOff x="0" y="0"/>
            <a:chExt cx="4352290" cy="6375400"/>
          </a:xfrm>
        </p:grpSpPr>
        <p:sp>
          <p:nvSpPr>
            <p:cNvPr id="3" name="Freeform 3"/>
            <p:cNvSpPr/>
            <p:nvPr/>
          </p:nvSpPr>
          <p:spPr>
            <a:xfrm>
              <a:off x="12700" y="12700"/>
              <a:ext cx="4325620" cy="6350000"/>
            </a:xfrm>
            <a:custGeom>
              <a:avLst/>
              <a:gdLst/>
              <a:ahLst/>
              <a:cxnLst/>
              <a:rect l="l" t="t" r="r" b="b"/>
              <a:pathLst>
                <a:path w="4325620" h="6350000">
                  <a:moveTo>
                    <a:pt x="2162810" y="0"/>
                  </a:moveTo>
                  <a:cubicBezTo>
                    <a:pt x="3357880" y="0"/>
                    <a:pt x="4325620" y="1421130"/>
                    <a:pt x="4325620" y="3175000"/>
                  </a:cubicBezTo>
                  <a:cubicBezTo>
                    <a:pt x="4325620" y="4928870"/>
                    <a:pt x="3357880" y="6350000"/>
                    <a:pt x="2162810" y="6350000"/>
                  </a:cubicBezTo>
                  <a:cubicBezTo>
                    <a:pt x="967740" y="6350000"/>
                    <a:pt x="0" y="4928870"/>
                    <a:pt x="0" y="3175000"/>
                  </a:cubicBezTo>
                  <a:cubicBezTo>
                    <a:pt x="0" y="1421130"/>
                    <a:pt x="967740" y="0"/>
                    <a:pt x="2162810" y="0"/>
                  </a:cubicBezTo>
                  <a:close/>
                </a:path>
              </a:pathLst>
            </a:custGeom>
            <a:blipFill>
              <a:blip r:embed="rId2"/>
              <a:stretch>
                <a:fillRect l="-20372" r="-20372"/>
              </a:stretch>
            </a:blipFill>
          </p:spPr>
          <p:txBody>
            <a:bodyPr/>
            <a:lstStyle/>
            <a:p>
              <a:endParaRPr lang="tr-TR"/>
            </a:p>
          </p:txBody>
        </p:sp>
        <p:sp>
          <p:nvSpPr>
            <p:cNvPr id="4" name="Freeform 4"/>
            <p:cNvSpPr/>
            <p:nvPr/>
          </p:nvSpPr>
          <p:spPr>
            <a:xfrm>
              <a:off x="0" y="0"/>
              <a:ext cx="4352290" cy="6375400"/>
            </a:xfrm>
            <a:custGeom>
              <a:avLst/>
              <a:gdLst/>
              <a:ahLst/>
              <a:cxnLst/>
              <a:rect l="l" t="t" r="r" b="b"/>
              <a:pathLst>
                <a:path w="4352290" h="6375400">
                  <a:moveTo>
                    <a:pt x="2175510" y="6375400"/>
                  </a:moveTo>
                  <a:cubicBezTo>
                    <a:pt x="1593850" y="6375400"/>
                    <a:pt x="1046480" y="6042660"/>
                    <a:pt x="635000" y="5439410"/>
                  </a:cubicBezTo>
                  <a:cubicBezTo>
                    <a:pt x="226060" y="4838700"/>
                    <a:pt x="0" y="4038600"/>
                    <a:pt x="0" y="3187700"/>
                  </a:cubicBezTo>
                  <a:cubicBezTo>
                    <a:pt x="0" y="2336800"/>
                    <a:pt x="226060" y="1536700"/>
                    <a:pt x="636270" y="935990"/>
                  </a:cubicBezTo>
                  <a:cubicBezTo>
                    <a:pt x="1046480" y="332740"/>
                    <a:pt x="1593850" y="0"/>
                    <a:pt x="2175510" y="0"/>
                  </a:cubicBezTo>
                  <a:cubicBezTo>
                    <a:pt x="2757170" y="0"/>
                    <a:pt x="3304540" y="332740"/>
                    <a:pt x="3716020" y="935990"/>
                  </a:cubicBezTo>
                  <a:cubicBezTo>
                    <a:pt x="4126230" y="1536700"/>
                    <a:pt x="4352290" y="2336800"/>
                    <a:pt x="4352290" y="3187700"/>
                  </a:cubicBezTo>
                  <a:cubicBezTo>
                    <a:pt x="4352290" y="4038600"/>
                    <a:pt x="4126230" y="4838700"/>
                    <a:pt x="3716020" y="5439410"/>
                  </a:cubicBezTo>
                  <a:cubicBezTo>
                    <a:pt x="3304540" y="6042660"/>
                    <a:pt x="2758440" y="6375400"/>
                    <a:pt x="2175510" y="6375400"/>
                  </a:cubicBezTo>
                  <a:close/>
                  <a:moveTo>
                    <a:pt x="2175510" y="25400"/>
                  </a:moveTo>
                  <a:cubicBezTo>
                    <a:pt x="990600" y="25400"/>
                    <a:pt x="25400" y="1443990"/>
                    <a:pt x="25400" y="3187700"/>
                  </a:cubicBezTo>
                  <a:cubicBezTo>
                    <a:pt x="25400" y="4931410"/>
                    <a:pt x="990600" y="6350000"/>
                    <a:pt x="2175510" y="6350000"/>
                  </a:cubicBezTo>
                  <a:cubicBezTo>
                    <a:pt x="3360420" y="6350000"/>
                    <a:pt x="4325620" y="4931410"/>
                    <a:pt x="4325620" y="3187700"/>
                  </a:cubicBezTo>
                  <a:cubicBezTo>
                    <a:pt x="4325620" y="1443990"/>
                    <a:pt x="3361690" y="25400"/>
                    <a:pt x="2175510" y="25400"/>
                  </a:cubicBezTo>
                  <a:close/>
                </a:path>
              </a:pathLst>
            </a:custGeom>
            <a:solidFill>
              <a:srgbClr val="000000"/>
            </a:solidFill>
          </p:spPr>
          <p:txBody>
            <a:bodyPr/>
            <a:lstStyle/>
            <a:p>
              <a:endParaRPr lang="tr-TR"/>
            </a:p>
          </p:txBody>
        </p:sp>
      </p:grpSp>
      <p:sp>
        <p:nvSpPr>
          <p:cNvPr id="5" name="Freeform 5"/>
          <p:cNvSpPr/>
          <p:nvPr/>
        </p:nvSpPr>
        <p:spPr>
          <a:xfrm>
            <a:off x="1269816" y="7239217"/>
            <a:ext cx="1284400" cy="1284400"/>
          </a:xfrm>
          <a:custGeom>
            <a:avLst/>
            <a:gdLst/>
            <a:ahLst/>
            <a:cxnLst/>
            <a:rect l="l" t="t" r="r" b="b"/>
            <a:pathLst>
              <a:path w="1284400" h="1284400">
                <a:moveTo>
                  <a:pt x="0" y="0"/>
                </a:moveTo>
                <a:lnTo>
                  <a:pt x="1284400" y="0"/>
                </a:lnTo>
                <a:lnTo>
                  <a:pt x="1284400" y="1284400"/>
                </a:lnTo>
                <a:lnTo>
                  <a:pt x="0" y="1284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Freeform 6"/>
          <p:cNvSpPr/>
          <p:nvPr/>
        </p:nvSpPr>
        <p:spPr>
          <a:xfrm>
            <a:off x="4172500" y="1609287"/>
            <a:ext cx="1284400" cy="1284400"/>
          </a:xfrm>
          <a:custGeom>
            <a:avLst/>
            <a:gdLst/>
            <a:ahLst/>
            <a:cxnLst/>
            <a:rect l="l" t="t" r="r" b="b"/>
            <a:pathLst>
              <a:path w="1284400" h="1284400">
                <a:moveTo>
                  <a:pt x="0" y="0"/>
                </a:moveTo>
                <a:lnTo>
                  <a:pt x="1284400" y="0"/>
                </a:lnTo>
                <a:lnTo>
                  <a:pt x="1284400" y="1284399"/>
                </a:lnTo>
                <a:lnTo>
                  <a:pt x="0" y="1284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nvGrpSpPr>
          <p:cNvPr id="7" name="Group 7"/>
          <p:cNvGrpSpPr/>
          <p:nvPr/>
        </p:nvGrpSpPr>
        <p:grpSpPr>
          <a:xfrm>
            <a:off x="6571540" y="2251487"/>
            <a:ext cx="9967894" cy="7006813"/>
            <a:chOff x="0" y="0"/>
            <a:chExt cx="53453626" cy="37574595"/>
          </a:xfrm>
        </p:grpSpPr>
        <p:sp>
          <p:nvSpPr>
            <p:cNvPr id="8" name="Freeform 8"/>
            <p:cNvSpPr/>
            <p:nvPr/>
          </p:nvSpPr>
          <p:spPr>
            <a:xfrm>
              <a:off x="72390" y="72390"/>
              <a:ext cx="53308848" cy="37429814"/>
            </a:xfrm>
            <a:custGeom>
              <a:avLst/>
              <a:gdLst/>
              <a:ahLst/>
              <a:cxnLst/>
              <a:rect l="l" t="t" r="r" b="b"/>
              <a:pathLst>
                <a:path w="53308848" h="37429814">
                  <a:moveTo>
                    <a:pt x="0" y="0"/>
                  </a:moveTo>
                  <a:lnTo>
                    <a:pt x="53308848" y="0"/>
                  </a:lnTo>
                  <a:lnTo>
                    <a:pt x="53308848" y="37429814"/>
                  </a:lnTo>
                  <a:lnTo>
                    <a:pt x="0" y="37429814"/>
                  </a:lnTo>
                  <a:lnTo>
                    <a:pt x="0" y="0"/>
                  </a:lnTo>
                  <a:close/>
                </a:path>
              </a:pathLst>
            </a:custGeom>
            <a:solidFill>
              <a:srgbClr val="FEEBD4"/>
            </a:solidFill>
          </p:spPr>
          <p:txBody>
            <a:bodyPr/>
            <a:lstStyle/>
            <a:p>
              <a:endParaRPr lang="tr-TR"/>
            </a:p>
          </p:txBody>
        </p:sp>
        <p:sp>
          <p:nvSpPr>
            <p:cNvPr id="9" name="Freeform 9"/>
            <p:cNvSpPr/>
            <p:nvPr/>
          </p:nvSpPr>
          <p:spPr>
            <a:xfrm>
              <a:off x="0" y="0"/>
              <a:ext cx="53453624" cy="37574593"/>
            </a:xfrm>
            <a:custGeom>
              <a:avLst/>
              <a:gdLst/>
              <a:ahLst/>
              <a:cxnLst/>
              <a:rect l="l" t="t" r="r" b="b"/>
              <a:pathLst>
                <a:path w="53453624" h="37574593">
                  <a:moveTo>
                    <a:pt x="53308845" y="37429815"/>
                  </a:moveTo>
                  <a:lnTo>
                    <a:pt x="53453624" y="37429815"/>
                  </a:lnTo>
                  <a:lnTo>
                    <a:pt x="53453624" y="37574593"/>
                  </a:lnTo>
                  <a:lnTo>
                    <a:pt x="53308845" y="37574593"/>
                  </a:lnTo>
                  <a:lnTo>
                    <a:pt x="53308845" y="37429815"/>
                  </a:lnTo>
                  <a:close/>
                  <a:moveTo>
                    <a:pt x="0" y="144780"/>
                  </a:moveTo>
                  <a:lnTo>
                    <a:pt x="144780" y="144780"/>
                  </a:lnTo>
                  <a:lnTo>
                    <a:pt x="144780" y="37429815"/>
                  </a:lnTo>
                  <a:lnTo>
                    <a:pt x="0" y="37429815"/>
                  </a:lnTo>
                  <a:lnTo>
                    <a:pt x="0" y="144780"/>
                  </a:lnTo>
                  <a:close/>
                  <a:moveTo>
                    <a:pt x="0" y="37429815"/>
                  </a:moveTo>
                  <a:lnTo>
                    <a:pt x="144780" y="37429815"/>
                  </a:lnTo>
                  <a:lnTo>
                    <a:pt x="144780" y="37574593"/>
                  </a:lnTo>
                  <a:lnTo>
                    <a:pt x="0" y="37574593"/>
                  </a:lnTo>
                  <a:lnTo>
                    <a:pt x="0" y="37429815"/>
                  </a:lnTo>
                  <a:close/>
                  <a:moveTo>
                    <a:pt x="53308845" y="144780"/>
                  </a:moveTo>
                  <a:lnTo>
                    <a:pt x="53453624" y="144780"/>
                  </a:lnTo>
                  <a:lnTo>
                    <a:pt x="53453624" y="37429815"/>
                  </a:lnTo>
                  <a:lnTo>
                    <a:pt x="53308845" y="37429815"/>
                  </a:lnTo>
                  <a:lnTo>
                    <a:pt x="53308845" y="144780"/>
                  </a:lnTo>
                  <a:close/>
                  <a:moveTo>
                    <a:pt x="144780" y="37429815"/>
                  </a:moveTo>
                  <a:lnTo>
                    <a:pt x="53308845" y="37429815"/>
                  </a:lnTo>
                  <a:lnTo>
                    <a:pt x="53308845" y="37574593"/>
                  </a:lnTo>
                  <a:lnTo>
                    <a:pt x="144780" y="37574593"/>
                  </a:lnTo>
                  <a:lnTo>
                    <a:pt x="144780" y="37429815"/>
                  </a:lnTo>
                  <a:close/>
                  <a:moveTo>
                    <a:pt x="53308845" y="0"/>
                  </a:moveTo>
                  <a:lnTo>
                    <a:pt x="53453624" y="0"/>
                  </a:lnTo>
                  <a:lnTo>
                    <a:pt x="53453624" y="144780"/>
                  </a:lnTo>
                  <a:lnTo>
                    <a:pt x="53308845" y="144780"/>
                  </a:lnTo>
                  <a:lnTo>
                    <a:pt x="53308845" y="0"/>
                  </a:lnTo>
                  <a:close/>
                  <a:moveTo>
                    <a:pt x="0" y="0"/>
                  </a:moveTo>
                  <a:lnTo>
                    <a:pt x="144780" y="0"/>
                  </a:lnTo>
                  <a:lnTo>
                    <a:pt x="144780" y="144780"/>
                  </a:lnTo>
                  <a:lnTo>
                    <a:pt x="0" y="144780"/>
                  </a:lnTo>
                  <a:lnTo>
                    <a:pt x="0" y="0"/>
                  </a:lnTo>
                  <a:close/>
                  <a:moveTo>
                    <a:pt x="144780" y="0"/>
                  </a:moveTo>
                  <a:lnTo>
                    <a:pt x="53308845" y="0"/>
                  </a:lnTo>
                  <a:lnTo>
                    <a:pt x="53308845" y="144780"/>
                  </a:lnTo>
                  <a:lnTo>
                    <a:pt x="144780" y="144780"/>
                  </a:lnTo>
                  <a:lnTo>
                    <a:pt x="144780" y="0"/>
                  </a:lnTo>
                  <a:close/>
                </a:path>
              </a:pathLst>
            </a:custGeom>
            <a:solidFill>
              <a:srgbClr val="000000"/>
            </a:solidFill>
          </p:spPr>
          <p:txBody>
            <a:bodyPr/>
            <a:lstStyle/>
            <a:p>
              <a:endParaRPr lang="tr-TR"/>
            </a:p>
          </p:txBody>
        </p:sp>
      </p:grpSp>
      <p:sp>
        <p:nvSpPr>
          <p:cNvPr id="10" name="Freeform 10"/>
          <p:cNvSpPr/>
          <p:nvPr/>
        </p:nvSpPr>
        <p:spPr>
          <a:xfrm>
            <a:off x="15897234" y="1763383"/>
            <a:ext cx="1284400" cy="1284400"/>
          </a:xfrm>
          <a:custGeom>
            <a:avLst/>
            <a:gdLst/>
            <a:ahLst/>
            <a:cxnLst/>
            <a:rect l="l" t="t" r="r" b="b"/>
            <a:pathLst>
              <a:path w="1284400" h="1284400">
                <a:moveTo>
                  <a:pt x="0" y="0"/>
                </a:moveTo>
                <a:lnTo>
                  <a:pt x="1284400" y="0"/>
                </a:lnTo>
                <a:lnTo>
                  <a:pt x="1284400" y="1284400"/>
                </a:lnTo>
                <a:lnTo>
                  <a:pt x="0" y="1284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1" name="TextBox 11"/>
          <p:cNvSpPr txBox="1"/>
          <p:nvPr/>
        </p:nvSpPr>
        <p:spPr>
          <a:xfrm>
            <a:off x="6292094" y="873099"/>
            <a:ext cx="10526787" cy="1138912"/>
          </a:xfrm>
          <a:prstGeom prst="rect">
            <a:avLst/>
          </a:prstGeom>
        </p:spPr>
        <p:txBody>
          <a:bodyPr lIns="0" tIns="0" rIns="0" bIns="0" rtlCol="0" anchor="t">
            <a:spAutoFit/>
          </a:bodyPr>
          <a:lstStyle/>
          <a:p>
            <a:pPr algn="ctr">
              <a:lnSpc>
                <a:spcPts val="8498"/>
              </a:lnSpc>
            </a:pPr>
            <a:r>
              <a:rPr lang="en-US" sz="8761" spc="227">
                <a:solidFill>
                  <a:srgbClr val="000000"/>
                </a:solidFill>
                <a:latin typeface="Gulfs Display"/>
                <a:ea typeface="Gulfs Display"/>
                <a:cs typeface="Gulfs Display"/>
                <a:sym typeface="Gulfs Display"/>
              </a:rPr>
              <a:t>SÜZME</a:t>
            </a:r>
          </a:p>
        </p:txBody>
      </p:sp>
      <p:sp>
        <p:nvSpPr>
          <p:cNvPr id="12" name="TextBox 12"/>
          <p:cNvSpPr txBox="1"/>
          <p:nvPr/>
        </p:nvSpPr>
        <p:spPr>
          <a:xfrm>
            <a:off x="7840293" y="3371233"/>
            <a:ext cx="7430389" cy="3076033"/>
          </a:xfrm>
          <a:prstGeom prst="rect">
            <a:avLst/>
          </a:prstGeom>
        </p:spPr>
        <p:txBody>
          <a:bodyPr lIns="0" tIns="0" rIns="0" bIns="0" rtlCol="0" anchor="t">
            <a:spAutoFit/>
          </a:bodyPr>
          <a:lstStyle/>
          <a:p>
            <a:pPr algn="ctr">
              <a:lnSpc>
                <a:spcPts val="5871"/>
              </a:lnSpc>
            </a:pPr>
            <a:r>
              <a:rPr lang="en-US" sz="4193">
                <a:solidFill>
                  <a:srgbClr val="000000"/>
                </a:solidFill>
                <a:latin typeface="Cooper Hewitt"/>
                <a:ea typeface="Cooper Hewitt"/>
                <a:cs typeface="Cooper Hewitt"/>
                <a:sym typeface="Cooper Hewitt"/>
              </a:rPr>
              <a:t>Katı-sıvı </a:t>
            </a:r>
          </a:p>
          <a:p>
            <a:pPr algn="ctr">
              <a:lnSpc>
                <a:spcPts val="5871"/>
              </a:lnSpc>
            </a:pPr>
            <a:endParaRPr lang="en-US" sz="4193">
              <a:solidFill>
                <a:srgbClr val="000000"/>
              </a:solidFill>
              <a:latin typeface="Cooper Hewitt"/>
              <a:ea typeface="Cooper Hewitt"/>
              <a:cs typeface="Cooper Hewitt"/>
              <a:sym typeface="Cooper Hewitt"/>
            </a:endParaRPr>
          </a:p>
          <a:p>
            <a:pPr algn="ctr">
              <a:lnSpc>
                <a:spcPts val="5871"/>
              </a:lnSpc>
            </a:pPr>
            <a:r>
              <a:rPr lang="en-US" sz="4193">
                <a:solidFill>
                  <a:srgbClr val="000000"/>
                </a:solidFill>
                <a:latin typeface="Cooper Hewitt"/>
                <a:ea typeface="Cooper Hewitt"/>
                <a:cs typeface="Cooper Hewitt"/>
                <a:sym typeface="Cooper Hewitt"/>
              </a:rPr>
              <a:t> Makarnanın suyunun süzülmesi buna örnek olarak verilebilir.</a:t>
            </a:r>
          </a:p>
        </p:txBody>
      </p:sp>
      <p:pic>
        <p:nvPicPr>
          <p:cNvPr id="14" name="Resim 13">
            <a:extLst>
              <a:ext uri="{FF2B5EF4-FFF2-40B4-BE49-F238E27FC236}">
                <a16:creationId xmlns:a16="http://schemas.microsoft.com/office/drawing/2014/main" id="{BB98CD67-C273-D468-08E4-A5E0CB41562C}"/>
              </a:ext>
            </a:extLst>
          </p:cNvPr>
          <p:cNvPicPr>
            <a:picLocks noChangeAspect="1"/>
          </p:cNvPicPr>
          <p:nvPr/>
        </p:nvPicPr>
        <p:blipFill>
          <a:blip r:embed="rId7"/>
          <a:stretch>
            <a:fillRect/>
          </a:stretch>
        </p:blipFill>
        <p:spPr>
          <a:xfrm>
            <a:off x="383203" y="9586632"/>
            <a:ext cx="6220693" cy="543001"/>
          </a:xfrm>
          <a:prstGeom prst="rect">
            <a:avLst/>
          </a:prstGeom>
        </p:spPr>
      </p:pic>
      <p:sp>
        <p:nvSpPr>
          <p:cNvPr id="15" name="Freeform 8">
            <a:extLst>
              <a:ext uri="{FF2B5EF4-FFF2-40B4-BE49-F238E27FC236}">
                <a16:creationId xmlns:a16="http://schemas.microsoft.com/office/drawing/2014/main" id="{E0BD36CD-9EED-85F0-7120-E16CDFDFF82E}"/>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8"/>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1880.666"/>
                </p14:media>
              </p:ext>
            </p:extLst>
          </p:nvPr>
        </p:nvPicPr>
        <p:blipFill>
          <a:blip r:embed="rId4"/>
          <a:srcRect/>
          <a:stretch>
            <a:fillRect/>
          </a:stretch>
        </p:blipFill>
        <p:spPr>
          <a:xfrm>
            <a:off x="0" y="-716973"/>
            <a:ext cx="18288000" cy="10515600"/>
          </a:xfrm>
          <a:prstGeom prst="rect">
            <a:avLst/>
          </a:prstGeom>
        </p:spPr>
      </p:pic>
      <p:pic>
        <p:nvPicPr>
          <p:cNvPr id="3" name="Resim 2">
            <a:extLst>
              <a:ext uri="{FF2B5EF4-FFF2-40B4-BE49-F238E27FC236}">
                <a16:creationId xmlns:a16="http://schemas.microsoft.com/office/drawing/2014/main" id="{DAA33425-6E3A-5DF3-66C5-659552ED9F19}"/>
              </a:ext>
            </a:extLst>
          </p:cNvPr>
          <p:cNvPicPr>
            <a:picLocks noChangeAspect="1"/>
          </p:cNvPicPr>
          <p:nvPr/>
        </p:nvPicPr>
        <p:blipFill>
          <a:blip r:embed="rId5"/>
          <a:stretch>
            <a:fillRect/>
          </a:stretch>
        </p:blipFill>
        <p:spPr>
          <a:xfrm>
            <a:off x="383203" y="9586632"/>
            <a:ext cx="6220693" cy="543001"/>
          </a:xfrm>
          <a:prstGeom prst="rect">
            <a:avLst/>
          </a:prstGeom>
        </p:spPr>
      </p:pic>
      <p:sp>
        <p:nvSpPr>
          <p:cNvPr id="4" name="Freeform 8">
            <a:extLst>
              <a:ext uri="{FF2B5EF4-FFF2-40B4-BE49-F238E27FC236}">
                <a16:creationId xmlns:a16="http://schemas.microsoft.com/office/drawing/2014/main" id="{76493F18-1C12-1D43-E022-07E88141DF50}"/>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sp>
        <p:nvSpPr>
          <p:cNvPr id="2" name="Freeform 2"/>
          <p:cNvSpPr/>
          <p:nvPr/>
        </p:nvSpPr>
        <p:spPr>
          <a:xfrm>
            <a:off x="1028700" y="112867"/>
            <a:ext cx="14850576" cy="10061265"/>
          </a:xfrm>
          <a:custGeom>
            <a:avLst/>
            <a:gdLst/>
            <a:ahLst/>
            <a:cxnLst/>
            <a:rect l="l" t="t" r="r" b="b"/>
            <a:pathLst>
              <a:path w="14850576" h="10061265">
                <a:moveTo>
                  <a:pt x="0" y="0"/>
                </a:moveTo>
                <a:lnTo>
                  <a:pt x="14850576" y="0"/>
                </a:lnTo>
                <a:lnTo>
                  <a:pt x="14850576" y="10061266"/>
                </a:lnTo>
                <a:lnTo>
                  <a:pt x="0" y="10061266"/>
                </a:lnTo>
                <a:lnTo>
                  <a:pt x="0" y="0"/>
                </a:lnTo>
                <a:close/>
              </a:path>
            </a:pathLst>
          </a:custGeom>
          <a:blipFill>
            <a:blip r:embed="rId2"/>
            <a:stretch>
              <a:fillRect/>
            </a:stretch>
          </a:blipFill>
        </p:spPr>
        <p:txBody>
          <a:bodyPr/>
          <a:lstStyle/>
          <a:p>
            <a:endParaRPr lang="tr-TR"/>
          </a:p>
        </p:txBody>
      </p:sp>
      <p:pic>
        <p:nvPicPr>
          <p:cNvPr id="3" name="Resim 2">
            <a:extLst>
              <a:ext uri="{FF2B5EF4-FFF2-40B4-BE49-F238E27FC236}">
                <a16:creationId xmlns:a16="http://schemas.microsoft.com/office/drawing/2014/main" id="{E1F8060D-4C87-5042-4B2A-F6FD3E33B5EC}"/>
              </a:ext>
            </a:extLst>
          </p:cNvPr>
          <p:cNvPicPr>
            <a:picLocks noChangeAspect="1"/>
          </p:cNvPicPr>
          <p:nvPr/>
        </p:nvPicPr>
        <p:blipFill>
          <a:blip r:embed="rId3"/>
          <a:stretch>
            <a:fillRect/>
          </a:stretch>
        </p:blipFill>
        <p:spPr>
          <a:xfrm>
            <a:off x="383203" y="9586632"/>
            <a:ext cx="6220693" cy="543001"/>
          </a:xfrm>
          <a:prstGeom prst="rect">
            <a:avLst/>
          </a:prstGeom>
        </p:spPr>
      </p:pic>
      <p:sp>
        <p:nvSpPr>
          <p:cNvPr id="4" name="Freeform 8">
            <a:extLst>
              <a:ext uri="{FF2B5EF4-FFF2-40B4-BE49-F238E27FC236}">
                <a16:creationId xmlns:a16="http://schemas.microsoft.com/office/drawing/2014/main" id="{D3CC759F-9466-3071-FEA1-842A9E6CF478}"/>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4"/>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sp>
        <p:nvSpPr>
          <p:cNvPr id="2" name="Freeform 2"/>
          <p:cNvSpPr/>
          <p:nvPr/>
        </p:nvSpPr>
        <p:spPr>
          <a:xfrm>
            <a:off x="1916115" y="608002"/>
            <a:ext cx="14455771" cy="9070996"/>
          </a:xfrm>
          <a:custGeom>
            <a:avLst/>
            <a:gdLst/>
            <a:ahLst/>
            <a:cxnLst/>
            <a:rect l="l" t="t" r="r" b="b"/>
            <a:pathLst>
              <a:path w="14455771" h="9070996">
                <a:moveTo>
                  <a:pt x="0" y="0"/>
                </a:moveTo>
                <a:lnTo>
                  <a:pt x="14455770" y="0"/>
                </a:lnTo>
                <a:lnTo>
                  <a:pt x="14455770" y="9070996"/>
                </a:lnTo>
                <a:lnTo>
                  <a:pt x="0" y="9070996"/>
                </a:lnTo>
                <a:lnTo>
                  <a:pt x="0" y="0"/>
                </a:lnTo>
                <a:close/>
              </a:path>
            </a:pathLst>
          </a:custGeom>
          <a:blipFill>
            <a:blip r:embed="rId2"/>
            <a:stretch>
              <a:fillRect/>
            </a:stretch>
          </a:blipFill>
        </p:spPr>
        <p:txBody>
          <a:bodyPr/>
          <a:lstStyle/>
          <a:p>
            <a:endParaRPr lang="tr-TR"/>
          </a:p>
        </p:txBody>
      </p:sp>
      <p:sp>
        <p:nvSpPr>
          <p:cNvPr id="3" name="Freeform 3"/>
          <p:cNvSpPr/>
          <p:nvPr/>
        </p:nvSpPr>
        <p:spPr>
          <a:xfrm>
            <a:off x="15132123" y="0"/>
            <a:ext cx="3155877" cy="3169966"/>
          </a:xfrm>
          <a:custGeom>
            <a:avLst/>
            <a:gdLst/>
            <a:ahLst/>
            <a:cxnLst/>
            <a:rect l="l" t="t" r="r" b="b"/>
            <a:pathLst>
              <a:path w="3155877" h="3169966">
                <a:moveTo>
                  <a:pt x="0" y="0"/>
                </a:moveTo>
                <a:lnTo>
                  <a:pt x="3155877" y="0"/>
                </a:lnTo>
                <a:lnTo>
                  <a:pt x="3155877" y="3169966"/>
                </a:lnTo>
                <a:lnTo>
                  <a:pt x="0" y="3169966"/>
                </a:lnTo>
                <a:lnTo>
                  <a:pt x="0" y="0"/>
                </a:lnTo>
                <a:close/>
              </a:path>
            </a:pathLst>
          </a:custGeom>
          <a:blipFill>
            <a:blip r:embed="rId3"/>
            <a:stretch>
              <a:fillRect/>
            </a:stretch>
          </a:blipFill>
        </p:spPr>
        <p:txBody>
          <a:bodyPr/>
          <a:lstStyle/>
          <a:p>
            <a:endParaRPr lang="tr-TR"/>
          </a:p>
        </p:txBody>
      </p:sp>
      <p:pic>
        <p:nvPicPr>
          <p:cNvPr id="4" name="Resim 3">
            <a:extLst>
              <a:ext uri="{FF2B5EF4-FFF2-40B4-BE49-F238E27FC236}">
                <a16:creationId xmlns:a16="http://schemas.microsoft.com/office/drawing/2014/main" id="{EAB6A6E7-FD97-F100-C226-AE4E8109674F}"/>
              </a:ext>
            </a:extLst>
          </p:cNvPr>
          <p:cNvPicPr>
            <a:picLocks noChangeAspect="1"/>
          </p:cNvPicPr>
          <p:nvPr/>
        </p:nvPicPr>
        <p:blipFill>
          <a:blip r:embed="rId4"/>
          <a:stretch>
            <a:fillRect/>
          </a:stretch>
        </p:blipFill>
        <p:spPr>
          <a:xfrm>
            <a:off x="383203" y="9586632"/>
            <a:ext cx="6220693" cy="543001"/>
          </a:xfrm>
          <a:prstGeom prst="rect">
            <a:avLst/>
          </a:prstGeom>
        </p:spPr>
      </p:pic>
      <p:pic>
        <p:nvPicPr>
          <p:cNvPr id="5" name="Resim 4">
            <a:extLst>
              <a:ext uri="{FF2B5EF4-FFF2-40B4-BE49-F238E27FC236}">
                <a16:creationId xmlns:a16="http://schemas.microsoft.com/office/drawing/2014/main" id="{63C37413-2D6C-D7E5-AE1E-EC6E0E37CFC7}"/>
              </a:ext>
            </a:extLst>
          </p:cNvPr>
          <p:cNvPicPr>
            <a:picLocks noChangeAspect="1"/>
          </p:cNvPicPr>
          <p:nvPr/>
        </p:nvPicPr>
        <p:blipFill>
          <a:blip r:embed="rId4"/>
          <a:stretch>
            <a:fillRect/>
          </a:stretch>
        </p:blipFill>
        <p:spPr>
          <a:xfrm>
            <a:off x="535603" y="9739032"/>
            <a:ext cx="6220693" cy="543001"/>
          </a:xfrm>
          <a:prstGeom prst="rect">
            <a:avLst/>
          </a:prstGeom>
        </p:spPr>
      </p:pic>
      <p:sp>
        <p:nvSpPr>
          <p:cNvPr id="6" name="Freeform 8">
            <a:extLst>
              <a:ext uri="{FF2B5EF4-FFF2-40B4-BE49-F238E27FC236}">
                <a16:creationId xmlns:a16="http://schemas.microsoft.com/office/drawing/2014/main" id="{8AFBD064-D343-C44F-936A-84D622FCEE4A}"/>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sp>
        <p:nvSpPr>
          <p:cNvPr id="2" name="Freeform 2"/>
          <p:cNvSpPr/>
          <p:nvPr/>
        </p:nvSpPr>
        <p:spPr>
          <a:xfrm>
            <a:off x="1248934" y="2712787"/>
            <a:ext cx="14686702" cy="5507513"/>
          </a:xfrm>
          <a:custGeom>
            <a:avLst/>
            <a:gdLst/>
            <a:ahLst/>
            <a:cxnLst/>
            <a:rect l="l" t="t" r="r" b="b"/>
            <a:pathLst>
              <a:path w="14686702" h="5507513">
                <a:moveTo>
                  <a:pt x="0" y="0"/>
                </a:moveTo>
                <a:lnTo>
                  <a:pt x="14686703" y="0"/>
                </a:lnTo>
                <a:lnTo>
                  <a:pt x="14686703" y="5507513"/>
                </a:lnTo>
                <a:lnTo>
                  <a:pt x="0" y="5507513"/>
                </a:lnTo>
                <a:lnTo>
                  <a:pt x="0" y="0"/>
                </a:lnTo>
                <a:close/>
              </a:path>
            </a:pathLst>
          </a:custGeom>
          <a:blipFill>
            <a:blip r:embed="rId2"/>
            <a:stretch>
              <a:fillRect/>
            </a:stretch>
          </a:blipFill>
        </p:spPr>
        <p:txBody>
          <a:bodyPr/>
          <a:lstStyle/>
          <a:p>
            <a:endParaRPr lang="tr-TR"/>
          </a:p>
        </p:txBody>
      </p:sp>
      <p:sp>
        <p:nvSpPr>
          <p:cNvPr id="3" name="Freeform 3"/>
          <p:cNvSpPr/>
          <p:nvPr/>
        </p:nvSpPr>
        <p:spPr>
          <a:xfrm>
            <a:off x="13281036" y="0"/>
            <a:ext cx="5006964" cy="5029317"/>
          </a:xfrm>
          <a:custGeom>
            <a:avLst/>
            <a:gdLst/>
            <a:ahLst/>
            <a:cxnLst/>
            <a:rect l="l" t="t" r="r" b="b"/>
            <a:pathLst>
              <a:path w="5006964" h="5029317">
                <a:moveTo>
                  <a:pt x="0" y="0"/>
                </a:moveTo>
                <a:lnTo>
                  <a:pt x="5006964" y="0"/>
                </a:lnTo>
                <a:lnTo>
                  <a:pt x="5006964" y="5029317"/>
                </a:lnTo>
                <a:lnTo>
                  <a:pt x="0" y="5029317"/>
                </a:lnTo>
                <a:lnTo>
                  <a:pt x="0" y="0"/>
                </a:lnTo>
                <a:close/>
              </a:path>
            </a:pathLst>
          </a:custGeom>
          <a:blipFill>
            <a:blip r:embed="rId3"/>
            <a:stretch>
              <a:fillRect/>
            </a:stretch>
          </a:blipFill>
        </p:spPr>
        <p:txBody>
          <a:bodyPr/>
          <a:lstStyle/>
          <a:p>
            <a:endParaRPr lang="tr-TR"/>
          </a:p>
        </p:txBody>
      </p:sp>
      <p:sp>
        <p:nvSpPr>
          <p:cNvPr id="4" name="Freeform 8">
            <a:extLst>
              <a:ext uri="{FF2B5EF4-FFF2-40B4-BE49-F238E27FC236}">
                <a16:creationId xmlns:a16="http://schemas.microsoft.com/office/drawing/2014/main" id="{3D93D618-855D-AB72-023B-3CF951289D7C}"/>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4"/>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3" y="27702"/>
            <a:ext cx="18288000" cy="10231596"/>
            <a:chOff x="0" y="0"/>
            <a:chExt cx="4816593" cy="2694741"/>
          </a:xfrm>
        </p:grpSpPr>
        <p:sp>
          <p:nvSpPr>
            <p:cNvPr id="3" name="Freeform 3"/>
            <p:cNvSpPr/>
            <p:nvPr/>
          </p:nvSpPr>
          <p:spPr>
            <a:xfrm>
              <a:off x="0" y="0"/>
              <a:ext cx="4816592" cy="2694742"/>
            </a:xfrm>
            <a:custGeom>
              <a:avLst/>
              <a:gdLst/>
              <a:ahLst/>
              <a:cxnLst/>
              <a:rect l="l" t="t" r="r" b="b"/>
              <a:pathLst>
                <a:path w="4816592" h="2694742">
                  <a:moveTo>
                    <a:pt x="0" y="0"/>
                  </a:moveTo>
                  <a:lnTo>
                    <a:pt x="4816592" y="0"/>
                  </a:lnTo>
                  <a:lnTo>
                    <a:pt x="4816592" y="2694742"/>
                  </a:lnTo>
                  <a:lnTo>
                    <a:pt x="0" y="2694742"/>
                  </a:lnTo>
                  <a:close/>
                </a:path>
              </a:pathLst>
            </a:custGeom>
            <a:solidFill>
              <a:srgbClr val="000000">
                <a:alpha val="0"/>
              </a:srgbClr>
            </a:solidFill>
            <a:ln w="361950" cap="sq">
              <a:solidFill>
                <a:srgbClr val="5271FF"/>
              </a:solidFill>
              <a:prstDash val="solid"/>
              <a:miter/>
            </a:ln>
          </p:spPr>
          <p:txBody>
            <a:bodyPr/>
            <a:lstStyle/>
            <a:p>
              <a:endParaRPr lang="tr-TR"/>
            </a:p>
          </p:txBody>
        </p:sp>
        <p:sp>
          <p:nvSpPr>
            <p:cNvPr id="4" name="TextBox 4"/>
            <p:cNvSpPr txBox="1"/>
            <p:nvPr/>
          </p:nvSpPr>
          <p:spPr>
            <a:xfrm>
              <a:off x="0" y="-28575"/>
              <a:ext cx="4816593" cy="2723316"/>
            </a:xfrm>
            <a:prstGeom prst="rect">
              <a:avLst/>
            </a:prstGeom>
          </p:spPr>
          <p:txBody>
            <a:bodyPr lIns="50800" tIns="50800" rIns="50800" bIns="50800" rtlCol="0" anchor="ctr"/>
            <a:lstStyle/>
            <a:p>
              <a:pPr algn="ctr">
                <a:lnSpc>
                  <a:spcPts val="2659"/>
                </a:lnSpc>
              </a:pPr>
              <a:endParaRPr/>
            </a:p>
          </p:txBody>
        </p:sp>
      </p:grpSp>
      <p:sp>
        <p:nvSpPr>
          <p:cNvPr id="5" name="Freeform 5">
            <a:hlinkClick r:id="rId2"/>
          </p:cNvPr>
          <p:cNvSpPr/>
          <p:nvPr/>
        </p:nvSpPr>
        <p:spPr>
          <a:xfrm>
            <a:off x="6202915" y="262578"/>
            <a:ext cx="5985581" cy="6148300"/>
          </a:xfrm>
          <a:custGeom>
            <a:avLst/>
            <a:gdLst/>
            <a:ahLst/>
            <a:cxnLst/>
            <a:rect l="l" t="t" r="r" b="b"/>
            <a:pathLst>
              <a:path w="5985581" h="6148300">
                <a:moveTo>
                  <a:pt x="0" y="0"/>
                </a:moveTo>
                <a:lnTo>
                  <a:pt x="5985581" y="0"/>
                </a:lnTo>
                <a:lnTo>
                  <a:pt x="5985581" y="6148299"/>
                </a:lnTo>
                <a:lnTo>
                  <a:pt x="0" y="6148299"/>
                </a:lnTo>
                <a:lnTo>
                  <a:pt x="0" y="0"/>
                </a:lnTo>
                <a:close/>
              </a:path>
            </a:pathLst>
          </a:custGeom>
          <a:blipFill>
            <a:blip r:embed="rId3"/>
            <a:stretch>
              <a:fillRect l="-12686" t="-11909" r="-9514" b="-7057"/>
            </a:stretch>
          </a:blipFill>
        </p:spPr>
        <p:txBody>
          <a:bodyPr/>
          <a:lstStyle/>
          <a:p>
            <a:endParaRPr lang="tr-TR"/>
          </a:p>
        </p:txBody>
      </p:sp>
      <p:sp>
        <p:nvSpPr>
          <p:cNvPr id="6" name="Freeform 6">
            <a:hlinkClick r:id="rId4"/>
          </p:cNvPr>
          <p:cNvSpPr/>
          <p:nvPr/>
        </p:nvSpPr>
        <p:spPr>
          <a:xfrm>
            <a:off x="1879980" y="6501266"/>
            <a:ext cx="2410067" cy="1012228"/>
          </a:xfrm>
          <a:custGeom>
            <a:avLst/>
            <a:gdLst/>
            <a:ahLst/>
            <a:cxnLst/>
            <a:rect l="l" t="t" r="r" b="b"/>
            <a:pathLst>
              <a:path w="2410067" h="1012228">
                <a:moveTo>
                  <a:pt x="0" y="0"/>
                </a:moveTo>
                <a:lnTo>
                  <a:pt x="2410067" y="0"/>
                </a:lnTo>
                <a:lnTo>
                  <a:pt x="2410067" y="1012228"/>
                </a:lnTo>
                <a:lnTo>
                  <a:pt x="0" y="1012228"/>
                </a:lnTo>
                <a:lnTo>
                  <a:pt x="0" y="0"/>
                </a:lnTo>
                <a:close/>
              </a:path>
            </a:pathLst>
          </a:custGeom>
          <a:blipFill>
            <a:blip r:embed="rId5"/>
            <a:stretch>
              <a:fillRect/>
            </a:stretch>
          </a:blipFill>
        </p:spPr>
        <p:txBody>
          <a:bodyPr/>
          <a:lstStyle/>
          <a:p>
            <a:endParaRPr lang="tr-TR"/>
          </a:p>
        </p:txBody>
      </p:sp>
      <p:sp>
        <p:nvSpPr>
          <p:cNvPr id="7" name="Freeform 7">
            <a:hlinkClick r:id="rId2"/>
          </p:cNvPr>
          <p:cNvSpPr/>
          <p:nvPr/>
        </p:nvSpPr>
        <p:spPr>
          <a:xfrm>
            <a:off x="10641578" y="6332698"/>
            <a:ext cx="1323106" cy="1323106"/>
          </a:xfrm>
          <a:custGeom>
            <a:avLst/>
            <a:gdLst/>
            <a:ahLst/>
            <a:cxnLst/>
            <a:rect l="l" t="t" r="r" b="b"/>
            <a:pathLst>
              <a:path w="1323106" h="1323106">
                <a:moveTo>
                  <a:pt x="0" y="0"/>
                </a:moveTo>
                <a:lnTo>
                  <a:pt x="1323107" y="0"/>
                </a:lnTo>
                <a:lnTo>
                  <a:pt x="1323107" y="1323106"/>
                </a:lnTo>
                <a:lnTo>
                  <a:pt x="0" y="1323106"/>
                </a:lnTo>
                <a:lnTo>
                  <a:pt x="0" y="0"/>
                </a:lnTo>
                <a:close/>
              </a:path>
            </a:pathLst>
          </a:custGeom>
          <a:blipFill>
            <a:blip r:embed="rId6"/>
            <a:stretch>
              <a:fillRect/>
            </a:stretch>
          </a:blipFill>
        </p:spPr>
        <p:txBody>
          <a:bodyPr/>
          <a:lstStyle/>
          <a:p>
            <a:endParaRPr lang="tr-TR"/>
          </a:p>
        </p:txBody>
      </p:sp>
      <p:pic>
        <p:nvPicPr>
          <p:cNvPr id="8" name="Picture 8"/>
          <p:cNvPicPr>
            <a:picLocks noChangeAspect="1"/>
          </p:cNvPicPr>
          <p:nvPr/>
        </p:nvPicPr>
        <p:blipFill>
          <a:blip r:embed="rId7"/>
          <a:srcRect/>
          <a:stretch>
            <a:fillRect/>
          </a:stretch>
        </p:blipFill>
        <p:spPr>
          <a:xfrm>
            <a:off x="11303131" y="3256653"/>
            <a:ext cx="2452490" cy="2695044"/>
          </a:xfrm>
          <a:prstGeom prst="rect">
            <a:avLst/>
          </a:prstGeom>
        </p:spPr>
      </p:pic>
      <p:sp>
        <p:nvSpPr>
          <p:cNvPr id="9" name="TextBox 9">
            <a:hlinkClick r:id="rId4"/>
          </p:cNvPr>
          <p:cNvSpPr txBox="1"/>
          <p:nvPr/>
        </p:nvSpPr>
        <p:spPr>
          <a:xfrm>
            <a:off x="4239888" y="6500701"/>
            <a:ext cx="5294615" cy="1000584"/>
          </a:xfrm>
          <a:prstGeom prst="rect">
            <a:avLst/>
          </a:prstGeom>
        </p:spPr>
        <p:txBody>
          <a:bodyPr lIns="0" tIns="0" rIns="0" bIns="0" rtlCol="0" anchor="t">
            <a:spAutoFit/>
          </a:bodyPr>
          <a:lstStyle/>
          <a:p>
            <a:pPr algn="ctr">
              <a:lnSpc>
                <a:spcPts val="7922"/>
              </a:lnSpc>
            </a:pPr>
            <a:r>
              <a:rPr lang="en-US" sz="5658" b="1" dirty="0">
                <a:solidFill>
                  <a:srgbClr val="000000"/>
                </a:solidFill>
                <a:latin typeface="Arimo Bold"/>
                <a:ea typeface="Arimo Bold"/>
                <a:cs typeface="Arimo Bold"/>
                <a:sym typeface="Arimo Bold"/>
              </a:rPr>
              <a:t>@mervehocaile</a:t>
            </a:r>
          </a:p>
        </p:txBody>
      </p:sp>
      <p:sp>
        <p:nvSpPr>
          <p:cNvPr id="10" name="TextBox 10">
            <a:hlinkClick r:id="rId2"/>
          </p:cNvPr>
          <p:cNvSpPr txBox="1"/>
          <p:nvPr/>
        </p:nvSpPr>
        <p:spPr>
          <a:xfrm>
            <a:off x="11964685" y="6500701"/>
            <a:ext cx="5294615" cy="1000584"/>
          </a:xfrm>
          <a:prstGeom prst="rect">
            <a:avLst/>
          </a:prstGeom>
        </p:spPr>
        <p:txBody>
          <a:bodyPr lIns="0" tIns="0" rIns="0" bIns="0" rtlCol="0" anchor="t">
            <a:spAutoFit/>
          </a:bodyPr>
          <a:lstStyle/>
          <a:p>
            <a:pPr algn="ctr">
              <a:lnSpc>
                <a:spcPts val="7922"/>
              </a:lnSpc>
            </a:pPr>
            <a:r>
              <a:rPr lang="en-US" sz="5658" b="1" dirty="0">
                <a:solidFill>
                  <a:srgbClr val="000000"/>
                </a:solidFill>
                <a:latin typeface="Arimo Bold"/>
                <a:ea typeface="Arimo Bold"/>
                <a:cs typeface="Arimo Bold"/>
                <a:sym typeface="Arimo Bold"/>
              </a:rPr>
              <a:t>@mervehocaile</a:t>
            </a:r>
          </a:p>
        </p:txBody>
      </p:sp>
      <p:sp>
        <p:nvSpPr>
          <p:cNvPr id="11" name="TextBox 11"/>
          <p:cNvSpPr txBox="1"/>
          <p:nvPr/>
        </p:nvSpPr>
        <p:spPr>
          <a:xfrm>
            <a:off x="9139238" y="4639627"/>
            <a:ext cx="9525" cy="896620"/>
          </a:xfrm>
          <a:prstGeom prst="rect">
            <a:avLst/>
          </a:prstGeom>
        </p:spPr>
        <p:txBody>
          <a:bodyPr lIns="0" tIns="0" rIns="0" bIns="0" rtlCol="0" anchor="t">
            <a:spAutoFit/>
          </a:bodyPr>
          <a:lstStyle/>
          <a:p>
            <a:pPr algn="ctr">
              <a:lnSpc>
                <a:spcPts val="7279"/>
              </a:lnSpc>
            </a:pPr>
            <a:endParaRPr/>
          </a:p>
        </p:txBody>
      </p:sp>
      <p:sp>
        <p:nvSpPr>
          <p:cNvPr id="12" name="TextBox 12"/>
          <p:cNvSpPr txBox="1"/>
          <p:nvPr/>
        </p:nvSpPr>
        <p:spPr>
          <a:xfrm>
            <a:off x="509588" y="7741529"/>
            <a:ext cx="17259300" cy="2066167"/>
          </a:xfrm>
          <a:prstGeom prst="rect">
            <a:avLst/>
          </a:prstGeom>
        </p:spPr>
        <p:txBody>
          <a:bodyPr lIns="0" tIns="0" rIns="0" bIns="0" rtlCol="0" anchor="t">
            <a:spAutoFit/>
          </a:bodyPr>
          <a:lstStyle/>
          <a:p>
            <a:pPr algn="ctr">
              <a:lnSpc>
                <a:spcPts val="8192"/>
              </a:lnSpc>
            </a:pPr>
            <a:r>
              <a:rPr lang="en-US" sz="5851" b="1" dirty="0" err="1">
                <a:solidFill>
                  <a:srgbClr val="FF5757"/>
                </a:solidFill>
                <a:latin typeface="Arimo Bold"/>
                <a:ea typeface="Arimo Bold"/>
                <a:cs typeface="Arimo Bold"/>
                <a:sym typeface="Arimo Bold"/>
              </a:rPr>
              <a:t>Konu</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anlatım</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videoları</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ders</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ve</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içerik</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dosyaları</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için</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takip</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etmeyi</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unutma</a:t>
            </a:r>
            <a:r>
              <a:rPr lang="tr-TR" sz="5851" b="1" dirty="0">
                <a:solidFill>
                  <a:srgbClr val="FF5757"/>
                </a:solidFill>
                <a:latin typeface="Arimo Bold"/>
                <a:ea typeface="Arimo Bold"/>
                <a:cs typeface="Arimo Bold"/>
                <a:sym typeface="Arimo Bold"/>
              </a:rPr>
              <a:t>!</a:t>
            </a:r>
            <a:endParaRPr lang="en-US" sz="5851" b="1" dirty="0">
              <a:solidFill>
                <a:srgbClr val="FF5757"/>
              </a:solidFill>
              <a:latin typeface="Arimo Bold"/>
              <a:ea typeface="Arimo Bold"/>
              <a:cs typeface="Arimo Bold"/>
              <a:sym typeface="Arimo Bo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320950"/>
          </a:xfrm>
          <a:prstGeom prst="rect">
            <a:avLst/>
          </a:prstGeom>
        </p:spPr>
      </p:pic>
      <p:sp>
        <p:nvSpPr>
          <p:cNvPr id="3" name="Freeform 8">
            <a:extLst>
              <a:ext uri="{FF2B5EF4-FFF2-40B4-BE49-F238E27FC236}">
                <a16:creationId xmlns:a16="http://schemas.microsoft.com/office/drawing/2014/main" id="{A8D45A53-8A22-B3A7-49BD-5107F1622360}"/>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pic>
        <p:nvPicPr>
          <p:cNvPr id="4" name="Resim 3">
            <a:extLst>
              <a:ext uri="{FF2B5EF4-FFF2-40B4-BE49-F238E27FC236}">
                <a16:creationId xmlns:a16="http://schemas.microsoft.com/office/drawing/2014/main" id="{6A2708A8-423E-7477-197D-B424A6C7C6A5}"/>
              </a:ext>
            </a:extLst>
          </p:cNvPr>
          <p:cNvPicPr>
            <a:picLocks noChangeAspect="1"/>
          </p:cNvPicPr>
          <p:nvPr/>
        </p:nvPicPr>
        <p:blipFill>
          <a:blip r:embed="rId6"/>
          <a:stretch>
            <a:fillRect/>
          </a:stretch>
        </p:blipFill>
        <p:spPr>
          <a:xfrm>
            <a:off x="383203" y="9586632"/>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763383"/>
            <a:ext cx="4615004" cy="6760234"/>
            <a:chOff x="0" y="0"/>
            <a:chExt cx="4352290" cy="6375400"/>
          </a:xfrm>
        </p:grpSpPr>
        <p:sp>
          <p:nvSpPr>
            <p:cNvPr id="3" name="Freeform 3"/>
            <p:cNvSpPr/>
            <p:nvPr/>
          </p:nvSpPr>
          <p:spPr>
            <a:xfrm>
              <a:off x="12700" y="12700"/>
              <a:ext cx="4325620" cy="6350000"/>
            </a:xfrm>
            <a:custGeom>
              <a:avLst/>
              <a:gdLst/>
              <a:ahLst/>
              <a:cxnLst/>
              <a:rect l="l" t="t" r="r" b="b"/>
              <a:pathLst>
                <a:path w="4325620" h="6350000">
                  <a:moveTo>
                    <a:pt x="2162810" y="0"/>
                  </a:moveTo>
                  <a:cubicBezTo>
                    <a:pt x="3357880" y="0"/>
                    <a:pt x="4325620" y="1421130"/>
                    <a:pt x="4325620" y="3175000"/>
                  </a:cubicBezTo>
                  <a:cubicBezTo>
                    <a:pt x="4325620" y="4928870"/>
                    <a:pt x="3357880" y="6350000"/>
                    <a:pt x="2162810" y="6350000"/>
                  </a:cubicBezTo>
                  <a:cubicBezTo>
                    <a:pt x="967740" y="6350000"/>
                    <a:pt x="0" y="4928870"/>
                    <a:pt x="0" y="3175000"/>
                  </a:cubicBezTo>
                  <a:cubicBezTo>
                    <a:pt x="0" y="1421130"/>
                    <a:pt x="967740" y="0"/>
                    <a:pt x="2162810" y="0"/>
                  </a:cubicBezTo>
                  <a:close/>
                </a:path>
              </a:pathLst>
            </a:custGeom>
            <a:blipFill>
              <a:blip r:embed="rId2"/>
              <a:stretch>
                <a:fillRect l="-25281" r="-25281"/>
              </a:stretch>
            </a:blipFill>
          </p:spPr>
          <p:txBody>
            <a:bodyPr/>
            <a:lstStyle/>
            <a:p>
              <a:endParaRPr lang="tr-TR"/>
            </a:p>
          </p:txBody>
        </p:sp>
        <p:sp>
          <p:nvSpPr>
            <p:cNvPr id="4" name="Freeform 4"/>
            <p:cNvSpPr/>
            <p:nvPr/>
          </p:nvSpPr>
          <p:spPr>
            <a:xfrm>
              <a:off x="0" y="0"/>
              <a:ext cx="4352290" cy="6375400"/>
            </a:xfrm>
            <a:custGeom>
              <a:avLst/>
              <a:gdLst/>
              <a:ahLst/>
              <a:cxnLst/>
              <a:rect l="l" t="t" r="r" b="b"/>
              <a:pathLst>
                <a:path w="4352290" h="6375400">
                  <a:moveTo>
                    <a:pt x="2175510" y="6375400"/>
                  </a:moveTo>
                  <a:cubicBezTo>
                    <a:pt x="1593850" y="6375400"/>
                    <a:pt x="1046480" y="6042660"/>
                    <a:pt x="635000" y="5439410"/>
                  </a:cubicBezTo>
                  <a:cubicBezTo>
                    <a:pt x="226060" y="4838700"/>
                    <a:pt x="0" y="4038600"/>
                    <a:pt x="0" y="3187700"/>
                  </a:cubicBezTo>
                  <a:cubicBezTo>
                    <a:pt x="0" y="2336800"/>
                    <a:pt x="226060" y="1536700"/>
                    <a:pt x="636270" y="935990"/>
                  </a:cubicBezTo>
                  <a:cubicBezTo>
                    <a:pt x="1046480" y="332740"/>
                    <a:pt x="1593850" y="0"/>
                    <a:pt x="2175510" y="0"/>
                  </a:cubicBezTo>
                  <a:cubicBezTo>
                    <a:pt x="2757170" y="0"/>
                    <a:pt x="3304540" y="332740"/>
                    <a:pt x="3716020" y="935990"/>
                  </a:cubicBezTo>
                  <a:cubicBezTo>
                    <a:pt x="4126230" y="1536700"/>
                    <a:pt x="4352290" y="2336800"/>
                    <a:pt x="4352290" y="3187700"/>
                  </a:cubicBezTo>
                  <a:cubicBezTo>
                    <a:pt x="4352290" y="4038600"/>
                    <a:pt x="4126230" y="4838700"/>
                    <a:pt x="3716020" y="5439410"/>
                  </a:cubicBezTo>
                  <a:cubicBezTo>
                    <a:pt x="3304540" y="6042660"/>
                    <a:pt x="2758440" y="6375400"/>
                    <a:pt x="2175510" y="6375400"/>
                  </a:cubicBezTo>
                  <a:close/>
                  <a:moveTo>
                    <a:pt x="2175510" y="25400"/>
                  </a:moveTo>
                  <a:cubicBezTo>
                    <a:pt x="990600" y="25400"/>
                    <a:pt x="25400" y="1443990"/>
                    <a:pt x="25400" y="3187700"/>
                  </a:cubicBezTo>
                  <a:cubicBezTo>
                    <a:pt x="25400" y="4931410"/>
                    <a:pt x="990600" y="6350000"/>
                    <a:pt x="2175510" y="6350000"/>
                  </a:cubicBezTo>
                  <a:cubicBezTo>
                    <a:pt x="3360420" y="6350000"/>
                    <a:pt x="4325620" y="4931410"/>
                    <a:pt x="4325620" y="3187700"/>
                  </a:cubicBezTo>
                  <a:cubicBezTo>
                    <a:pt x="4325620" y="1443990"/>
                    <a:pt x="3361690" y="25400"/>
                    <a:pt x="2175510" y="25400"/>
                  </a:cubicBezTo>
                  <a:close/>
                </a:path>
              </a:pathLst>
            </a:custGeom>
            <a:solidFill>
              <a:srgbClr val="000000"/>
            </a:solidFill>
          </p:spPr>
          <p:txBody>
            <a:bodyPr/>
            <a:lstStyle/>
            <a:p>
              <a:endParaRPr lang="tr-TR"/>
            </a:p>
          </p:txBody>
        </p:sp>
      </p:grpSp>
      <p:sp>
        <p:nvSpPr>
          <p:cNvPr id="5" name="Freeform 5"/>
          <p:cNvSpPr/>
          <p:nvPr/>
        </p:nvSpPr>
        <p:spPr>
          <a:xfrm>
            <a:off x="1269816" y="7239217"/>
            <a:ext cx="1284400" cy="1284400"/>
          </a:xfrm>
          <a:custGeom>
            <a:avLst/>
            <a:gdLst/>
            <a:ahLst/>
            <a:cxnLst/>
            <a:rect l="l" t="t" r="r" b="b"/>
            <a:pathLst>
              <a:path w="1284400" h="1284400">
                <a:moveTo>
                  <a:pt x="0" y="0"/>
                </a:moveTo>
                <a:lnTo>
                  <a:pt x="1284400" y="0"/>
                </a:lnTo>
                <a:lnTo>
                  <a:pt x="1284400" y="1284400"/>
                </a:lnTo>
                <a:lnTo>
                  <a:pt x="0" y="1284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Freeform 6"/>
          <p:cNvSpPr/>
          <p:nvPr/>
        </p:nvSpPr>
        <p:spPr>
          <a:xfrm>
            <a:off x="4172500" y="1609287"/>
            <a:ext cx="1284400" cy="1284400"/>
          </a:xfrm>
          <a:custGeom>
            <a:avLst/>
            <a:gdLst/>
            <a:ahLst/>
            <a:cxnLst/>
            <a:rect l="l" t="t" r="r" b="b"/>
            <a:pathLst>
              <a:path w="1284400" h="1284400">
                <a:moveTo>
                  <a:pt x="0" y="0"/>
                </a:moveTo>
                <a:lnTo>
                  <a:pt x="1284400" y="0"/>
                </a:lnTo>
                <a:lnTo>
                  <a:pt x="1284400" y="1284399"/>
                </a:lnTo>
                <a:lnTo>
                  <a:pt x="0" y="1284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nvGrpSpPr>
          <p:cNvPr id="7" name="Group 7"/>
          <p:cNvGrpSpPr/>
          <p:nvPr/>
        </p:nvGrpSpPr>
        <p:grpSpPr>
          <a:xfrm>
            <a:off x="6571540" y="2251487"/>
            <a:ext cx="9967894" cy="7006813"/>
            <a:chOff x="0" y="0"/>
            <a:chExt cx="53453626" cy="37574595"/>
          </a:xfrm>
        </p:grpSpPr>
        <p:sp>
          <p:nvSpPr>
            <p:cNvPr id="8" name="Freeform 8"/>
            <p:cNvSpPr/>
            <p:nvPr/>
          </p:nvSpPr>
          <p:spPr>
            <a:xfrm>
              <a:off x="72390" y="72390"/>
              <a:ext cx="53308848" cy="37429814"/>
            </a:xfrm>
            <a:custGeom>
              <a:avLst/>
              <a:gdLst/>
              <a:ahLst/>
              <a:cxnLst/>
              <a:rect l="l" t="t" r="r" b="b"/>
              <a:pathLst>
                <a:path w="53308848" h="37429814">
                  <a:moveTo>
                    <a:pt x="0" y="0"/>
                  </a:moveTo>
                  <a:lnTo>
                    <a:pt x="53308848" y="0"/>
                  </a:lnTo>
                  <a:lnTo>
                    <a:pt x="53308848" y="37429814"/>
                  </a:lnTo>
                  <a:lnTo>
                    <a:pt x="0" y="37429814"/>
                  </a:lnTo>
                  <a:lnTo>
                    <a:pt x="0" y="0"/>
                  </a:lnTo>
                  <a:close/>
                </a:path>
              </a:pathLst>
            </a:custGeom>
            <a:solidFill>
              <a:srgbClr val="FEEBD4"/>
            </a:solidFill>
          </p:spPr>
          <p:txBody>
            <a:bodyPr/>
            <a:lstStyle/>
            <a:p>
              <a:endParaRPr lang="tr-TR"/>
            </a:p>
          </p:txBody>
        </p:sp>
        <p:sp>
          <p:nvSpPr>
            <p:cNvPr id="9" name="Freeform 9"/>
            <p:cNvSpPr/>
            <p:nvPr/>
          </p:nvSpPr>
          <p:spPr>
            <a:xfrm>
              <a:off x="0" y="0"/>
              <a:ext cx="53453624" cy="37574593"/>
            </a:xfrm>
            <a:custGeom>
              <a:avLst/>
              <a:gdLst/>
              <a:ahLst/>
              <a:cxnLst/>
              <a:rect l="l" t="t" r="r" b="b"/>
              <a:pathLst>
                <a:path w="53453624" h="37574593">
                  <a:moveTo>
                    <a:pt x="53308845" y="37429815"/>
                  </a:moveTo>
                  <a:lnTo>
                    <a:pt x="53453624" y="37429815"/>
                  </a:lnTo>
                  <a:lnTo>
                    <a:pt x="53453624" y="37574593"/>
                  </a:lnTo>
                  <a:lnTo>
                    <a:pt x="53308845" y="37574593"/>
                  </a:lnTo>
                  <a:lnTo>
                    <a:pt x="53308845" y="37429815"/>
                  </a:lnTo>
                  <a:close/>
                  <a:moveTo>
                    <a:pt x="0" y="144780"/>
                  </a:moveTo>
                  <a:lnTo>
                    <a:pt x="144780" y="144780"/>
                  </a:lnTo>
                  <a:lnTo>
                    <a:pt x="144780" y="37429815"/>
                  </a:lnTo>
                  <a:lnTo>
                    <a:pt x="0" y="37429815"/>
                  </a:lnTo>
                  <a:lnTo>
                    <a:pt x="0" y="144780"/>
                  </a:lnTo>
                  <a:close/>
                  <a:moveTo>
                    <a:pt x="0" y="37429815"/>
                  </a:moveTo>
                  <a:lnTo>
                    <a:pt x="144780" y="37429815"/>
                  </a:lnTo>
                  <a:lnTo>
                    <a:pt x="144780" y="37574593"/>
                  </a:lnTo>
                  <a:lnTo>
                    <a:pt x="0" y="37574593"/>
                  </a:lnTo>
                  <a:lnTo>
                    <a:pt x="0" y="37429815"/>
                  </a:lnTo>
                  <a:close/>
                  <a:moveTo>
                    <a:pt x="53308845" y="144780"/>
                  </a:moveTo>
                  <a:lnTo>
                    <a:pt x="53453624" y="144780"/>
                  </a:lnTo>
                  <a:lnTo>
                    <a:pt x="53453624" y="37429815"/>
                  </a:lnTo>
                  <a:lnTo>
                    <a:pt x="53308845" y="37429815"/>
                  </a:lnTo>
                  <a:lnTo>
                    <a:pt x="53308845" y="144780"/>
                  </a:lnTo>
                  <a:close/>
                  <a:moveTo>
                    <a:pt x="144780" y="37429815"/>
                  </a:moveTo>
                  <a:lnTo>
                    <a:pt x="53308845" y="37429815"/>
                  </a:lnTo>
                  <a:lnTo>
                    <a:pt x="53308845" y="37574593"/>
                  </a:lnTo>
                  <a:lnTo>
                    <a:pt x="144780" y="37574593"/>
                  </a:lnTo>
                  <a:lnTo>
                    <a:pt x="144780" y="37429815"/>
                  </a:lnTo>
                  <a:close/>
                  <a:moveTo>
                    <a:pt x="53308845" y="0"/>
                  </a:moveTo>
                  <a:lnTo>
                    <a:pt x="53453624" y="0"/>
                  </a:lnTo>
                  <a:lnTo>
                    <a:pt x="53453624" y="144780"/>
                  </a:lnTo>
                  <a:lnTo>
                    <a:pt x="53308845" y="144780"/>
                  </a:lnTo>
                  <a:lnTo>
                    <a:pt x="53308845" y="0"/>
                  </a:lnTo>
                  <a:close/>
                  <a:moveTo>
                    <a:pt x="0" y="0"/>
                  </a:moveTo>
                  <a:lnTo>
                    <a:pt x="144780" y="0"/>
                  </a:lnTo>
                  <a:lnTo>
                    <a:pt x="144780" y="144780"/>
                  </a:lnTo>
                  <a:lnTo>
                    <a:pt x="0" y="144780"/>
                  </a:lnTo>
                  <a:lnTo>
                    <a:pt x="0" y="0"/>
                  </a:lnTo>
                  <a:close/>
                  <a:moveTo>
                    <a:pt x="144780" y="0"/>
                  </a:moveTo>
                  <a:lnTo>
                    <a:pt x="53308845" y="0"/>
                  </a:lnTo>
                  <a:lnTo>
                    <a:pt x="53308845" y="144780"/>
                  </a:lnTo>
                  <a:lnTo>
                    <a:pt x="144780" y="144780"/>
                  </a:lnTo>
                  <a:lnTo>
                    <a:pt x="144780" y="0"/>
                  </a:lnTo>
                  <a:close/>
                </a:path>
              </a:pathLst>
            </a:custGeom>
            <a:solidFill>
              <a:srgbClr val="000000"/>
            </a:solidFill>
          </p:spPr>
          <p:txBody>
            <a:bodyPr/>
            <a:lstStyle/>
            <a:p>
              <a:endParaRPr lang="tr-TR"/>
            </a:p>
          </p:txBody>
        </p:sp>
      </p:grpSp>
      <p:sp>
        <p:nvSpPr>
          <p:cNvPr id="10" name="Freeform 10"/>
          <p:cNvSpPr/>
          <p:nvPr/>
        </p:nvSpPr>
        <p:spPr>
          <a:xfrm>
            <a:off x="15897234" y="1763383"/>
            <a:ext cx="1284400" cy="1284400"/>
          </a:xfrm>
          <a:custGeom>
            <a:avLst/>
            <a:gdLst/>
            <a:ahLst/>
            <a:cxnLst/>
            <a:rect l="l" t="t" r="r" b="b"/>
            <a:pathLst>
              <a:path w="1284400" h="1284400">
                <a:moveTo>
                  <a:pt x="0" y="0"/>
                </a:moveTo>
                <a:lnTo>
                  <a:pt x="1284400" y="0"/>
                </a:lnTo>
                <a:lnTo>
                  <a:pt x="1284400" y="1284400"/>
                </a:lnTo>
                <a:lnTo>
                  <a:pt x="0" y="1284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1" name="TextBox 11"/>
          <p:cNvSpPr txBox="1"/>
          <p:nvPr/>
        </p:nvSpPr>
        <p:spPr>
          <a:xfrm>
            <a:off x="5643704" y="873099"/>
            <a:ext cx="11175177" cy="1138912"/>
          </a:xfrm>
          <a:prstGeom prst="rect">
            <a:avLst/>
          </a:prstGeom>
        </p:spPr>
        <p:txBody>
          <a:bodyPr lIns="0" tIns="0" rIns="0" bIns="0" rtlCol="0" anchor="t">
            <a:spAutoFit/>
          </a:bodyPr>
          <a:lstStyle/>
          <a:p>
            <a:pPr algn="ctr">
              <a:lnSpc>
                <a:spcPts val="8498"/>
              </a:lnSpc>
            </a:pPr>
            <a:r>
              <a:rPr lang="en-US" sz="8761" spc="227">
                <a:solidFill>
                  <a:srgbClr val="000000"/>
                </a:solidFill>
                <a:latin typeface="Gulfs Display"/>
                <a:ea typeface="Gulfs Display"/>
                <a:cs typeface="Gulfs Display"/>
                <a:sym typeface="Gulfs Display"/>
              </a:rPr>
              <a:t>BUHARLAŞTIRMA</a:t>
            </a:r>
          </a:p>
        </p:txBody>
      </p:sp>
      <p:sp>
        <p:nvSpPr>
          <p:cNvPr id="12" name="TextBox 12"/>
          <p:cNvSpPr txBox="1"/>
          <p:nvPr/>
        </p:nvSpPr>
        <p:spPr>
          <a:xfrm>
            <a:off x="7840293" y="2847758"/>
            <a:ext cx="7430389" cy="6058559"/>
          </a:xfrm>
          <a:prstGeom prst="rect">
            <a:avLst/>
          </a:prstGeom>
        </p:spPr>
        <p:txBody>
          <a:bodyPr lIns="0" tIns="0" rIns="0" bIns="0" rtlCol="0" anchor="t">
            <a:spAutoFit/>
          </a:bodyPr>
          <a:lstStyle/>
          <a:p>
            <a:pPr algn="ctr">
              <a:lnSpc>
                <a:spcPts val="5871"/>
              </a:lnSpc>
            </a:pPr>
            <a:r>
              <a:rPr lang="en-US" sz="4193">
                <a:solidFill>
                  <a:srgbClr val="000000"/>
                </a:solidFill>
                <a:latin typeface="Cooper Hewitt"/>
                <a:ea typeface="Cooper Hewitt"/>
                <a:cs typeface="Cooper Hewitt"/>
                <a:sym typeface="Cooper Hewitt"/>
              </a:rPr>
              <a:t>katı-sıvı</a:t>
            </a:r>
          </a:p>
          <a:p>
            <a:pPr algn="ctr">
              <a:lnSpc>
                <a:spcPts val="5871"/>
              </a:lnSpc>
            </a:pPr>
            <a:r>
              <a:rPr lang="en-US" sz="4193">
                <a:solidFill>
                  <a:srgbClr val="000000"/>
                </a:solidFill>
                <a:latin typeface="Cooper Hewitt"/>
                <a:ea typeface="Cooper Hewitt"/>
                <a:cs typeface="Cooper Hewitt"/>
                <a:sym typeface="Cooper Hewitt"/>
              </a:rPr>
              <a:t>Örneğin tuz-su karışımında tuz, sudan bu yöntemle ayrılabilir. Karışım ağzı açık bir kap içerisinde</a:t>
            </a:r>
          </a:p>
          <a:p>
            <a:pPr algn="ctr">
              <a:lnSpc>
                <a:spcPts val="5871"/>
              </a:lnSpc>
            </a:pPr>
            <a:r>
              <a:rPr lang="en-US" sz="4193">
                <a:solidFill>
                  <a:srgbClr val="000000"/>
                </a:solidFill>
                <a:latin typeface="Cooper Hewitt"/>
                <a:ea typeface="Cooper Hewitt"/>
                <a:cs typeface="Cooper Hewitt"/>
                <a:sym typeface="Cooper Hewitt"/>
              </a:rPr>
              <a:t>bir ısıtıcının üstüne konulduğunda su buharlaşacak, kapta sadece tuz kalacaktır.</a:t>
            </a:r>
          </a:p>
        </p:txBody>
      </p:sp>
      <p:pic>
        <p:nvPicPr>
          <p:cNvPr id="14" name="Resim 13">
            <a:extLst>
              <a:ext uri="{FF2B5EF4-FFF2-40B4-BE49-F238E27FC236}">
                <a16:creationId xmlns:a16="http://schemas.microsoft.com/office/drawing/2014/main" id="{6E52BA5C-D37F-36C1-1E0F-B36AB23DA012}"/>
              </a:ext>
            </a:extLst>
          </p:cNvPr>
          <p:cNvPicPr>
            <a:picLocks noChangeAspect="1"/>
          </p:cNvPicPr>
          <p:nvPr/>
        </p:nvPicPr>
        <p:blipFill>
          <a:blip r:embed="rId7"/>
          <a:stretch>
            <a:fillRect/>
          </a:stretch>
        </p:blipFill>
        <p:spPr>
          <a:xfrm>
            <a:off x="383203" y="9586632"/>
            <a:ext cx="6220693" cy="543001"/>
          </a:xfrm>
          <a:prstGeom prst="rect">
            <a:avLst/>
          </a:prstGeom>
        </p:spPr>
      </p:pic>
      <p:sp>
        <p:nvSpPr>
          <p:cNvPr id="13" name="Freeform 8">
            <a:extLst>
              <a:ext uri="{FF2B5EF4-FFF2-40B4-BE49-F238E27FC236}">
                <a16:creationId xmlns:a16="http://schemas.microsoft.com/office/drawing/2014/main" id="{75105A88-07C8-FE74-9D60-2095668C034B}"/>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8"/>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st="1200" end="2262.666"/>
                </p14:media>
              </p:ext>
            </p:extLst>
          </p:nvPr>
        </p:nvPicPr>
        <p:blipFill>
          <a:blip r:embed="rId4"/>
          <a:srcRect/>
          <a:stretch>
            <a:fillRect/>
          </a:stretch>
        </p:blipFill>
        <p:spPr>
          <a:xfrm>
            <a:off x="0" y="-280674"/>
            <a:ext cx="18288000" cy="10567674"/>
          </a:xfrm>
          <a:prstGeom prst="rect">
            <a:avLst/>
          </a:prstGeom>
        </p:spPr>
      </p:pic>
      <p:pic>
        <p:nvPicPr>
          <p:cNvPr id="3" name="Resim 2">
            <a:extLst>
              <a:ext uri="{FF2B5EF4-FFF2-40B4-BE49-F238E27FC236}">
                <a16:creationId xmlns:a16="http://schemas.microsoft.com/office/drawing/2014/main" id="{408FC6F1-96D4-4020-180F-38C57B5E507E}"/>
              </a:ext>
            </a:extLst>
          </p:cNvPr>
          <p:cNvPicPr>
            <a:picLocks noChangeAspect="1"/>
          </p:cNvPicPr>
          <p:nvPr/>
        </p:nvPicPr>
        <p:blipFill>
          <a:blip r:embed="rId5"/>
          <a:stretch>
            <a:fillRect/>
          </a:stretch>
        </p:blipFill>
        <p:spPr>
          <a:xfrm>
            <a:off x="383203" y="9586632"/>
            <a:ext cx="6220693" cy="543001"/>
          </a:xfrm>
          <a:prstGeom prst="rect">
            <a:avLst/>
          </a:prstGeom>
        </p:spPr>
      </p:pic>
      <p:sp>
        <p:nvSpPr>
          <p:cNvPr id="4" name="Freeform 8">
            <a:extLst>
              <a:ext uri="{FF2B5EF4-FFF2-40B4-BE49-F238E27FC236}">
                <a16:creationId xmlns:a16="http://schemas.microsoft.com/office/drawing/2014/main" id="{288EAFCB-A93A-9701-8469-6D3D89423CFF}"/>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763383"/>
            <a:ext cx="4615004" cy="6760234"/>
            <a:chOff x="0" y="0"/>
            <a:chExt cx="4352290" cy="6375400"/>
          </a:xfrm>
        </p:grpSpPr>
        <p:sp>
          <p:nvSpPr>
            <p:cNvPr id="3" name="Freeform 3"/>
            <p:cNvSpPr/>
            <p:nvPr/>
          </p:nvSpPr>
          <p:spPr>
            <a:xfrm>
              <a:off x="12700" y="12700"/>
              <a:ext cx="4325620" cy="6350000"/>
            </a:xfrm>
            <a:custGeom>
              <a:avLst/>
              <a:gdLst/>
              <a:ahLst/>
              <a:cxnLst/>
              <a:rect l="l" t="t" r="r" b="b"/>
              <a:pathLst>
                <a:path w="4325620" h="6350000">
                  <a:moveTo>
                    <a:pt x="2162810" y="0"/>
                  </a:moveTo>
                  <a:cubicBezTo>
                    <a:pt x="3357880" y="0"/>
                    <a:pt x="4325620" y="1421130"/>
                    <a:pt x="4325620" y="3175000"/>
                  </a:cubicBezTo>
                  <a:cubicBezTo>
                    <a:pt x="4325620" y="4928870"/>
                    <a:pt x="3357880" y="6350000"/>
                    <a:pt x="2162810" y="6350000"/>
                  </a:cubicBezTo>
                  <a:cubicBezTo>
                    <a:pt x="967740" y="6350000"/>
                    <a:pt x="0" y="4928870"/>
                    <a:pt x="0" y="3175000"/>
                  </a:cubicBezTo>
                  <a:cubicBezTo>
                    <a:pt x="0" y="1421130"/>
                    <a:pt x="967740" y="0"/>
                    <a:pt x="2162810" y="0"/>
                  </a:cubicBezTo>
                  <a:close/>
                </a:path>
              </a:pathLst>
            </a:custGeom>
            <a:blipFill>
              <a:blip r:embed="rId2"/>
              <a:stretch>
                <a:fillRect l="-5692" r="-5692"/>
              </a:stretch>
            </a:blipFill>
          </p:spPr>
          <p:txBody>
            <a:bodyPr/>
            <a:lstStyle/>
            <a:p>
              <a:endParaRPr lang="tr-TR"/>
            </a:p>
          </p:txBody>
        </p:sp>
        <p:sp>
          <p:nvSpPr>
            <p:cNvPr id="4" name="Freeform 4"/>
            <p:cNvSpPr/>
            <p:nvPr/>
          </p:nvSpPr>
          <p:spPr>
            <a:xfrm>
              <a:off x="0" y="0"/>
              <a:ext cx="4352290" cy="6375400"/>
            </a:xfrm>
            <a:custGeom>
              <a:avLst/>
              <a:gdLst/>
              <a:ahLst/>
              <a:cxnLst/>
              <a:rect l="l" t="t" r="r" b="b"/>
              <a:pathLst>
                <a:path w="4352290" h="6375400">
                  <a:moveTo>
                    <a:pt x="2175510" y="6375400"/>
                  </a:moveTo>
                  <a:cubicBezTo>
                    <a:pt x="1593850" y="6375400"/>
                    <a:pt x="1046480" y="6042660"/>
                    <a:pt x="635000" y="5439410"/>
                  </a:cubicBezTo>
                  <a:cubicBezTo>
                    <a:pt x="226060" y="4838700"/>
                    <a:pt x="0" y="4038600"/>
                    <a:pt x="0" y="3187700"/>
                  </a:cubicBezTo>
                  <a:cubicBezTo>
                    <a:pt x="0" y="2336800"/>
                    <a:pt x="226060" y="1536700"/>
                    <a:pt x="636270" y="935990"/>
                  </a:cubicBezTo>
                  <a:cubicBezTo>
                    <a:pt x="1046480" y="332740"/>
                    <a:pt x="1593850" y="0"/>
                    <a:pt x="2175510" y="0"/>
                  </a:cubicBezTo>
                  <a:cubicBezTo>
                    <a:pt x="2757170" y="0"/>
                    <a:pt x="3304540" y="332740"/>
                    <a:pt x="3716020" y="935990"/>
                  </a:cubicBezTo>
                  <a:cubicBezTo>
                    <a:pt x="4126230" y="1536700"/>
                    <a:pt x="4352290" y="2336800"/>
                    <a:pt x="4352290" y="3187700"/>
                  </a:cubicBezTo>
                  <a:cubicBezTo>
                    <a:pt x="4352290" y="4038600"/>
                    <a:pt x="4126230" y="4838700"/>
                    <a:pt x="3716020" y="5439410"/>
                  </a:cubicBezTo>
                  <a:cubicBezTo>
                    <a:pt x="3304540" y="6042660"/>
                    <a:pt x="2758440" y="6375400"/>
                    <a:pt x="2175510" y="6375400"/>
                  </a:cubicBezTo>
                  <a:close/>
                  <a:moveTo>
                    <a:pt x="2175510" y="25400"/>
                  </a:moveTo>
                  <a:cubicBezTo>
                    <a:pt x="990600" y="25400"/>
                    <a:pt x="25400" y="1443990"/>
                    <a:pt x="25400" y="3187700"/>
                  </a:cubicBezTo>
                  <a:cubicBezTo>
                    <a:pt x="25400" y="4931410"/>
                    <a:pt x="990600" y="6350000"/>
                    <a:pt x="2175510" y="6350000"/>
                  </a:cubicBezTo>
                  <a:cubicBezTo>
                    <a:pt x="3360420" y="6350000"/>
                    <a:pt x="4325620" y="4931410"/>
                    <a:pt x="4325620" y="3187700"/>
                  </a:cubicBezTo>
                  <a:cubicBezTo>
                    <a:pt x="4325620" y="1443990"/>
                    <a:pt x="3361690" y="25400"/>
                    <a:pt x="2175510" y="25400"/>
                  </a:cubicBezTo>
                  <a:close/>
                </a:path>
              </a:pathLst>
            </a:custGeom>
            <a:solidFill>
              <a:srgbClr val="000000"/>
            </a:solidFill>
          </p:spPr>
          <p:txBody>
            <a:bodyPr/>
            <a:lstStyle/>
            <a:p>
              <a:endParaRPr lang="tr-TR"/>
            </a:p>
          </p:txBody>
        </p:sp>
      </p:grpSp>
      <p:sp>
        <p:nvSpPr>
          <p:cNvPr id="5" name="Freeform 5"/>
          <p:cNvSpPr/>
          <p:nvPr/>
        </p:nvSpPr>
        <p:spPr>
          <a:xfrm>
            <a:off x="1269816" y="7239217"/>
            <a:ext cx="1284400" cy="1284400"/>
          </a:xfrm>
          <a:custGeom>
            <a:avLst/>
            <a:gdLst/>
            <a:ahLst/>
            <a:cxnLst/>
            <a:rect l="l" t="t" r="r" b="b"/>
            <a:pathLst>
              <a:path w="1284400" h="1284400">
                <a:moveTo>
                  <a:pt x="0" y="0"/>
                </a:moveTo>
                <a:lnTo>
                  <a:pt x="1284400" y="0"/>
                </a:lnTo>
                <a:lnTo>
                  <a:pt x="1284400" y="1284400"/>
                </a:lnTo>
                <a:lnTo>
                  <a:pt x="0" y="1284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Freeform 6"/>
          <p:cNvSpPr/>
          <p:nvPr/>
        </p:nvSpPr>
        <p:spPr>
          <a:xfrm>
            <a:off x="4172500" y="1609287"/>
            <a:ext cx="1284400" cy="1284400"/>
          </a:xfrm>
          <a:custGeom>
            <a:avLst/>
            <a:gdLst/>
            <a:ahLst/>
            <a:cxnLst/>
            <a:rect l="l" t="t" r="r" b="b"/>
            <a:pathLst>
              <a:path w="1284400" h="1284400">
                <a:moveTo>
                  <a:pt x="0" y="0"/>
                </a:moveTo>
                <a:lnTo>
                  <a:pt x="1284400" y="0"/>
                </a:lnTo>
                <a:lnTo>
                  <a:pt x="1284400" y="1284399"/>
                </a:lnTo>
                <a:lnTo>
                  <a:pt x="0" y="1284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nvGrpSpPr>
          <p:cNvPr id="7" name="Group 7"/>
          <p:cNvGrpSpPr/>
          <p:nvPr/>
        </p:nvGrpSpPr>
        <p:grpSpPr>
          <a:xfrm>
            <a:off x="6571540" y="2251487"/>
            <a:ext cx="9967894" cy="7006813"/>
            <a:chOff x="0" y="0"/>
            <a:chExt cx="53453626" cy="37574595"/>
          </a:xfrm>
        </p:grpSpPr>
        <p:sp>
          <p:nvSpPr>
            <p:cNvPr id="8" name="Freeform 8"/>
            <p:cNvSpPr/>
            <p:nvPr/>
          </p:nvSpPr>
          <p:spPr>
            <a:xfrm>
              <a:off x="72390" y="72390"/>
              <a:ext cx="53308848" cy="37429814"/>
            </a:xfrm>
            <a:custGeom>
              <a:avLst/>
              <a:gdLst/>
              <a:ahLst/>
              <a:cxnLst/>
              <a:rect l="l" t="t" r="r" b="b"/>
              <a:pathLst>
                <a:path w="53308848" h="37429814">
                  <a:moveTo>
                    <a:pt x="0" y="0"/>
                  </a:moveTo>
                  <a:lnTo>
                    <a:pt x="53308848" y="0"/>
                  </a:lnTo>
                  <a:lnTo>
                    <a:pt x="53308848" y="37429814"/>
                  </a:lnTo>
                  <a:lnTo>
                    <a:pt x="0" y="37429814"/>
                  </a:lnTo>
                  <a:lnTo>
                    <a:pt x="0" y="0"/>
                  </a:lnTo>
                  <a:close/>
                </a:path>
              </a:pathLst>
            </a:custGeom>
            <a:solidFill>
              <a:srgbClr val="FEEBD4"/>
            </a:solidFill>
          </p:spPr>
          <p:txBody>
            <a:bodyPr/>
            <a:lstStyle/>
            <a:p>
              <a:endParaRPr lang="tr-TR"/>
            </a:p>
          </p:txBody>
        </p:sp>
        <p:sp>
          <p:nvSpPr>
            <p:cNvPr id="9" name="Freeform 9"/>
            <p:cNvSpPr/>
            <p:nvPr/>
          </p:nvSpPr>
          <p:spPr>
            <a:xfrm>
              <a:off x="0" y="0"/>
              <a:ext cx="53453624" cy="37574593"/>
            </a:xfrm>
            <a:custGeom>
              <a:avLst/>
              <a:gdLst/>
              <a:ahLst/>
              <a:cxnLst/>
              <a:rect l="l" t="t" r="r" b="b"/>
              <a:pathLst>
                <a:path w="53453624" h="37574593">
                  <a:moveTo>
                    <a:pt x="53308845" y="37429815"/>
                  </a:moveTo>
                  <a:lnTo>
                    <a:pt x="53453624" y="37429815"/>
                  </a:lnTo>
                  <a:lnTo>
                    <a:pt x="53453624" y="37574593"/>
                  </a:lnTo>
                  <a:lnTo>
                    <a:pt x="53308845" y="37574593"/>
                  </a:lnTo>
                  <a:lnTo>
                    <a:pt x="53308845" y="37429815"/>
                  </a:lnTo>
                  <a:close/>
                  <a:moveTo>
                    <a:pt x="0" y="144780"/>
                  </a:moveTo>
                  <a:lnTo>
                    <a:pt x="144780" y="144780"/>
                  </a:lnTo>
                  <a:lnTo>
                    <a:pt x="144780" y="37429815"/>
                  </a:lnTo>
                  <a:lnTo>
                    <a:pt x="0" y="37429815"/>
                  </a:lnTo>
                  <a:lnTo>
                    <a:pt x="0" y="144780"/>
                  </a:lnTo>
                  <a:close/>
                  <a:moveTo>
                    <a:pt x="0" y="37429815"/>
                  </a:moveTo>
                  <a:lnTo>
                    <a:pt x="144780" y="37429815"/>
                  </a:lnTo>
                  <a:lnTo>
                    <a:pt x="144780" y="37574593"/>
                  </a:lnTo>
                  <a:lnTo>
                    <a:pt x="0" y="37574593"/>
                  </a:lnTo>
                  <a:lnTo>
                    <a:pt x="0" y="37429815"/>
                  </a:lnTo>
                  <a:close/>
                  <a:moveTo>
                    <a:pt x="53308845" y="144780"/>
                  </a:moveTo>
                  <a:lnTo>
                    <a:pt x="53453624" y="144780"/>
                  </a:lnTo>
                  <a:lnTo>
                    <a:pt x="53453624" y="37429815"/>
                  </a:lnTo>
                  <a:lnTo>
                    <a:pt x="53308845" y="37429815"/>
                  </a:lnTo>
                  <a:lnTo>
                    <a:pt x="53308845" y="144780"/>
                  </a:lnTo>
                  <a:close/>
                  <a:moveTo>
                    <a:pt x="144780" y="37429815"/>
                  </a:moveTo>
                  <a:lnTo>
                    <a:pt x="53308845" y="37429815"/>
                  </a:lnTo>
                  <a:lnTo>
                    <a:pt x="53308845" y="37574593"/>
                  </a:lnTo>
                  <a:lnTo>
                    <a:pt x="144780" y="37574593"/>
                  </a:lnTo>
                  <a:lnTo>
                    <a:pt x="144780" y="37429815"/>
                  </a:lnTo>
                  <a:close/>
                  <a:moveTo>
                    <a:pt x="53308845" y="0"/>
                  </a:moveTo>
                  <a:lnTo>
                    <a:pt x="53453624" y="0"/>
                  </a:lnTo>
                  <a:lnTo>
                    <a:pt x="53453624" y="144780"/>
                  </a:lnTo>
                  <a:lnTo>
                    <a:pt x="53308845" y="144780"/>
                  </a:lnTo>
                  <a:lnTo>
                    <a:pt x="53308845" y="0"/>
                  </a:lnTo>
                  <a:close/>
                  <a:moveTo>
                    <a:pt x="0" y="0"/>
                  </a:moveTo>
                  <a:lnTo>
                    <a:pt x="144780" y="0"/>
                  </a:lnTo>
                  <a:lnTo>
                    <a:pt x="144780" y="144780"/>
                  </a:lnTo>
                  <a:lnTo>
                    <a:pt x="0" y="144780"/>
                  </a:lnTo>
                  <a:lnTo>
                    <a:pt x="0" y="0"/>
                  </a:lnTo>
                  <a:close/>
                  <a:moveTo>
                    <a:pt x="144780" y="0"/>
                  </a:moveTo>
                  <a:lnTo>
                    <a:pt x="53308845" y="0"/>
                  </a:lnTo>
                  <a:lnTo>
                    <a:pt x="53308845" y="144780"/>
                  </a:lnTo>
                  <a:lnTo>
                    <a:pt x="144780" y="144780"/>
                  </a:lnTo>
                  <a:lnTo>
                    <a:pt x="144780" y="0"/>
                  </a:lnTo>
                  <a:close/>
                </a:path>
              </a:pathLst>
            </a:custGeom>
            <a:solidFill>
              <a:srgbClr val="000000"/>
            </a:solidFill>
          </p:spPr>
          <p:txBody>
            <a:bodyPr/>
            <a:lstStyle/>
            <a:p>
              <a:endParaRPr lang="tr-TR"/>
            </a:p>
          </p:txBody>
        </p:sp>
      </p:grpSp>
      <p:sp>
        <p:nvSpPr>
          <p:cNvPr id="10" name="Freeform 10"/>
          <p:cNvSpPr/>
          <p:nvPr/>
        </p:nvSpPr>
        <p:spPr>
          <a:xfrm>
            <a:off x="15897234" y="1763383"/>
            <a:ext cx="1284400" cy="1284400"/>
          </a:xfrm>
          <a:custGeom>
            <a:avLst/>
            <a:gdLst/>
            <a:ahLst/>
            <a:cxnLst/>
            <a:rect l="l" t="t" r="r" b="b"/>
            <a:pathLst>
              <a:path w="1284400" h="1284400">
                <a:moveTo>
                  <a:pt x="0" y="0"/>
                </a:moveTo>
                <a:lnTo>
                  <a:pt x="1284400" y="0"/>
                </a:lnTo>
                <a:lnTo>
                  <a:pt x="1284400" y="1284400"/>
                </a:lnTo>
                <a:lnTo>
                  <a:pt x="0" y="1284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1" name="TextBox 11"/>
          <p:cNvSpPr txBox="1"/>
          <p:nvPr/>
        </p:nvSpPr>
        <p:spPr>
          <a:xfrm>
            <a:off x="5643704" y="873099"/>
            <a:ext cx="11175177" cy="1138912"/>
          </a:xfrm>
          <a:prstGeom prst="rect">
            <a:avLst/>
          </a:prstGeom>
        </p:spPr>
        <p:txBody>
          <a:bodyPr lIns="0" tIns="0" rIns="0" bIns="0" rtlCol="0" anchor="t">
            <a:spAutoFit/>
          </a:bodyPr>
          <a:lstStyle/>
          <a:p>
            <a:pPr algn="ctr">
              <a:lnSpc>
                <a:spcPts val="8498"/>
              </a:lnSpc>
            </a:pPr>
            <a:r>
              <a:rPr lang="en-US" sz="8761" spc="227">
                <a:solidFill>
                  <a:srgbClr val="000000"/>
                </a:solidFill>
                <a:latin typeface="Gulfs Display"/>
                <a:ea typeface="Gulfs Display"/>
                <a:cs typeface="Gulfs Display"/>
                <a:sym typeface="Gulfs Display"/>
              </a:rPr>
              <a:t>ELEME</a:t>
            </a:r>
          </a:p>
        </p:txBody>
      </p:sp>
      <p:sp>
        <p:nvSpPr>
          <p:cNvPr id="12" name="TextBox 12"/>
          <p:cNvSpPr txBox="1"/>
          <p:nvPr/>
        </p:nvSpPr>
        <p:spPr>
          <a:xfrm>
            <a:off x="7066193" y="2625601"/>
            <a:ext cx="8978588" cy="6058559"/>
          </a:xfrm>
          <a:prstGeom prst="rect">
            <a:avLst/>
          </a:prstGeom>
        </p:spPr>
        <p:txBody>
          <a:bodyPr lIns="0" tIns="0" rIns="0" bIns="0" rtlCol="0" anchor="t">
            <a:spAutoFit/>
          </a:bodyPr>
          <a:lstStyle/>
          <a:p>
            <a:pPr algn="ctr">
              <a:lnSpc>
                <a:spcPts val="5871"/>
              </a:lnSpc>
            </a:pPr>
            <a:r>
              <a:rPr lang="en-US" sz="4193">
                <a:solidFill>
                  <a:srgbClr val="000000"/>
                </a:solidFill>
                <a:latin typeface="Cooper Hewitt"/>
                <a:ea typeface="Cooper Hewitt"/>
                <a:cs typeface="Cooper Hewitt"/>
                <a:sym typeface="Cooper Hewitt"/>
              </a:rPr>
              <a:t>Katı-katı </a:t>
            </a:r>
          </a:p>
          <a:p>
            <a:pPr algn="ctr">
              <a:lnSpc>
                <a:spcPts val="5871"/>
              </a:lnSpc>
            </a:pPr>
            <a:endParaRPr lang="en-US" sz="4193">
              <a:solidFill>
                <a:srgbClr val="000000"/>
              </a:solidFill>
              <a:latin typeface="Cooper Hewitt"/>
              <a:ea typeface="Cooper Hewitt"/>
              <a:cs typeface="Cooper Hewitt"/>
              <a:sym typeface="Cooper Hewitt"/>
            </a:endParaRPr>
          </a:p>
          <a:p>
            <a:pPr algn="ctr">
              <a:lnSpc>
                <a:spcPts val="5871"/>
              </a:lnSpc>
            </a:pPr>
            <a:r>
              <a:rPr lang="en-US" sz="4193">
                <a:solidFill>
                  <a:srgbClr val="000000"/>
                </a:solidFill>
                <a:latin typeface="Cooper Hewitt"/>
                <a:ea typeface="Cooper Hewitt"/>
                <a:cs typeface="Cooper Hewitt"/>
                <a:sym typeface="Cooper Hewitt"/>
              </a:rPr>
              <a:t>Bazen kullandığımız unda; yaptığımız yemeğin, tatlının içerisine girdiğinde topak topak olabilecek</a:t>
            </a:r>
          </a:p>
          <a:p>
            <a:pPr algn="ctr">
              <a:lnSpc>
                <a:spcPts val="5871"/>
              </a:lnSpc>
            </a:pPr>
            <a:r>
              <a:rPr lang="en-US" sz="4193">
                <a:solidFill>
                  <a:srgbClr val="000000"/>
                </a:solidFill>
                <a:latin typeface="Cooper Hewitt"/>
                <a:ea typeface="Cooper Hewitt"/>
                <a:cs typeface="Cooper Hewitt"/>
                <a:sym typeface="Cooper Hewitt"/>
              </a:rPr>
              <a:t>büyüklükte taneler bulunabilir. Unun içerisindeki bu taneler eleme yöntemiyle ayrılır.</a:t>
            </a:r>
          </a:p>
        </p:txBody>
      </p:sp>
      <p:pic>
        <p:nvPicPr>
          <p:cNvPr id="14" name="Resim 13">
            <a:extLst>
              <a:ext uri="{FF2B5EF4-FFF2-40B4-BE49-F238E27FC236}">
                <a16:creationId xmlns:a16="http://schemas.microsoft.com/office/drawing/2014/main" id="{439E5FC7-0793-A752-6BB1-E8546BFA3CD2}"/>
              </a:ext>
            </a:extLst>
          </p:cNvPr>
          <p:cNvPicPr>
            <a:picLocks noChangeAspect="1"/>
          </p:cNvPicPr>
          <p:nvPr/>
        </p:nvPicPr>
        <p:blipFill>
          <a:blip r:embed="rId7"/>
          <a:stretch>
            <a:fillRect/>
          </a:stretch>
        </p:blipFill>
        <p:spPr>
          <a:xfrm>
            <a:off x="383203" y="9586632"/>
            <a:ext cx="6220693" cy="543001"/>
          </a:xfrm>
          <a:prstGeom prst="rect">
            <a:avLst/>
          </a:prstGeom>
        </p:spPr>
      </p:pic>
      <p:sp>
        <p:nvSpPr>
          <p:cNvPr id="15" name="Freeform 8">
            <a:extLst>
              <a:ext uri="{FF2B5EF4-FFF2-40B4-BE49-F238E27FC236}">
                <a16:creationId xmlns:a16="http://schemas.microsoft.com/office/drawing/2014/main" id="{C9038904-3916-7319-E2E7-197F4C532EB1}"/>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8"/>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32159.124"/>
                </p14:media>
              </p:ext>
            </p:extLst>
          </p:nvPr>
        </p:nvPicPr>
        <p:blipFill>
          <a:blip r:embed="rId4"/>
          <a:srcRect/>
          <a:stretch>
            <a:fillRect/>
          </a:stretch>
        </p:blipFill>
        <p:spPr>
          <a:xfrm>
            <a:off x="0" y="0"/>
            <a:ext cx="18288000" cy="10320950"/>
          </a:xfrm>
          <a:prstGeom prst="rect">
            <a:avLst/>
          </a:prstGeom>
        </p:spPr>
      </p:pic>
      <p:pic>
        <p:nvPicPr>
          <p:cNvPr id="3" name="Resim 2">
            <a:extLst>
              <a:ext uri="{FF2B5EF4-FFF2-40B4-BE49-F238E27FC236}">
                <a16:creationId xmlns:a16="http://schemas.microsoft.com/office/drawing/2014/main" id="{92EEDB8E-69E7-07C7-9792-F8579C9C022B}"/>
              </a:ext>
            </a:extLst>
          </p:cNvPr>
          <p:cNvPicPr>
            <a:picLocks noChangeAspect="1"/>
          </p:cNvPicPr>
          <p:nvPr/>
        </p:nvPicPr>
        <p:blipFill>
          <a:blip r:embed="rId5"/>
          <a:stretch>
            <a:fillRect/>
          </a:stretch>
        </p:blipFill>
        <p:spPr>
          <a:xfrm>
            <a:off x="383203" y="9586632"/>
            <a:ext cx="6220693" cy="543001"/>
          </a:xfrm>
          <a:prstGeom prst="rect">
            <a:avLst/>
          </a:prstGeom>
        </p:spPr>
      </p:pic>
      <p:sp>
        <p:nvSpPr>
          <p:cNvPr id="4" name="Freeform 8">
            <a:extLst>
              <a:ext uri="{FF2B5EF4-FFF2-40B4-BE49-F238E27FC236}">
                <a16:creationId xmlns:a16="http://schemas.microsoft.com/office/drawing/2014/main" id="{837E3590-404F-B5AE-D02D-36FABE17DED3}"/>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763383"/>
            <a:ext cx="4615004" cy="6760234"/>
            <a:chOff x="0" y="0"/>
            <a:chExt cx="4352290" cy="6375400"/>
          </a:xfrm>
        </p:grpSpPr>
        <p:sp>
          <p:nvSpPr>
            <p:cNvPr id="3" name="Freeform 3"/>
            <p:cNvSpPr/>
            <p:nvPr/>
          </p:nvSpPr>
          <p:spPr>
            <a:xfrm>
              <a:off x="12700" y="12700"/>
              <a:ext cx="4325620" cy="6350000"/>
            </a:xfrm>
            <a:custGeom>
              <a:avLst/>
              <a:gdLst/>
              <a:ahLst/>
              <a:cxnLst/>
              <a:rect l="l" t="t" r="r" b="b"/>
              <a:pathLst>
                <a:path w="4325620" h="6350000">
                  <a:moveTo>
                    <a:pt x="2162810" y="0"/>
                  </a:moveTo>
                  <a:cubicBezTo>
                    <a:pt x="3357880" y="0"/>
                    <a:pt x="4325620" y="1421130"/>
                    <a:pt x="4325620" y="3175000"/>
                  </a:cubicBezTo>
                  <a:cubicBezTo>
                    <a:pt x="4325620" y="4928870"/>
                    <a:pt x="3357880" y="6350000"/>
                    <a:pt x="2162810" y="6350000"/>
                  </a:cubicBezTo>
                  <a:cubicBezTo>
                    <a:pt x="967740" y="6350000"/>
                    <a:pt x="0" y="4928870"/>
                    <a:pt x="0" y="3175000"/>
                  </a:cubicBezTo>
                  <a:cubicBezTo>
                    <a:pt x="0" y="1421130"/>
                    <a:pt x="967740" y="0"/>
                    <a:pt x="2162810" y="0"/>
                  </a:cubicBezTo>
                  <a:close/>
                </a:path>
              </a:pathLst>
            </a:custGeom>
            <a:blipFill>
              <a:blip r:embed="rId2"/>
              <a:stretch>
                <a:fillRect l="-38790" r="-38790"/>
              </a:stretch>
            </a:blipFill>
          </p:spPr>
          <p:txBody>
            <a:bodyPr/>
            <a:lstStyle/>
            <a:p>
              <a:endParaRPr lang="tr-TR"/>
            </a:p>
          </p:txBody>
        </p:sp>
        <p:sp>
          <p:nvSpPr>
            <p:cNvPr id="4" name="Freeform 4"/>
            <p:cNvSpPr/>
            <p:nvPr/>
          </p:nvSpPr>
          <p:spPr>
            <a:xfrm>
              <a:off x="0" y="0"/>
              <a:ext cx="4352290" cy="6375400"/>
            </a:xfrm>
            <a:custGeom>
              <a:avLst/>
              <a:gdLst/>
              <a:ahLst/>
              <a:cxnLst/>
              <a:rect l="l" t="t" r="r" b="b"/>
              <a:pathLst>
                <a:path w="4352290" h="6375400">
                  <a:moveTo>
                    <a:pt x="2175510" y="6375400"/>
                  </a:moveTo>
                  <a:cubicBezTo>
                    <a:pt x="1593850" y="6375400"/>
                    <a:pt x="1046480" y="6042660"/>
                    <a:pt x="635000" y="5439410"/>
                  </a:cubicBezTo>
                  <a:cubicBezTo>
                    <a:pt x="226060" y="4838700"/>
                    <a:pt x="0" y="4038600"/>
                    <a:pt x="0" y="3187700"/>
                  </a:cubicBezTo>
                  <a:cubicBezTo>
                    <a:pt x="0" y="2336800"/>
                    <a:pt x="226060" y="1536700"/>
                    <a:pt x="636270" y="935990"/>
                  </a:cubicBezTo>
                  <a:cubicBezTo>
                    <a:pt x="1046480" y="332740"/>
                    <a:pt x="1593850" y="0"/>
                    <a:pt x="2175510" y="0"/>
                  </a:cubicBezTo>
                  <a:cubicBezTo>
                    <a:pt x="2757170" y="0"/>
                    <a:pt x="3304540" y="332740"/>
                    <a:pt x="3716020" y="935990"/>
                  </a:cubicBezTo>
                  <a:cubicBezTo>
                    <a:pt x="4126230" y="1536700"/>
                    <a:pt x="4352290" y="2336800"/>
                    <a:pt x="4352290" y="3187700"/>
                  </a:cubicBezTo>
                  <a:cubicBezTo>
                    <a:pt x="4352290" y="4038600"/>
                    <a:pt x="4126230" y="4838700"/>
                    <a:pt x="3716020" y="5439410"/>
                  </a:cubicBezTo>
                  <a:cubicBezTo>
                    <a:pt x="3304540" y="6042660"/>
                    <a:pt x="2758440" y="6375400"/>
                    <a:pt x="2175510" y="6375400"/>
                  </a:cubicBezTo>
                  <a:close/>
                  <a:moveTo>
                    <a:pt x="2175510" y="25400"/>
                  </a:moveTo>
                  <a:cubicBezTo>
                    <a:pt x="990600" y="25400"/>
                    <a:pt x="25400" y="1443990"/>
                    <a:pt x="25400" y="3187700"/>
                  </a:cubicBezTo>
                  <a:cubicBezTo>
                    <a:pt x="25400" y="4931410"/>
                    <a:pt x="990600" y="6350000"/>
                    <a:pt x="2175510" y="6350000"/>
                  </a:cubicBezTo>
                  <a:cubicBezTo>
                    <a:pt x="3360420" y="6350000"/>
                    <a:pt x="4325620" y="4931410"/>
                    <a:pt x="4325620" y="3187700"/>
                  </a:cubicBezTo>
                  <a:cubicBezTo>
                    <a:pt x="4325620" y="1443990"/>
                    <a:pt x="3361690" y="25400"/>
                    <a:pt x="2175510" y="25400"/>
                  </a:cubicBezTo>
                  <a:close/>
                </a:path>
              </a:pathLst>
            </a:custGeom>
            <a:solidFill>
              <a:srgbClr val="000000"/>
            </a:solidFill>
          </p:spPr>
          <p:txBody>
            <a:bodyPr/>
            <a:lstStyle/>
            <a:p>
              <a:endParaRPr lang="tr-TR"/>
            </a:p>
          </p:txBody>
        </p:sp>
      </p:grpSp>
      <p:sp>
        <p:nvSpPr>
          <p:cNvPr id="5" name="Freeform 5"/>
          <p:cNvSpPr/>
          <p:nvPr/>
        </p:nvSpPr>
        <p:spPr>
          <a:xfrm>
            <a:off x="1269816" y="7239217"/>
            <a:ext cx="1284400" cy="1284400"/>
          </a:xfrm>
          <a:custGeom>
            <a:avLst/>
            <a:gdLst/>
            <a:ahLst/>
            <a:cxnLst/>
            <a:rect l="l" t="t" r="r" b="b"/>
            <a:pathLst>
              <a:path w="1284400" h="1284400">
                <a:moveTo>
                  <a:pt x="0" y="0"/>
                </a:moveTo>
                <a:lnTo>
                  <a:pt x="1284400" y="0"/>
                </a:lnTo>
                <a:lnTo>
                  <a:pt x="1284400" y="1284400"/>
                </a:lnTo>
                <a:lnTo>
                  <a:pt x="0" y="1284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Freeform 6"/>
          <p:cNvSpPr/>
          <p:nvPr/>
        </p:nvSpPr>
        <p:spPr>
          <a:xfrm>
            <a:off x="4172500" y="1609287"/>
            <a:ext cx="1284400" cy="1284400"/>
          </a:xfrm>
          <a:custGeom>
            <a:avLst/>
            <a:gdLst/>
            <a:ahLst/>
            <a:cxnLst/>
            <a:rect l="l" t="t" r="r" b="b"/>
            <a:pathLst>
              <a:path w="1284400" h="1284400">
                <a:moveTo>
                  <a:pt x="0" y="0"/>
                </a:moveTo>
                <a:lnTo>
                  <a:pt x="1284400" y="0"/>
                </a:lnTo>
                <a:lnTo>
                  <a:pt x="1284400" y="1284399"/>
                </a:lnTo>
                <a:lnTo>
                  <a:pt x="0" y="1284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nvGrpSpPr>
          <p:cNvPr id="7" name="Group 7"/>
          <p:cNvGrpSpPr/>
          <p:nvPr/>
        </p:nvGrpSpPr>
        <p:grpSpPr>
          <a:xfrm>
            <a:off x="6571540" y="2251487"/>
            <a:ext cx="9967894" cy="7006813"/>
            <a:chOff x="0" y="0"/>
            <a:chExt cx="53453626" cy="37574595"/>
          </a:xfrm>
        </p:grpSpPr>
        <p:sp>
          <p:nvSpPr>
            <p:cNvPr id="8" name="Freeform 8"/>
            <p:cNvSpPr/>
            <p:nvPr/>
          </p:nvSpPr>
          <p:spPr>
            <a:xfrm>
              <a:off x="72390" y="72390"/>
              <a:ext cx="53308848" cy="37429814"/>
            </a:xfrm>
            <a:custGeom>
              <a:avLst/>
              <a:gdLst/>
              <a:ahLst/>
              <a:cxnLst/>
              <a:rect l="l" t="t" r="r" b="b"/>
              <a:pathLst>
                <a:path w="53308848" h="37429814">
                  <a:moveTo>
                    <a:pt x="0" y="0"/>
                  </a:moveTo>
                  <a:lnTo>
                    <a:pt x="53308848" y="0"/>
                  </a:lnTo>
                  <a:lnTo>
                    <a:pt x="53308848" y="37429814"/>
                  </a:lnTo>
                  <a:lnTo>
                    <a:pt x="0" y="37429814"/>
                  </a:lnTo>
                  <a:lnTo>
                    <a:pt x="0" y="0"/>
                  </a:lnTo>
                  <a:close/>
                </a:path>
              </a:pathLst>
            </a:custGeom>
            <a:solidFill>
              <a:srgbClr val="FEEBD4"/>
            </a:solidFill>
          </p:spPr>
          <p:txBody>
            <a:bodyPr/>
            <a:lstStyle/>
            <a:p>
              <a:endParaRPr lang="tr-TR"/>
            </a:p>
          </p:txBody>
        </p:sp>
        <p:sp>
          <p:nvSpPr>
            <p:cNvPr id="9" name="Freeform 9"/>
            <p:cNvSpPr/>
            <p:nvPr/>
          </p:nvSpPr>
          <p:spPr>
            <a:xfrm>
              <a:off x="0" y="0"/>
              <a:ext cx="53453624" cy="37574593"/>
            </a:xfrm>
            <a:custGeom>
              <a:avLst/>
              <a:gdLst/>
              <a:ahLst/>
              <a:cxnLst/>
              <a:rect l="l" t="t" r="r" b="b"/>
              <a:pathLst>
                <a:path w="53453624" h="37574593">
                  <a:moveTo>
                    <a:pt x="53308845" y="37429815"/>
                  </a:moveTo>
                  <a:lnTo>
                    <a:pt x="53453624" y="37429815"/>
                  </a:lnTo>
                  <a:lnTo>
                    <a:pt x="53453624" y="37574593"/>
                  </a:lnTo>
                  <a:lnTo>
                    <a:pt x="53308845" y="37574593"/>
                  </a:lnTo>
                  <a:lnTo>
                    <a:pt x="53308845" y="37429815"/>
                  </a:lnTo>
                  <a:close/>
                  <a:moveTo>
                    <a:pt x="0" y="144780"/>
                  </a:moveTo>
                  <a:lnTo>
                    <a:pt x="144780" y="144780"/>
                  </a:lnTo>
                  <a:lnTo>
                    <a:pt x="144780" y="37429815"/>
                  </a:lnTo>
                  <a:lnTo>
                    <a:pt x="0" y="37429815"/>
                  </a:lnTo>
                  <a:lnTo>
                    <a:pt x="0" y="144780"/>
                  </a:lnTo>
                  <a:close/>
                  <a:moveTo>
                    <a:pt x="0" y="37429815"/>
                  </a:moveTo>
                  <a:lnTo>
                    <a:pt x="144780" y="37429815"/>
                  </a:lnTo>
                  <a:lnTo>
                    <a:pt x="144780" y="37574593"/>
                  </a:lnTo>
                  <a:lnTo>
                    <a:pt x="0" y="37574593"/>
                  </a:lnTo>
                  <a:lnTo>
                    <a:pt x="0" y="37429815"/>
                  </a:lnTo>
                  <a:close/>
                  <a:moveTo>
                    <a:pt x="53308845" y="144780"/>
                  </a:moveTo>
                  <a:lnTo>
                    <a:pt x="53453624" y="144780"/>
                  </a:lnTo>
                  <a:lnTo>
                    <a:pt x="53453624" y="37429815"/>
                  </a:lnTo>
                  <a:lnTo>
                    <a:pt x="53308845" y="37429815"/>
                  </a:lnTo>
                  <a:lnTo>
                    <a:pt x="53308845" y="144780"/>
                  </a:lnTo>
                  <a:close/>
                  <a:moveTo>
                    <a:pt x="144780" y="37429815"/>
                  </a:moveTo>
                  <a:lnTo>
                    <a:pt x="53308845" y="37429815"/>
                  </a:lnTo>
                  <a:lnTo>
                    <a:pt x="53308845" y="37574593"/>
                  </a:lnTo>
                  <a:lnTo>
                    <a:pt x="144780" y="37574593"/>
                  </a:lnTo>
                  <a:lnTo>
                    <a:pt x="144780" y="37429815"/>
                  </a:lnTo>
                  <a:close/>
                  <a:moveTo>
                    <a:pt x="53308845" y="0"/>
                  </a:moveTo>
                  <a:lnTo>
                    <a:pt x="53453624" y="0"/>
                  </a:lnTo>
                  <a:lnTo>
                    <a:pt x="53453624" y="144780"/>
                  </a:lnTo>
                  <a:lnTo>
                    <a:pt x="53308845" y="144780"/>
                  </a:lnTo>
                  <a:lnTo>
                    <a:pt x="53308845" y="0"/>
                  </a:lnTo>
                  <a:close/>
                  <a:moveTo>
                    <a:pt x="0" y="0"/>
                  </a:moveTo>
                  <a:lnTo>
                    <a:pt x="144780" y="0"/>
                  </a:lnTo>
                  <a:lnTo>
                    <a:pt x="144780" y="144780"/>
                  </a:lnTo>
                  <a:lnTo>
                    <a:pt x="0" y="144780"/>
                  </a:lnTo>
                  <a:lnTo>
                    <a:pt x="0" y="0"/>
                  </a:lnTo>
                  <a:close/>
                  <a:moveTo>
                    <a:pt x="144780" y="0"/>
                  </a:moveTo>
                  <a:lnTo>
                    <a:pt x="53308845" y="0"/>
                  </a:lnTo>
                  <a:lnTo>
                    <a:pt x="53308845" y="144780"/>
                  </a:lnTo>
                  <a:lnTo>
                    <a:pt x="144780" y="144780"/>
                  </a:lnTo>
                  <a:lnTo>
                    <a:pt x="144780" y="0"/>
                  </a:lnTo>
                  <a:close/>
                </a:path>
              </a:pathLst>
            </a:custGeom>
            <a:solidFill>
              <a:srgbClr val="000000"/>
            </a:solidFill>
          </p:spPr>
          <p:txBody>
            <a:bodyPr/>
            <a:lstStyle/>
            <a:p>
              <a:endParaRPr lang="tr-TR"/>
            </a:p>
          </p:txBody>
        </p:sp>
      </p:grpSp>
      <p:sp>
        <p:nvSpPr>
          <p:cNvPr id="10" name="Freeform 10"/>
          <p:cNvSpPr/>
          <p:nvPr/>
        </p:nvSpPr>
        <p:spPr>
          <a:xfrm>
            <a:off x="15897234" y="1763383"/>
            <a:ext cx="1284400" cy="1284400"/>
          </a:xfrm>
          <a:custGeom>
            <a:avLst/>
            <a:gdLst/>
            <a:ahLst/>
            <a:cxnLst/>
            <a:rect l="l" t="t" r="r" b="b"/>
            <a:pathLst>
              <a:path w="1284400" h="1284400">
                <a:moveTo>
                  <a:pt x="0" y="0"/>
                </a:moveTo>
                <a:lnTo>
                  <a:pt x="1284400" y="0"/>
                </a:lnTo>
                <a:lnTo>
                  <a:pt x="1284400" y="1284400"/>
                </a:lnTo>
                <a:lnTo>
                  <a:pt x="0" y="1284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1" name="TextBox 11"/>
          <p:cNvSpPr txBox="1"/>
          <p:nvPr/>
        </p:nvSpPr>
        <p:spPr>
          <a:xfrm>
            <a:off x="6006458" y="1035375"/>
            <a:ext cx="11175177" cy="1138912"/>
          </a:xfrm>
          <a:prstGeom prst="rect">
            <a:avLst/>
          </a:prstGeom>
        </p:spPr>
        <p:txBody>
          <a:bodyPr lIns="0" tIns="0" rIns="0" bIns="0" rtlCol="0" anchor="t">
            <a:spAutoFit/>
          </a:bodyPr>
          <a:lstStyle/>
          <a:p>
            <a:pPr algn="ctr">
              <a:lnSpc>
                <a:spcPts val="8498"/>
              </a:lnSpc>
            </a:pPr>
            <a:r>
              <a:rPr lang="en-US" sz="8761" spc="227">
                <a:solidFill>
                  <a:srgbClr val="000000"/>
                </a:solidFill>
                <a:latin typeface="Gulfs Display"/>
                <a:ea typeface="Gulfs Display"/>
                <a:cs typeface="Gulfs Display"/>
                <a:sym typeface="Gulfs Display"/>
              </a:rPr>
              <a:t>MIKNATISLAMA</a:t>
            </a:r>
          </a:p>
        </p:txBody>
      </p:sp>
      <p:sp>
        <p:nvSpPr>
          <p:cNvPr id="12" name="TextBox 12"/>
          <p:cNvSpPr txBox="1"/>
          <p:nvPr/>
        </p:nvSpPr>
        <p:spPr>
          <a:xfrm>
            <a:off x="7066193" y="2998417"/>
            <a:ext cx="8978588" cy="5312927"/>
          </a:xfrm>
          <a:prstGeom prst="rect">
            <a:avLst/>
          </a:prstGeom>
        </p:spPr>
        <p:txBody>
          <a:bodyPr lIns="0" tIns="0" rIns="0" bIns="0" rtlCol="0" anchor="t">
            <a:spAutoFit/>
          </a:bodyPr>
          <a:lstStyle/>
          <a:p>
            <a:pPr algn="ctr">
              <a:lnSpc>
                <a:spcPts val="5871"/>
              </a:lnSpc>
            </a:pPr>
            <a:r>
              <a:rPr lang="en-US" sz="4193">
                <a:solidFill>
                  <a:srgbClr val="000000"/>
                </a:solidFill>
                <a:latin typeface="Cooper Hewitt"/>
                <a:ea typeface="Cooper Hewitt"/>
                <a:cs typeface="Cooper Hewitt"/>
                <a:sym typeface="Cooper Hewitt"/>
              </a:rPr>
              <a:t>Karışımlardaki maddelerden biri manyetik metallerden (demir-nikel-kobalt) ise mıknatıs ile</a:t>
            </a:r>
          </a:p>
          <a:p>
            <a:pPr algn="ctr">
              <a:lnSpc>
                <a:spcPts val="5871"/>
              </a:lnSpc>
            </a:pPr>
            <a:r>
              <a:rPr lang="en-US" sz="4193">
                <a:solidFill>
                  <a:srgbClr val="000000"/>
                </a:solidFill>
                <a:latin typeface="Cooper Hewitt"/>
                <a:ea typeface="Cooper Hewitt"/>
                <a:cs typeface="Cooper Hewitt"/>
                <a:sym typeface="Cooper Hewitt"/>
              </a:rPr>
              <a:t>ayırma yöntemi kullanılabilir. Demir hurdaları diğer malzemelerden ayırma ve taşımada bu yöntem</a:t>
            </a:r>
          </a:p>
          <a:p>
            <a:pPr algn="ctr">
              <a:lnSpc>
                <a:spcPts val="5871"/>
              </a:lnSpc>
            </a:pPr>
            <a:r>
              <a:rPr lang="en-US" sz="4193">
                <a:solidFill>
                  <a:srgbClr val="000000"/>
                </a:solidFill>
                <a:latin typeface="Cooper Hewitt"/>
                <a:ea typeface="Cooper Hewitt"/>
                <a:cs typeface="Cooper Hewitt"/>
                <a:sym typeface="Cooper Hewitt"/>
              </a:rPr>
              <a:t>tercih edilir.</a:t>
            </a:r>
          </a:p>
        </p:txBody>
      </p:sp>
      <p:pic>
        <p:nvPicPr>
          <p:cNvPr id="14" name="Resim 13">
            <a:extLst>
              <a:ext uri="{FF2B5EF4-FFF2-40B4-BE49-F238E27FC236}">
                <a16:creationId xmlns:a16="http://schemas.microsoft.com/office/drawing/2014/main" id="{2B92D151-F2F7-9418-E678-B42FF254C285}"/>
              </a:ext>
            </a:extLst>
          </p:cNvPr>
          <p:cNvPicPr>
            <a:picLocks noChangeAspect="1"/>
          </p:cNvPicPr>
          <p:nvPr/>
        </p:nvPicPr>
        <p:blipFill>
          <a:blip r:embed="rId7"/>
          <a:stretch>
            <a:fillRect/>
          </a:stretch>
        </p:blipFill>
        <p:spPr>
          <a:xfrm>
            <a:off x="383203" y="9586632"/>
            <a:ext cx="6220693" cy="543001"/>
          </a:xfrm>
          <a:prstGeom prst="rect">
            <a:avLst/>
          </a:prstGeom>
        </p:spPr>
      </p:pic>
      <p:sp>
        <p:nvSpPr>
          <p:cNvPr id="15" name="Freeform 8">
            <a:extLst>
              <a:ext uri="{FF2B5EF4-FFF2-40B4-BE49-F238E27FC236}">
                <a16:creationId xmlns:a16="http://schemas.microsoft.com/office/drawing/2014/main" id="{48667C3A-DAB9-2B23-4F68-B5A32527CAD1}"/>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8"/>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B5DB"/>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492773" cy="10540880"/>
          </a:xfrm>
          <a:prstGeom prst="rect">
            <a:avLst/>
          </a:prstGeom>
        </p:spPr>
      </p:pic>
      <p:pic>
        <p:nvPicPr>
          <p:cNvPr id="3" name="Resim 2">
            <a:extLst>
              <a:ext uri="{FF2B5EF4-FFF2-40B4-BE49-F238E27FC236}">
                <a16:creationId xmlns:a16="http://schemas.microsoft.com/office/drawing/2014/main" id="{51725B64-6661-F57A-5F9B-BCAE778823EB}"/>
              </a:ext>
            </a:extLst>
          </p:cNvPr>
          <p:cNvPicPr>
            <a:picLocks noChangeAspect="1"/>
          </p:cNvPicPr>
          <p:nvPr/>
        </p:nvPicPr>
        <p:blipFill>
          <a:blip r:embed="rId5"/>
          <a:stretch>
            <a:fillRect/>
          </a:stretch>
        </p:blipFill>
        <p:spPr>
          <a:xfrm>
            <a:off x="383203" y="9586632"/>
            <a:ext cx="6220693" cy="543001"/>
          </a:xfrm>
          <a:prstGeom prst="rect">
            <a:avLst/>
          </a:prstGeom>
        </p:spPr>
      </p:pic>
      <p:sp>
        <p:nvSpPr>
          <p:cNvPr id="4" name="Freeform 8">
            <a:extLst>
              <a:ext uri="{FF2B5EF4-FFF2-40B4-BE49-F238E27FC236}">
                <a16:creationId xmlns:a16="http://schemas.microsoft.com/office/drawing/2014/main" id="{71EE694A-3CD4-AD37-760D-691F6D245791}"/>
              </a:ext>
            </a:extLst>
          </p:cNvPr>
          <p:cNvSpPr/>
          <p:nvPr/>
        </p:nvSpPr>
        <p:spPr>
          <a:xfrm>
            <a:off x="-153030" y="-148004"/>
            <a:ext cx="1585891" cy="1638301"/>
          </a:xfrm>
          <a:custGeom>
            <a:avLst/>
            <a:gdLst/>
            <a:ahLst/>
            <a:cxnLst/>
            <a:rect l="l" t="t" r="r" b="b"/>
            <a:pathLst>
              <a:path w="2478252" h="2478252">
                <a:moveTo>
                  <a:pt x="0" y="0"/>
                </a:moveTo>
                <a:lnTo>
                  <a:pt x="2478251" y="0"/>
                </a:lnTo>
                <a:lnTo>
                  <a:pt x="2478251" y="2478252"/>
                </a:lnTo>
                <a:lnTo>
                  <a:pt x="0" y="2478252"/>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309</Words>
  <Application>Microsoft Office PowerPoint</Application>
  <PresentationFormat>Özel</PresentationFormat>
  <Paragraphs>43</Paragraphs>
  <Slides>24</Slides>
  <Notes>0</Notes>
  <HiddenSlides>0</HiddenSlides>
  <MMClips>10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24</vt:i4>
      </vt:variant>
    </vt:vector>
  </HeadingPairs>
  <TitlesOfParts>
    <vt:vector size="30" baseType="lpstr">
      <vt:lpstr>Calibri</vt:lpstr>
      <vt:lpstr>Gulfs Display</vt:lpstr>
      <vt:lpstr>Arial</vt:lpstr>
      <vt:lpstr>Arimo Bold</vt:lpstr>
      <vt:lpstr>Cooper Hewitt</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karışımları ayırma</dc:title>
  <cp:lastModifiedBy>Nisa Nur Oran</cp:lastModifiedBy>
  <cp:revision>7</cp:revision>
  <dcterms:created xsi:type="dcterms:W3CDTF">2006-08-16T00:00:00Z</dcterms:created>
  <dcterms:modified xsi:type="dcterms:W3CDTF">2025-09-19T22:09:06Z</dcterms:modified>
  <dc:identifier>DAGX-2gO-A8</dc:identifier>
</cp:coreProperties>
</file>