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Bobby Jones" panose="020B0604020202020204" charset="0"/>
      <p:regular r:id="rId23"/>
    </p:embeddedFont>
    <p:embeddedFont>
      <p:font typeface="Mulled Wine Season" panose="020B0604020202020204" charset="-94"/>
      <p:regular r:id="rId24"/>
    </p:embeddedFont>
    <p:embeddedFont>
      <p:font typeface="Skillet Condensed" panose="020B0604020202020204" charset="-9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youtube.com/@mervehocail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508" r="-781" b="-446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104057" y="1473641"/>
            <a:ext cx="8155243" cy="7339718"/>
          </a:xfrm>
          <a:custGeom>
            <a:avLst/>
            <a:gdLst/>
            <a:ahLst/>
            <a:cxnLst/>
            <a:rect l="l" t="t" r="r" b="b"/>
            <a:pathLst>
              <a:path w="8155243" h="7339718">
                <a:moveTo>
                  <a:pt x="0" y="0"/>
                </a:moveTo>
                <a:lnTo>
                  <a:pt x="8155243" y="0"/>
                </a:lnTo>
                <a:lnTo>
                  <a:pt x="8155243" y="7339718"/>
                </a:lnTo>
                <a:lnTo>
                  <a:pt x="0" y="7339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577130" y="3111500"/>
            <a:ext cx="9481451" cy="384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0"/>
              </a:lnSpc>
            </a:pPr>
            <a:r>
              <a:rPr lang="en-US" sz="1100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MADDE</a:t>
            </a:r>
          </a:p>
          <a:p>
            <a:pPr algn="l">
              <a:lnSpc>
                <a:spcPts val="15400"/>
              </a:lnSpc>
            </a:pPr>
            <a:r>
              <a:rPr lang="en-US" sz="1100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DÖNGÜLERI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DF059CB-1009-FC76-D97B-932649451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49283" y="2071393"/>
            <a:ext cx="7550494" cy="6144214"/>
          </a:xfrm>
          <a:custGeom>
            <a:avLst/>
            <a:gdLst/>
            <a:ahLst/>
            <a:cxnLst/>
            <a:rect l="l" t="t" r="r" b="b"/>
            <a:pathLst>
              <a:path w="7550494" h="6144214">
                <a:moveTo>
                  <a:pt x="0" y="0"/>
                </a:moveTo>
                <a:lnTo>
                  <a:pt x="7550494" y="0"/>
                </a:lnTo>
                <a:lnTo>
                  <a:pt x="7550494" y="6144214"/>
                </a:lnTo>
                <a:lnTo>
                  <a:pt x="0" y="61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566704" y="2260434"/>
            <a:ext cx="7668091" cy="568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6"/>
              </a:lnSpc>
              <a:spcBef>
                <a:spcPct val="0"/>
              </a:spcBef>
            </a:pP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Dünya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yüzeyinden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yansıyan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ışınların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,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bazı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gazlar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tarafından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tutulmasına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sera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etkisi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;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yeryüzünden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yansıyan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ışınları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tutma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özelliği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gösteren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karbondioksit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gibi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gazlara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da sera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gazları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054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denir</a:t>
            </a:r>
            <a:r>
              <a:rPr lang="en-US" sz="4054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6CC4AFA-7B75-F2E3-E0D8-286F37630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5237" y="1239679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8220291" y="1912932"/>
            <a:ext cx="9039009" cy="6778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2"/>
              </a:lnSpc>
              <a:spcBef>
                <a:spcPct val="0"/>
              </a:spcBef>
            </a:pPr>
            <a:r>
              <a:rPr lang="en-US" sz="5523" b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Sera gazlarının neden olduğu etki sonucu Dünya’da gözlemlenebilir bir sıcaklık artışı meydana gelmektedir. Bu artışa küresel ısınma denir.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F7D9724-6FD4-17D6-E6C3-59AD7288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96780" y="1700111"/>
            <a:ext cx="7462520" cy="6846863"/>
          </a:xfrm>
          <a:custGeom>
            <a:avLst/>
            <a:gdLst/>
            <a:ahLst/>
            <a:cxnLst/>
            <a:rect l="l" t="t" r="r" b="b"/>
            <a:pathLst>
              <a:path w="7462520" h="6846863">
                <a:moveTo>
                  <a:pt x="0" y="0"/>
                </a:moveTo>
                <a:lnTo>
                  <a:pt x="7462520" y="0"/>
                </a:lnTo>
                <a:lnTo>
                  <a:pt x="7462520" y="6846862"/>
                </a:lnTo>
                <a:lnTo>
                  <a:pt x="0" y="6846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58706" y="2476853"/>
            <a:ext cx="9331599" cy="5612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3"/>
              </a:lnSpc>
              <a:spcBef>
                <a:spcPct val="0"/>
              </a:spcBef>
            </a:pPr>
            <a:r>
              <a:rPr lang="en-US" sz="5345" b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Yerkürenin ortalama sıcaklığındaki artış ve iklimlerde oluşan değişiklikler küresel iklim değişikliği olarak adlandırılmaktadır.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DA92A0A-523B-DD00-138A-72E757F8F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88318" y="606030"/>
            <a:ext cx="4109657" cy="4114800"/>
          </a:xfrm>
          <a:custGeom>
            <a:avLst/>
            <a:gdLst/>
            <a:ahLst/>
            <a:cxnLst/>
            <a:rect l="l" t="t" r="r" b="b"/>
            <a:pathLst>
              <a:path w="4109657" h="4114800">
                <a:moveTo>
                  <a:pt x="0" y="0"/>
                </a:moveTo>
                <a:lnTo>
                  <a:pt x="4109656" y="0"/>
                </a:lnTo>
                <a:lnTo>
                  <a:pt x="4109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378259" y="5759495"/>
            <a:ext cx="4497049" cy="4114800"/>
          </a:xfrm>
          <a:custGeom>
            <a:avLst/>
            <a:gdLst/>
            <a:ahLst/>
            <a:cxnLst/>
            <a:rect l="l" t="t" r="r" b="b"/>
            <a:pathLst>
              <a:path w="4497049" h="4114800">
                <a:moveTo>
                  <a:pt x="0" y="0"/>
                </a:moveTo>
                <a:lnTo>
                  <a:pt x="4497049" y="0"/>
                </a:lnTo>
                <a:lnTo>
                  <a:pt x="4497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7490" y="5956602"/>
            <a:ext cx="4492069" cy="516329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2741179" y="5425383"/>
            <a:ext cx="3091994" cy="4448912"/>
          </a:xfrm>
          <a:custGeom>
            <a:avLst/>
            <a:gdLst/>
            <a:ahLst/>
            <a:cxnLst/>
            <a:rect l="l" t="t" r="r" b="b"/>
            <a:pathLst>
              <a:path w="3091994" h="4448912">
                <a:moveTo>
                  <a:pt x="0" y="0"/>
                </a:moveTo>
                <a:lnTo>
                  <a:pt x="3091994" y="0"/>
                </a:lnTo>
                <a:lnTo>
                  <a:pt x="3091994" y="4448912"/>
                </a:lnTo>
                <a:lnTo>
                  <a:pt x="0" y="4448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14054" y="727377"/>
            <a:ext cx="13486871" cy="469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41"/>
              </a:lnSpc>
            </a:pPr>
            <a:r>
              <a:rPr lang="en-US" sz="4458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KÜRESEL ISINMANIN SONUÇLARI</a:t>
            </a:r>
          </a:p>
          <a:p>
            <a:pPr marL="962545" lvl="1" indent="-481272" algn="just">
              <a:lnSpc>
                <a:spcPts val="6241"/>
              </a:lnSpc>
              <a:buFont typeface="Arial"/>
              <a:buChar char="•"/>
            </a:pP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Buzulların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erimesi</a:t>
            </a:r>
            <a:endParaRPr lang="en-US" sz="4458" b="1" dirty="0">
              <a:solidFill>
                <a:srgbClr val="FFFFFF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  <a:p>
            <a:pPr marL="962545" lvl="1" indent="-481272" algn="just">
              <a:lnSpc>
                <a:spcPts val="6241"/>
              </a:lnSpc>
              <a:buFont typeface="Arial"/>
              <a:buChar char="•"/>
            </a:pP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Deniz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seviyesinin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yükselmesi</a:t>
            </a:r>
            <a:endParaRPr lang="en-US" sz="4458" b="1" dirty="0">
              <a:solidFill>
                <a:srgbClr val="FFFFFF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  <a:p>
            <a:pPr marL="962545" lvl="1" indent="-481272" algn="just">
              <a:lnSpc>
                <a:spcPts val="6241"/>
              </a:lnSpc>
              <a:buFont typeface="Arial"/>
              <a:buChar char="•"/>
            </a:pP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Bazı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bölgelerin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sular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altında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kalması</a:t>
            </a:r>
            <a:endParaRPr lang="en-US" sz="4458" b="1" dirty="0">
              <a:solidFill>
                <a:srgbClr val="FFFFFF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  <a:p>
            <a:pPr marL="962545" lvl="1" indent="-481272" algn="just">
              <a:lnSpc>
                <a:spcPts val="6241"/>
              </a:lnSpc>
              <a:buFont typeface="Arial"/>
              <a:buChar char="•"/>
            </a:pP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Bazı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bitki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ve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hayvan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nesillerinin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tükenmesi</a:t>
            </a:r>
            <a:endParaRPr lang="en-US" sz="4458" b="1" dirty="0">
              <a:solidFill>
                <a:srgbClr val="FFFFFF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  <a:p>
            <a:pPr marL="962545" lvl="1" indent="-481272" algn="just">
              <a:lnSpc>
                <a:spcPts val="6241"/>
              </a:lnSpc>
              <a:buFont typeface="Arial"/>
              <a:buChar char="•"/>
            </a:pP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Tarım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ürünlerinin</a:t>
            </a:r>
            <a:r>
              <a:rPr lang="en-US" sz="4458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458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azalması</a:t>
            </a:r>
            <a:endParaRPr lang="en-US" sz="4458" b="1" dirty="0">
              <a:solidFill>
                <a:srgbClr val="FFFFFF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57A6C7E4-86BA-6EEE-AB17-69D09083CC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89432" y="2057400"/>
            <a:ext cx="6460236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46398" y="1981200"/>
            <a:ext cx="11335330" cy="553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endParaRPr/>
          </a:p>
          <a:p>
            <a:pPr algn="ctr">
              <a:lnSpc>
                <a:spcPts val="5520"/>
              </a:lnSpc>
            </a:pPr>
            <a:r>
              <a:rPr lang="en-US" sz="3943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ALINABİLECEK ÖNLEMLER:</a:t>
            </a:r>
          </a:p>
          <a:p>
            <a:pPr algn="ctr">
              <a:lnSpc>
                <a:spcPts val="5520"/>
              </a:lnSpc>
            </a:pPr>
            <a:endParaRPr lang="en-US" sz="3943">
              <a:solidFill>
                <a:srgbClr val="FFFFFF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  <a:p>
            <a:pPr marL="851408" lvl="1" indent="-425704" algn="ctr">
              <a:lnSpc>
                <a:spcPts val="5520"/>
              </a:lnSpc>
              <a:buFont typeface="Arial"/>
              <a:buChar char="•"/>
            </a:pPr>
            <a:r>
              <a:rPr lang="en-US" sz="3943" b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Sera gazı yaymadan elektrik üreten güneş ve rüzgar enerjisi gibi yenilenebilir enerji kaynaklarının kullanımının arttırılması.</a:t>
            </a:r>
          </a:p>
          <a:p>
            <a:pPr marL="851408" lvl="1" indent="-425704" algn="ctr">
              <a:lnSpc>
                <a:spcPts val="5520"/>
              </a:lnSpc>
              <a:buFont typeface="Arial"/>
              <a:buChar char="•"/>
            </a:pPr>
            <a:r>
              <a:rPr lang="en-US" sz="3943" b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Ormanların dikilmesi ve korunması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415E59A-50BB-25B0-80B4-A9BFF7B2D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5598" y="2480850"/>
            <a:ext cx="10713707" cy="524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8"/>
              </a:lnSpc>
              <a:spcBef>
                <a:spcPct val="0"/>
              </a:spcBef>
            </a:pPr>
            <a:r>
              <a:rPr lang="en-US" sz="3727" b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Sera gazlarının salınımına engel olma konusundaki ilk adım, 1997 yılında imzalanan Kyoto</a:t>
            </a:r>
          </a:p>
          <a:p>
            <a:pPr algn="ctr">
              <a:lnSpc>
                <a:spcPts val="5218"/>
              </a:lnSpc>
              <a:spcBef>
                <a:spcPct val="0"/>
              </a:spcBef>
            </a:pPr>
            <a:r>
              <a:rPr lang="en-US" sz="3727" b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Protokolü ile atılmıştır. Bu protokolü ilk imzalayan 169 ülke, sera etkisine neden olan karbondioksit ve</a:t>
            </a:r>
          </a:p>
          <a:p>
            <a:pPr algn="ctr">
              <a:lnSpc>
                <a:spcPts val="5218"/>
              </a:lnSpc>
              <a:spcBef>
                <a:spcPct val="0"/>
              </a:spcBef>
            </a:pPr>
            <a:r>
              <a:rPr lang="en-US" sz="3727" b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diğer gazların salınımını azaltmayı kabul etmişlerdir.</a:t>
            </a:r>
          </a:p>
        </p:txBody>
      </p:sp>
      <p:sp>
        <p:nvSpPr>
          <p:cNvPr id="3" name="Freeform 3"/>
          <p:cNvSpPr/>
          <p:nvPr/>
        </p:nvSpPr>
        <p:spPr>
          <a:xfrm>
            <a:off x="10568360" y="1621673"/>
            <a:ext cx="7315200" cy="3840480"/>
          </a:xfrm>
          <a:custGeom>
            <a:avLst/>
            <a:gdLst/>
            <a:ahLst/>
            <a:cxnLst/>
            <a:rect l="l" t="t" r="r" b="b"/>
            <a:pathLst>
              <a:path w="7315200" h="3840480">
                <a:moveTo>
                  <a:pt x="0" y="0"/>
                </a:moveTo>
                <a:lnTo>
                  <a:pt x="7315200" y="0"/>
                </a:lnTo>
                <a:lnTo>
                  <a:pt x="7315200" y="3840480"/>
                </a:lnTo>
                <a:lnTo>
                  <a:pt x="0" y="38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2473983" y="5462153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7D2B99E-85B2-CA1E-949A-E182FCD24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59769" y="400397"/>
            <a:ext cx="2830346" cy="5566137"/>
          </a:xfrm>
          <a:custGeom>
            <a:avLst/>
            <a:gdLst/>
            <a:ahLst/>
            <a:cxnLst/>
            <a:rect l="l" t="t" r="r" b="b"/>
            <a:pathLst>
              <a:path w="2830346" h="5566137">
                <a:moveTo>
                  <a:pt x="0" y="0"/>
                </a:moveTo>
                <a:lnTo>
                  <a:pt x="2830346" y="0"/>
                </a:lnTo>
                <a:lnTo>
                  <a:pt x="2830346" y="5566137"/>
                </a:lnTo>
                <a:lnTo>
                  <a:pt x="0" y="5566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823528" y="809625"/>
            <a:ext cx="13701018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0"/>
              </a:lnSpc>
            </a:pPr>
            <a:r>
              <a:rPr lang="en-US" sz="11000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Ekolojik</a:t>
            </a:r>
            <a:r>
              <a:rPr lang="en-US" sz="11000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11000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ayak</a:t>
            </a:r>
            <a:r>
              <a:rPr lang="en-US" sz="11000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11000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izi</a:t>
            </a:r>
            <a:endParaRPr lang="en-US" sz="11000" dirty="0">
              <a:solidFill>
                <a:srgbClr val="FFFFFF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97645" y="2576794"/>
            <a:ext cx="13352784" cy="677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9"/>
              </a:lnSpc>
              <a:spcBef>
                <a:spcPct val="0"/>
              </a:spcBef>
            </a:pP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Ekolojik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ayak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izi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belli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bir</a:t>
            </a:r>
            <a:endParaRPr lang="en-US" sz="4263" b="1" dirty="0">
              <a:solidFill>
                <a:srgbClr val="000000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  <a:p>
            <a:pPr algn="ctr">
              <a:lnSpc>
                <a:spcPts val="5969"/>
              </a:lnSpc>
              <a:spcBef>
                <a:spcPct val="0"/>
              </a:spcBef>
            </a:pP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nüfusun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doğaya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karbondioksit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vb.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atıkların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ne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kadar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yük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oluşturduğunu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hesaplamak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için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kullanılan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bir</a:t>
            </a:r>
            <a:endParaRPr lang="en-US" sz="4263" b="1" dirty="0">
              <a:solidFill>
                <a:srgbClr val="000000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  <a:p>
            <a:pPr algn="ctr">
              <a:lnSpc>
                <a:spcPts val="5969"/>
              </a:lnSpc>
              <a:spcBef>
                <a:spcPct val="0"/>
              </a:spcBef>
            </a:pP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yöntemdir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.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Ekolojik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ayak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izi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,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insanların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yaşaması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için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gerekli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kaynakların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üretimi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ve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atıkların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yok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edilmesi</a:t>
            </a:r>
            <a:endParaRPr lang="en-US" sz="4263" b="1" dirty="0">
              <a:solidFill>
                <a:srgbClr val="000000"/>
              </a:solidFill>
              <a:latin typeface="Mulled Wine Season"/>
              <a:ea typeface="Mulled Wine Season"/>
              <a:cs typeface="Mulled Wine Season"/>
              <a:sym typeface="Mulled Wine Season"/>
            </a:endParaRPr>
          </a:p>
          <a:p>
            <a:pPr algn="ctr">
              <a:lnSpc>
                <a:spcPts val="5969"/>
              </a:lnSpc>
              <a:spcBef>
                <a:spcPct val="0"/>
              </a:spcBef>
            </a:pP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amacıyla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kullandıkları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yaşam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alanını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gösteren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bir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4263" b="1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ölçüdür</a:t>
            </a:r>
            <a:r>
              <a:rPr lang="en-US" sz="4263" b="1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7AEE7924-27AD-9CB0-CB67-E0709B7C1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17959" y="616215"/>
            <a:ext cx="6702562" cy="8804679"/>
          </a:xfrm>
          <a:custGeom>
            <a:avLst/>
            <a:gdLst/>
            <a:ahLst/>
            <a:cxnLst/>
            <a:rect l="l" t="t" r="r" b="b"/>
            <a:pathLst>
              <a:path w="6702562" h="8804679">
                <a:moveTo>
                  <a:pt x="0" y="0"/>
                </a:moveTo>
                <a:lnTo>
                  <a:pt x="6702562" y="0"/>
                </a:lnTo>
                <a:lnTo>
                  <a:pt x="6702562" y="8804679"/>
                </a:lnTo>
                <a:lnTo>
                  <a:pt x="0" y="8804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1020521" y="199533"/>
            <a:ext cx="7267479" cy="1808795"/>
          </a:xfrm>
          <a:custGeom>
            <a:avLst/>
            <a:gdLst/>
            <a:ahLst/>
            <a:cxnLst/>
            <a:rect l="l" t="t" r="r" b="b"/>
            <a:pathLst>
              <a:path w="7267479" h="1808795">
                <a:moveTo>
                  <a:pt x="0" y="0"/>
                </a:moveTo>
                <a:lnTo>
                  <a:pt x="7267479" y="0"/>
                </a:lnTo>
                <a:lnTo>
                  <a:pt x="7267479" y="1808795"/>
                </a:lnTo>
                <a:lnTo>
                  <a:pt x="0" y="1808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-1496122" y="533400"/>
            <a:ext cx="7130050" cy="167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8"/>
              </a:lnSpc>
            </a:pPr>
            <a:r>
              <a:rPr lang="en-US" sz="9680" spc="-96">
                <a:solidFill>
                  <a:srgbClr val="EAE1E5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birlikte</a:t>
            </a:r>
            <a:r>
              <a:rPr lang="en-US" sz="9680" spc="-96">
                <a:solidFill>
                  <a:srgbClr val="5C4368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&amp;</a:t>
            </a:r>
          </a:p>
          <a:p>
            <a:pPr algn="ctr">
              <a:lnSpc>
                <a:spcPts val="5808"/>
              </a:lnSpc>
            </a:pPr>
            <a:r>
              <a:rPr lang="en-US" sz="9680" spc="-96">
                <a:solidFill>
                  <a:srgbClr val="EAE1E5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çözelim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F6E668C-16F0-2DC4-0932-75DB2036C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90647" y="666487"/>
            <a:ext cx="12906705" cy="8954027"/>
          </a:xfrm>
          <a:custGeom>
            <a:avLst/>
            <a:gdLst/>
            <a:ahLst/>
            <a:cxnLst/>
            <a:rect l="l" t="t" r="r" b="b"/>
            <a:pathLst>
              <a:path w="12906705" h="8954027">
                <a:moveTo>
                  <a:pt x="0" y="0"/>
                </a:moveTo>
                <a:lnTo>
                  <a:pt x="12906706" y="0"/>
                </a:lnTo>
                <a:lnTo>
                  <a:pt x="12906706" y="8954026"/>
                </a:lnTo>
                <a:lnTo>
                  <a:pt x="0" y="8954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1126525" y="428625"/>
            <a:ext cx="5617658" cy="131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</a:pPr>
            <a:r>
              <a:rPr lang="en-US" sz="7626" spc="-76">
                <a:solidFill>
                  <a:srgbClr val="EAE1E5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birlikte</a:t>
            </a:r>
            <a:r>
              <a:rPr lang="en-US" sz="7626" spc="-76">
                <a:solidFill>
                  <a:srgbClr val="5C4368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&amp;</a:t>
            </a:r>
          </a:p>
          <a:p>
            <a:pPr algn="ctr">
              <a:lnSpc>
                <a:spcPts val="4576"/>
              </a:lnSpc>
            </a:pPr>
            <a:r>
              <a:rPr lang="en-US" sz="7626" spc="-76">
                <a:solidFill>
                  <a:srgbClr val="EAE1E5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çözelim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4956524" y="199533"/>
            <a:ext cx="3331476" cy="829167"/>
          </a:xfrm>
          <a:custGeom>
            <a:avLst/>
            <a:gdLst/>
            <a:ahLst/>
            <a:cxnLst/>
            <a:rect l="l" t="t" r="r" b="b"/>
            <a:pathLst>
              <a:path w="3331476" h="829167">
                <a:moveTo>
                  <a:pt x="0" y="0"/>
                </a:moveTo>
                <a:lnTo>
                  <a:pt x="3331476" y="0"/>
                </a:lnTo>
                <a:lnTo>
                  <a:pt x="3331476" y="829167"/>
                </a:lnTo>
                <a:lnTo>
                  <a:pt x="0" y="829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99E028C-1177-480C-7834-DB43CC089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0586" y="1389245"/>
            <a:ext cx="14777568" cy="7869055"/>
          </a:xfrm>
          <a:custGeom>
            <a:avLst/>
            <a:gdLst/>
            <a:ahLst/>
            <a:cxnLst/>
            <a:rect l="l" t="t" r="r" b="b"/>
            <a:pathLst>
              <a:path w="14777568" h="7869055">
                <a:moveTo>
                  <a:pt x="0" y="0"/>
                </a:moveTo>
                <a:lnTo>
                  <a:pt x="14777568" y="0"/>
                </a:lnTo>
                <a:lnTo>
                  <a:pt x="14777568" y="7869055"/>
                </a:lnTo>
                <a:lnTo>
                  <a:pt x="0" y="78690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1275626" y="409575"/>
            <a:ext cx="5472424" cy="1284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7"/>
              </a:lnSpc>
            </a:pPr>
            <a:r>
              <a:rPr lang="en-US" sz="7429" spc="-74">
                <a:solidFill>
                  <a:srgbClr val="EAE1E5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birlikte</a:t>
            </a:r>
            <a:r>
              <a:rPr lang="en-US" sz="7429" spc="-74">
                <a:solidFill>
                  <a:srgbClr val="5C4368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&amp;</a:t>
            </a:r>
          </a:p>
          <a:p>
            <a:pPr algn="ctr">
              <a:lnSpc>
                <a:spcPts val="4457"/>
              </a:lnSpc>
            </a:pPr>
            <a:r>
              <a:rPr lang="en-US" sz="7429" spc="-74">
                <a:solidFill>
                  <a:srgbClr val="EAE1E5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çözelim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4956524" y="199533"/>
            <a:ext cx="3331476" cy="829167"/>
          </a:xfrm>
          <a:custGeom>
            <a:avLst/>
            <a:gdLst/>
            <a:ahLst/>
            <a:cxnLst/>
            <a:rect l="l" t="t" r="r" b="b"/>
            <a:pathLst>
              <a:path w="3331476" h="829167">
                <a:moveTo>
                  <a:pt x="0" y="0"/>
                </a:moveTo>
                <a:lnTo>
                  <a:pt x="3331476" y="0"/>
                </a:lnTo>
                <a:lnTo>
                  <a:pt x="3331476" y="829167"/>
                </a:lnTo>
                <a:lnTo>
                  <a:pt x="0" y="829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5D24755-D953-CA2C-6B12-E7E5E6446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431301"/>
            <a:ext cx="15892384" cy="7826999"/>
          </a:xfrm>
          <a:custGeom>
            <a:avLst/>
            <a:gdLst/>
            <a:ahLst/>
            <a:cxnLst/>
            <a:rect l="l" t="t" r="r" b="b"/>
            <a:pathLst>
              <a:path w="15892384" h="7826999">
                <a:moveTo>
                  <a:pt x="0" y="0"/>
                </a:moveTo>
                <a:lnTo>
                  <a:pt x="15892384" y="0"/>
                </a:lnTo>
                <a:lnTo>
                  <a:pt x="15892384" y="7826999"/>
                </a:lnTo>
                <a:lnTo>
                  <a:pt x="0" y="782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6769771" y="266585"/>
            <a:ext cx="4410241" cy="76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3"/>
              </a:lnSpc>
            </a:pPr>
            <a:r>
              <a:rPr lang="en-US" sz="4495">
                <a:solidFill>
                  <a:srgbClr val="013989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SU DÖNGÜSÜ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7D472C1-0054-8ABA-2E02-4F9CD8CE8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7F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07860"/>
            <a:ext cx="15365360" cy="6511071"/>
          </a:xfrm>
          <a:custGeom>
            <a:avLst/>
            <a:gdLst/>
            <a:ahLst/>
            <a:cxnLst/>
            <a:rect l="l" t="t" r="r" b="b"/>
            <a:pathLst>
              <a:path w="15365360" h="6511071">
                <a:moveTo>
                  <a:pt x="0" y="0"/>
                </a:moveTo>
                <a:lnTo>
                  <a:pt x="15365360" y="0"/>
                </a:lnTo>
                <a:lnTo>
                  <a:pt x="15365360" y="6511071"/>
                </a:lnTo>
                <a:lnTo>
                  <a:pt x="0" y="65110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-1496122" y="533400"/>
            <a:ext cx="7130050" cy="167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8"/>
              </a:lnSpc>
            </a:pPr>
            <a:r>
              <a:rPr lang="en-US" sz="9680" spc="-96">
                <a:solidFill>
                  <a:srgbClr val="EAE1E5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sıra</a:t>
            </a:r>
            <a:r>
              <a:rPr lang="en-US" sz="9680" spc="-96">
                <a:solidFill>
                  <a:srgbClr val="5C4368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&amp;</a:t>
            </a:r>
          </a:p>
          <a:p>
            <a:pPr algn="ctr">
              <a:lnSpc>
                <a:spcPts val="5808"/>
              </a:lnSpc>
            </a:pPr>
            <a:r>
              <a:rPr lang="en-US" sz="9680" spc="-96">
                <a:solidFill>
                  <a:srgbClr val="EAE1E5"/>
                </a:solidFill>
                <a:latin typeface="Skillet Condensed"/>
                <a:ea typeface="Skillet Condensed"/>
                <a:cs typeface="Skillet Condensed"/>
                <a:sym typeface="Skillet Condensed"/>
              </a:rPr>
              <a:t>sende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4956524" y="199533"/>
            <a:ext cx="3331476" cy="829167"/>
          </a:xfrm>
          <a:custGeom>
            <a:avLst/>
            <a:gdLst/>
            <a:ahLst/>
            <a:cxnLst/>
            <a:rect l="l" t="t" r="r" b="b"/>
            <a:pathLst>
              <a:path w="3331476" h="829167">
                <a:moveTo>
                  <a:pt x="0" y="0"/>
                </a:moveTo>
                <a:lnTo>
                  <a:pt x="3331476" y="0"/>
                </a:lnTo>
                <a:lnTo>
                  <a:pt x="3331476" y="829167"/>
                </a:lnTo>
                <a:lnTo>
                  <a:pt x="0" y="829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D3371B9-A665-54FF-C36F-ADD778B88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0983" y="1566018"/>
            <a:ext cx="14378098" cy="7692282"/>
          </a:xfrm>
          <a:custGeom>
            <a:avLst/>
            <a:gdLst/>
            <a:ahLst/>
            <a:cxnLst/>
            <a:rect l="l" t="t" r="r" b="b"/>
            <a:pathLst>
              <a:path w="14378098" h="7692282">
                <a:moveTo>
                  <a:pt x="0" y="0"/>
                </a:moveTo>
                <a:lnTo>
                  <a:pt x="14378098" y="0"/>
                </a:lnTo>
                <a:lnTo>
                  <a:pt x="14378098" y="7692282"/>
                </a:lnTo>
                <a:lnTo>
                  <a:pt x="0" y="7692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3824049" y="604780"/>
            <a:ext cx="13958167" cy="76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3"/>
              </a:lnSpc>
            </a:pPr>
            <a:r>
              <a:rPr lang="en-US" sz="4495">
                <a:solidFill>
                  <a:srgbClr val="5E7EED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KARBONDİOKSİT DÖNGÜSÜ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556145" y="981075"/>
            <a:ext cx="4226072" cy="177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6"/>
              </a:lnSpc>
              <a:spcBef>
                <a:spcPct val="0"/>
              </a:spcBef>
            </a:pPr>
            <a:r>
              <a:rPr lang="en-US" sz="2540" b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Karbondioksiti arrtıran </a:t>
            </a:r>
          </a:p>
          <a:p>
            <a:pPr algn="ctr">
              <a:lnSpc>
                <a:spcPts val="3556"/>
              </a:lnSpc>
              <a:spcBef>
                <a:spcPct val="0"/>
              </a:spcBef>
            </a:pPr>
            <a:r>
              <a:rPr lang="en-US" sz="2540" b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• Canlıların solunumu</a:t>
            </a:r>
          </a:p>
          <a:p>
            <a:pPr algn="ctr">
              <a:lnSpc>
                <a:spcPts val="3556"/>
              </a:lnSpc>
              <a:spcBef>
                <a:spcPct val="0"/>
              </a:spcBef>
            </a:pPr>
            <a:r>
              <a:rPr lang="en-US" sz="2540" b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• Ölen canlıların çürümesi</a:t>
            </a:r>
          </a:p>
          <a:p>
            <a:pPr algn="ctr">
              <a:lnSpc>
                <a:spcPts val="3556"/>
              </a:lnSpc>
              <a:spcBef>
                <a:spcPct val="0"/>
              </a:spcBef>
            </a:pPr>
            <a:r>
              <a:rPr lang="en-US" sz="2540" b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• Orman yangınları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3927" y="1319270"/>
            <a:ext cx="3560122" cy="84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1"/>
              </a:lnSpc>
              <a:spcBef>
                <a:spcPct val="0"/>
              </a:spcBef>
            </a:pPr>
            <a:r>
              <a:rPr lang="en-US" sz="2443" b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Karbondioksit azaltan</a:t>
            </a:r>
          </a:p>
          <a:p>
            <a:pPr algn="ctr">
              <a:lnSpc>
                <a:spcPts val="3421"/>
              </a:lnSpc>
              <a:spcBef>
                <a:spcPct val="0"/>
              </a:spcBef>
            </a:pPr>
            <a:r>
              <a:rPr lang="en-US" sz="2443" b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• fotosentez 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4915487-42BE-03C8-DF78-C5CE7E679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0537" y="1028700"/>
            <a:ext cx="16057756" cy="8229600"/>
          </a:xfrm>
          <a:custGeom>
            <a:avLst/>
            <a:gdLst/>
            <a:ahLst/>
            <a:cxnLst/>
            <a:rect l="l" t="t" r="r" b="b"/>
            <a:pathLst>
              <a:path w="16057756" h="8229600">
                <a:moveTo>
                  <a:pt x="0" y="0"/>
                </a:moveTo>
                <a:lnTo>
                  <a:pt x="16057756" y="0"/>
                </a:lnTo>
                <a:lnTo>
                  <a:pt x="16057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963641" y="266585"/>
            <a:ext cx="13958167" cy="76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3"/>
              </a:lnSpc>
            </a:pPr>
            <a:r>
              <a:rPr lang="en-US" sz="4495">
                <a:solidFill>
                  <a:srgbClr val="5E7EED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OKSİJEN DÖNGÜSÜ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A8101A4-DEB4-9DF0-BA04-087BDD58F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322857"/>
            <a:ext cx="15795938" cy="7641285"/>
          </a:xfrm>
          <a:custGeom>
            <a:avLst/>
            <a:gdLst/>
            <a:ahLst/>
            <a:cxnLst/>
            <a:rect l="l" t="t" r="r" b="b"/>
            <a:pathLst>
              <a:path w="15795938" h="7641285">
                <a:moveTo>
                  <a:pt x="0" y="0"/>
                </a:moveTo>
                <a:lnTo>
                  <a:pt x="15795938" y="0"/>
                </a:lnTo>
                <a:lnTo>
                  <a:pt x="15795938" y="7641286"/>
                </a:lnTo>
                <a:lnTo>
                  <a:pt x="0" y="7641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5518036" y="266585"/>
            <a:ext cx="13958167" cy="76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3"/>
              </a:lnSpc>
            </a:pPr>
            <a:r>
              <a:rPr lang="en-US" sz="4495">
                <a:solidFill>
                  <a:srgbClr val="5E7EED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AZOT DÖNGÜSÜ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259D4ED-E603-C978-448A-040461156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508" r="-781" b="-446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104057" y="1473641"/>
            <a:ext cx="8155243" cy="7339718"/>
          </a:xfrm>
          <a:custGeom>
            <a:avLst/>
            <a:gdLst/>
            <a:ahLst/>
            <a:cxnLst/>
            <a:rect l="l" t="t" r="r" b="b"/>
            <a:pathLst>
              <a:path w="8155243" h="7339718">
                <a:moveTo>
                  <a:pt x="0" y="0"/>
                </a:moveTo>
                <a:lnTo>
                  <a:pt x="8155243" y="0"/>
                </a:lnTo>
                <a:lnTo>
                  <a:pt x="8155243" y="7339718"/>
                </a:lnTo>
                <a:lnTo>
                  <a:pt x="0" y="7339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577130" y="3111500"/>
            <a:ext cx="9481451" cy="384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0"/>
              </a:lnSpc>
            </a:pPr>
            <a:r>
              <a:rPr lang="en-US" sz="1100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ÇEVRE SORUNLARI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CB8CC5A-C427-37C1-0CC9-D4AE813CC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2681" y="2131307"/>
            <a:ext cx="1798929" cy="1206918"/>
          </a:xfrm>
          <a:custGeom>
            <a:avLst/>
            <a:gdLst/>
            <a:ahLst/>
            <a:cxnLst/>
            <a:rect l="l" t="t" r="r" b="b"/>
            <a:pathLst>
              <a:path w="1798929" h="1206918">
                <a:moveTo>
                  <a:pt x="0" y="0"/>
                </a:moveTo>
                <a:lnTo>
                  <a:pt x="1798928" y="0"/>
                </a:lnTo>
                <a:lnTo>
                  <a:pt x="1798928" y="1206918"/>
                </a:lnTo>
                <a:lnTo>
                  <a:pt x="0" y="1206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8625617" y="1512591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269132" y="420984"/>
            <a:ext cx="16712970" cy="109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7"/>
              </a:lnSpc>
            </a:pPr>
            <a:r>
              <a:rPr lang="en-US" sz="6362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OZON TABAKASININ DELINMESI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891331"/>
            <a:ext cx="7821181" cy="247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2"/>
              </a:lnSpc>
              <a:spcBef>
                <a:spcPct val="0"/>
              </a:spcBef>
            </a:pPr>
            <a:r>
              <a:rPr lang="en-US" sz="3544" b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Ozon tabakası, Güneş’ten gelen UV-B ve UV-C gibi zararlı ışınlarını tutarak Dünyanın yüzeyine ulaşmasını önler.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1C84AAF-3A90-F62D-A92B-18B888FDB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74652" y="1213499"/>
            <a:ext cx="8209026" cy="8229600"/>
          </a:xfrm>
          <a:custGeom>
            <a:avLst/>
            <a:gdLst/>
            <a:ahLst/>
            <a:cxnLst/>
            <a:rect l="l" t="t" r="r" b="b"/>
            <a:pathLst>
              <a:path w="8209026" h="8229600">
                <a:moveTo>
                  <a:pt x="0" y="0"/>
                </a:moveTo>
                <a:lnTo>
                  <a:pt x="8209026" y="0"/>
                </a:lnTo>
                <a:lnTo>
                  <a:pt x="82090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409973" y="2787141"/>
            <a:ext cx="9584735" cy="3605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1"/>
              </a:lnSpc>
            </a:pPr>
            <a:endParaRPr dirty="0"/>
          </a:p>
          <a:p>
            <a:pPr algn="ctr">
              <a:lnSpc>
                <a:spcPts val="4111"/>
              </a:lnSpc>
            </a:pPr>
            <a:r>
              <a:rPr lang="en-US" sz="2937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Ozon </a:t>
            </a:r>
            <a:r>
              <a:rPr lang="en-US" sz="2937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tabakasının</a:t>
            </a:r>
            <a:r>
              <a:rPr lang="en-US" sz="2937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2937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delinmesine</a:t>
            </a:r>
            <a:r>
              <a:rPr lang="en-US" sz="2937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2937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sebep</a:t>
            </a:r>
            <a:r>
              <a:rPr lang="en-US" sz="2937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2937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olan</a:t>
            </a:r>
            <a:r>
              <a:rPr lang="en-US" sz="2937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2937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gazlar</a:t>
            </a:r>
            <a:r>
              <a:rPr lang="en-US" sz="2937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:</a:t>
            </a:r>
          </a:p>
          <a:p>
            <a:pPr marL="634111" lvl="1" indent="-317055" algn="ctr">
              <a:lnSpc>
                <a:spcPts val="4111"/>
              </a:lnSpc>
              <a:buFont typeface="Arial"/>
              <a:buChar char="•"/>
            </a:pPr>
            <a:r>
              <a:rPr lang="en-US" sz="2937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kloroflorokarbonlar</a:t>
            </a:r>
            <a:r>
              <a:rPr lang="en-US" sz="2937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(CFC), </a:t>
            </a:r>
          </a:p>
          <a:p>
            <a:pPr marL="634111" lvl="1" indent="-317055" algn="ctr">
              <a:lnSpc>
                <a:spcPts val="4111"/>
              </a:lnSpc>
              <a:buFont typeface="Arial"/>
              <a:buChar char="•"/>
            </a:pPr>
            <a:r>
              <a:rPr lang="en-US" sz="2937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hidrokloroflorokarbonlar</a:t>
            </a:r>
            <a:r>
              <a:rPr lang="en-US" sz="2937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(HCFC), </a:t>
            </a:r>
          </a:p>
          <a:p>
            <a:pPr marL="634111" lvl="1" indent="-317055" algn="ctr">
              <a:lnSpc>
                <a:spcPts val="4111"/>
              </a:lnSpc>
              <a:buFont typeface="Arial"/>
              <a:buChar char="•"/>
            </a:pPr>
            <a:r>
              <a:rPr lang="en-US" sz="2937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halonlar</a:t>
            </a:r>
            <a:r>
              <a:rPr lang="en-US" sz="2937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, </a:t>
            </a:r>
          </a:p>
          <a:p>
            <a:pPr marL="634111" lvl="1" indent="-317055" algn="ctr">
              <a:lnSpc>
                <a:spcPts val="4111"/>
              </a:lnSpc>
              <a:buFont typeface="Arial"/>
              <a:buChar char="•"/>
            </a:pPr>
            <a:r>
              <a:rPr lang="en-US" sz="2937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metiklorform</a:t>
            </a:r>
            <a:r>
              <a:rPr lang="en-US" sz="2937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, </a:t>
            </a:r>
          </a:p>
          <a:p>
            <a:pPr marL="634111" lvl="1" indent="-317055" algn="ctr">
              <a:lnSpc>
                <a:spcPts val="4111"/>
              </a:lnSpc>
              <a:buFont typeface="Arial"/>
              <a:buChar char="•"/>
            </a:pPr>
            <a:r>
              <a:rPr lang="en-US" sz="2937" b="1" dirty="0" err="1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metilbromürasit</a:t>
            </a:r>
            <a:r>
              <a:rPr lang="en-US" sz="2937" b="1" dirty="0">
                <a:solidFill>
                  <a:srgbClr val="FFFFFF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4C42F14-81DF-8B4C-D911-16E42624B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36959" y="4516468"/>
            <a:ext cx="5791336" cy="6547454"/>
            <a:chOff x="0" y="0"/>
            <a:chExt cx="7721781" cy="8729938"/>
          </a:xfrm>
        </p:grpSpPr>
        <p:sp>
          <p:nvSpPr>
            <p:cNvPr id="3" name="Freeform 3"/>
            <p:cNvSpPr/>
            <p:nvPr/>
          </p:nvSpPr>
          <p:spPr>
            <a:xfrm flipH="1">
              <a:off x="0" y="418824"/>
              <a:ext cx="7721781" cy="8311114"/>
            </a:xfrm>
            <a:custGeom>
              <a:avLst/>
              <a:gdLst/>
              <a:ahLst/>
              <a:cxnLst/>
              <a:rect l="l" t="t" r="r" b="b"/>
              <a:pathLst>
                <a:path w="7721781" h="8311114">
                  <a:moveTo>
                    <a:pt x="7721781" y="0"/>
                  </a:moveTo>
                  <a:lnTo>
                    <a:pt x="0" y="0"/>
                  </a:lnTo>
                  <a:lnTo>
                    <a:pt x="0" y="8311114"/>
                  </a:lnTo>
                  <a:lnTo>
                    <a:pt x="7721781" y="8311114"/>
                  </a:lnTo>
                  <a:lnTo>
                    <a:pt x="772178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028508" y="0"/>
              <a:ext cx="2832382" cy="283238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7E7"/>
              </a:solid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11032241" y="1359188"/>
            <a:ext cx="4500385" cy="5334508"/>
          </a:xfrm>
          <a:custGeom>
            <a:avLst/>
            <a:gdLst/>
            <a:ahLst/>
            <a:cxnLst/>
            <a:rect l="l" t="t" r="r" b="b"/>
            <a:pathLst>
              <a:path w="4500385" h="5334508">
                <a:moveTo>
                  <a:pt x="0" y="0"/>
                </a:moveTo>
                <a:lnTo>
                  <a:pt x="4500386" y="0"/>
                </a:lnTo>
                <a:lnTo>
                  <a:pt x="4500386" y="5334508"/>
                </a:lnTo>
                <a:lnTo>
                  <a:pt x="0" y="5334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flipH="1">
            <a:off x="-718296" y="5036732"/>
            <a:ext cx="6543005" cy="6639581"/>
          </a:xfrm>
          <a:custGeom>
            <a:avLst/>
            <a:gdLst/>
            <a:ahLst/>
            <a:cxnLst/>
            <a:rect l="l" t="t" r="r" b="b"/>
            <a:pathLst>
              <a:path w="6543005" h="6639581">
                <a:moveTo>
                  <a:pt x="6543006" y="0"/>
                </a:moveTo>
                <a:lnTo>
                  <a:pt x="0" y="0"/>
                </a:lnTo>
                <a:lnTo>
                  <a:pt x="0" y="6639581"/>
                </a:lnTo>
                <a:lnTo>
                  <a:pt x="6543006" y="6639581"/>
                </a:lnTo>
                <a:lnTo>
                  <a:pt x="654300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457895" y="1670251"/>
            <a:ext cx="14478260" cy="668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2"/>
              </a:lnSpc>
            </a:pPr>
            <a:r>
              <a:rPr lang="en-US" sz="17192" dirty="0" err="1">
                <a:solidFill>
                  <a:srgbClr val="B93B24"/>
                </a:solidFill>
                <a:latin typeface="Bobby Jones"/>
                <a:ea typeface="Bobby Jones"/>
                <a:cs typeface="Bobby Jones"/>
                <a:sym typeface="Bobby Jones"/>
              </a:rPr>
              <a:t>küresel</a:t>
            </a:r>
            <a:endParaRPr lang="en-US" sz="17192" dirty="0">
              <a:solidFill>
                <a:srgbClr val="B93B24"/>
              </a:solidFill>
              <a:latin typeface="Bobby Jones"/>
              <a:ea typeface="Bobby Jones"/>
              <a:cs typeface="Bobby Jones"/>
              <a:sym typeface="Bobby Jones"/>
            </a:endParaRPr>
          </a:p>
          <a:p>
            <a:pPr algn="ctr">
              <a:lnSpc>
                <a:spcPts val="17192"/>
              </a:lnSpc>
            </a:pPr>
            <a:r>
              <a:rPr lang="en-US" sz="17192" dirty="0" err="1">
                <a:solidFill>
                  <a:srgbClr val="B93B24"/>
                </a:solidFill>
                <a:latin typeface="Bobby Jones"/>
                <a:ea typeface="Bobby Jones"/>
                <a:cs typeface="Bobby Jones"/>
                <a:sym typeface="Bobby Jones"/>
              </a:rPr>
              <a:t>iklim</a:t>
            </a:r>
            <a:endParaRPr lang="en-US" sz="17192" dirty="0">
              <a:solidFill>
                <a:srgbClr val="B93B24"/>
              </a:solidFill>
              <a:latin typeface="Bobby Jones"/>
              <a:ea typeface="Bobby Jones"/>
              <a:cs typeface="Bobby Jones"/>
              <a:sym typeface="Bobby Jones"/>
            </a:endParaRPr>
          </a:p>
          <a:p>
            <a:pPr algn="ctr">
              <a:lnSpc>
                <a:spcPts val="17192"/>
              </a:lnSpc>
            </a:pPr>
            <a:r>
              <a:rPr lang="en-US" sz="17192" dirty="0" err="1">
                <a:solidFill>
                  <a:srgbClr val="B93B24"/>
                </a:solidFill>
                <a:latin typeface="Bobby Jones"/>
                <a:ea typeface="Bobby Jones"/>
                <a:cs typeface="Bobby Jones"/>
                <a:sym typeface="Bobby Jones"/>
              </a:rPr>
              <a:t>degisikligi</a:t>
            </a:r>
            <a:endParaRPr lang="en-US" sz="17192" dirty="0">
              <a:solidFill>
                <a:srgbClr val="B93B24"/>
              </a:solidFill>
              <a:latin typeface="Bobby Jones"/>
              <a:ea typeface="Bobby Jones"/>
              <a:cs typeface="Bobby Jones"/>
              <a:sym typeface="Bobby Jones"/>
            </a:endParaRPr>
          </a:p>
        </p:txBody>
      </p:sp>
      <p:sp>
        <p:nvSpPr>
          <p:cNvPr id="10" name="Freeform 10"/>
          <p:cNvSpPr/>
          <p:nvPr/>
        </p:nvSpPr>
        <p:spPr>
          <a:xfrm rot="4777570">
            <a:off x="-825226" y="981018"/>
            <a:ext cx="2566241" cy="2604119"/>
          </a:xfrm>
          <a:custGeom>
            <a:avLst/>
            <a:gdLst/>
            <a:ahLst/>
            <a:cxnLst/>
            <a:rect l="l" t="t" r="r" b="b"/>
            <a:pathLst>
              <a:path w="2566241" h="2604119">
                <a:moveTo>
                  <a:pt x="0" y="0"/>
                </a:moveTo>
                <a:lnTo>
                  <a:pt x="2566242" y="0"/>
                </a:lnTo>
                <a:lnTo>
                  <a:pt x="2566242" y="2604119"/>
                </a:lnTo>
                <a:lnTo>
                  <a:pt x="0" y="2604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 rot="-848748">
            <a:off x="16225479" y="786469"/>
            <a:ext cx="2791065" cy="2659123"/>
          </a:xfrm>
          <a:custGeom>
            <a:avLst/>
            <a:gdLst/>
            <a:ahLst/>
            <a:cxnLst/>
            <a:rect l="l" t="t" r="r" b="b"/>
            <a:pathLst>
              <a:path w="2791065" h="2659123">
                <a:moveTo>
                  <a:pt x="0" y="0"/>
                </a:moveTo>
                <a:lnTo>
                  <a:pt x="2791065" y="0"/>
                </a:lnTo>
                <a:lnTo>
                  <a:pt x="2791065" y="2659124"/>
                </a:lnTo>
                <a:lnTo>
                  <a:pt x="0" y="2659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 rot="10487418">
            <a:off x="7430076" y="-2885695"/>
            <a:ext cx="3052433" cy="4114800"/>
          </a:xfrm>
          <a:custGeom>
            <a:avLst/>
            <a:gdLst/>
            <a:ahLst/>
            <a:cxnLst/>
            <a:rect l="l" t="t" r="r" b="b"/>
            <a:pathLst>
              <a:path w="3052433" h="4114800">
                <a:moveTo>
                  <a:pt x="0" y="0"/>
                </a:moveTo>
                <a:lnTo>
                  <a:pt x="3052434" y="0"/>
                </a:lnTo>
                <a:lnTo>
                  <a:pt x="3052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0" y="8601960"/>
            <a:ext cx="1685040" cy="1685040"/>
          </a:xfrm>
          <a:custGeom>
            <a:avLst/>
            <a:gdLst/>
            <a:ahLst/>
            <a:cxnLst/>
            <a:rect l="l" t="t" r="r" b="b"/>
            <a:pathLst>
              <a:path w="1685040" h="1685040">
                <a:moveTo>
                  <a:pt x="0" y="0"/>
                </a:moveTo>
                <a:lnTo>
                  <a:pt x="1685040" y="0"/>
                </a:lnTo>
                <a:lnTo>
                  <a:pt x="1685040" y="1685040"/>
                </a:lnTo>
                <a:lnTo>
                  <a:pt x="0" y="16850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EB9523BD-EB78-2F3F-99CF-A90B868EDE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85040" y="9444480"/>
            <a:ext cx="6220693" cy="54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288</Words>
  <Application>Microsoft Office PowerPoint</Application>
  <PresentationFormat>Özel</PresentationFormat>
  <Paragraphs>58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8" baseType="lpstr">
      <vt:lpstr>Skillet Condensed</vt:lpstr>
      <vt:lpstr>Calibri</vt:lpstr>
      <vt:lpstr>Arial</vt:lpstr>
      <vt:lpstr>Mulled Wine Season</vt:lpstr>
      <vt:lpstr>Arimo Bold</vt:lpstr>
      <vt:lpstr>Bobby Jones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MADDE DÖNGÜLERI</dc:title>
  <cp:lastModifiedBy>Nisa Nur Oran</cp:lastModifiedBy>
  <cp:revision>4</cp:revision>
  <dcterms:created xsi:type="dcterms:W3CDTF">2006-08-16T00:00:00Z</dcterms:created>
  <dcterms:modified xsi:type="dcterms:W3CDTF">2025-09-19T23:25:01Z</dcterms:modified>
  <dc:identifier>DAGl9IwjZag</dc:identifier>
</cp:coreProperties>
</file>