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Adigiana Toybox" panose="020B0604020202020204" charset="-94"/>
      <p:regular r:id="rId21"/>
    </p:embeddedFont>
    <p:embeddedFont>
      <p:font typeface="Negrita Pro" panose="020B0604020202020204" charset="-94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68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1612.54919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5-02-22T21:39:05.4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8858">
    <iact:property name="dataType"/>
    <iact:actionData xml:id="d0">
      <inkml:trace xmlns:inkml="http://www.w3.org/2003/InkML" xml:id="stk0" contextRef="#ctx0" brushRef="#br0">41049 15282 928 0,'-4'-4'14'0,"4"4"-32"13,0 5 55-13,-6 4-28 0,4-1 9 0,-4 5 22 16,0 4 14-16,2-5 8 0,2 8-3 0,-6-1 54 13,8-2-39-13,-4 9 38 0,0-11 8 0,8 7-9 21,-4-4-5-21,4 3-5 0,-4-5-7 0,10 6-10 0,-4-2-5 0,6-3-6 16,-6 1-13-16,4-10-6 0,0 8-5 0,-4-11-5 0,2 8-6 13,7-8-5-13,-7 1-8 15,6-6-2-15,-2 4-3 0,-6-8-2 0,2 3-2 21,4-6 6-21,2 1 2 0,-4-4-2 0,-2 5 2 0,-2-11-3 0,5 4 3 12,-5-2-4-12,10 1 0 0,-14-2-6 16,6-3-3-16,-6 1 2 0,4 0-3 0,-6-4 0 0,0 7 0 15,0-6 0-15,0 4-2 0,-6-6 2 0,6 1 4 19,-10 6-3-19,2-4 3 0,-2 2 4 0,0 0 3 0,3 3 0 3,-5-3 10 23,2 3 6-26,0 3 4 0,0 4 6 0,0-2 4 0,-2 8 4 0,6-2-2 0,-4 6-1 15,0-2-5-15,4 8-4 0,-5-2-7 0,3 7-2 7,0 4-9-7,-2-2-3 0,-4 0 3 25,8 10 5-25,-8-1 3 0,8-3 1 0,-2 2 5 0,8 3 1 0,-4-8 0 16,0 8-10-16,4-6-8 0,4 1-4 0,-4 2-4 15,4-7-8-15,-4 2-7 0,8-3 0 0,-6-4-3 16,8 4 4-16,-2-4 2 0,-2-6 0 0,2-1-1 17,-2 3 2-17,4-4 7 0,-2 0-2 0,-2-4 0 0,5-4 1 15,-3 0-1-15,0 1 0 0,-6-7-2 0,8 6 0 19,-4-8-8-19,2 3-5 0,2-5 3 0,-2-2 3 0,-2 4 1 13,2-5 1-13,2 3 5 0,-8-6-8 0,4 3 4 16,-6 2 3-16,0 0-2 0,0-2-2 0,0-3-5 30,-6 1 2-30,4 2-1 0,-6-3 4 0,-2 3 6 0,0 2-3 0,0 0 2 0,-2-6-1 0,4 11 3 15,-2-3 5-15,-4 1 1 0,1 0 13 0,7 7 4 5,-6-2 9-5,2 4 7 15,0-1 1-15,4 8 5 0,-6-1-6 0,4 0 4 28,0 1-6-28,0 10 0 0,0-7-5 0,-5 7-6 1,7-1 0-1,-6 3-3 0,6 4 1 0,0-1-3 15,0 2-6-15,4 5-1 0,-4-5-6 0,6 4 26 15,0-1 1-15,0-1-3 0,2 3-1 0,2-5-1 17,-2-3 0-17,4-3-2 0,0 1 4 0,0-2-25 10,6-7-1-10,-6 1-5 0,-1-2-3 7,5-2-1-7,0-1-1 15,-6-1-1-15,6-2 2 0,0-2-3 0,-2-1-6 0,2-3 8 15,4 1 0-15,-6-8-1 0,4 3 3 18,1-2-13-18,-7 2 1 0,8-4 2 0,-4 0 4 0,-8 0 0 15,4 3 0-15,0-7 3 0,-4 5-4 0,2-3 3 15,0 1-6-15,-4 0 0 0,-4-1 5 0,0 1-1 18,2 0-1-18,-4 2-4 0,0-4 7 0,4 4 5 0,-4 4 4 16,-2-4 2-16,-2 5-7 1,4-1 3-1,4 2 5 0,-7-2 7 16,3 4-4-16,-2 0 4 0,6 3-1 0,-4 2 0 0,-2 2 8 13,2 2-3-13,2-3-1 15,-4 8-12-15,-4-2 9 0,6 3 2 0,-2 2 3 0,4 1 0 15,-2-4-2-15,0 7 0 0,-2-2 1 0,8-1 5 16,0 3-4-16,0-6-55 0,0 10 47 0,4-11-50 16,0 3 40-16,2-5-41 0,0 7 36 0,-2-10-44 0,4 1 41 17,-6 3 5-17,8-6-13 0,-2 1 51 0,2 0-81 0,0-3 82 19,2 0-85-19,-6-3 81 0,2 0-40 0,3-2-4 14,3 0 6-14,-8-4-5 0,0-1 44 0,0 3-96 0,0-3 91 13,2-1-38-13,0-2-7 0,-4 6 50 16,2-7-41-16,2 7 3 0,-6-2-57 0,-2-3 97 19,0 2-43-19,0 1-2 0,-2-3 5 0,2 3-7 0,-8-1-1 14,2-1-9-14,2 1 56 0,-4-1-35 0,2 7-3 15,4-6-46-15,-4 8 45 0,0 1 3 0,-4 1 4 16,8-4-40-16,-6 8 38 0,2-4-46 0,-1 3 46 0,1 7 11 16,0-1-8-16,0 1-27 0,4 4 37 0,-4-1 11 16,-2 4-10-16,6-2 5 0,-2 5-4 0,4-4 4 0,0 4 1 14,0-6-13-14,4-1 8 0,-2 2-13 20,6-1 16-20,-6-1-6 0,2-5-54 0,-2-3 94 0,4 3-94 0,-4 0 42 12,4-8-49-12,3 4 51 0,-7-4-52 16,4 0 46-16,2 0 11 0,-2 0-56 0,4-4 47 16,-8-2-3-16,6 1 7 0,-2-5-9 0,6-1 6 0,-6 1-6 15,2-4 3-15,-2 3-6 0,0-6 7 0,0 3-3 15,-6 0-1-14,6 1 2-1,-6-2-3 0,0 1 13 0,0 3-3 15,0-1 10-15,-6 3-1 0,6 2 8 17,-6 1-3-17,4 6 15 0,-6-3-11 0,6 6-1 0,-6 0-6 16,2 1-10-16,2 6 4 0,-4 1-5 0,0 0-5 16,2 9-8-16,-2-3 9 0,-2 8-14 1,2-8 5 13,0 6-25-14,-3-2-23 0,5-5 7 0,0-3-70 0,4 1-58 16,-2-3-77-16,4-11-60 0,6 4-88 0,-6-8-57 9,6 9-76-9,-6 4-92 23,6-4 10-23</inkml:trace>
    </iact:actionData>
  </iact:action>
  <iact:action type="add" startTime="32438">
    <iact:property name="dataType"/>
    <iact:actionData xml:id="d1">
      <inkml:trace xmlns:inkml="http://www.w3.org/2003/InkML" xml:id="stk1" contextRef="#ctx0" brushRef="#br0">42117 15424 754 0,'6'-6'61'2,"-4"12"-36"13,6-6 15-15,-8 9 12 0,0-7 18 0,8 8 5 16,-2-9 15-16,-4 3 18 0,10 0-51 0,-6-4 53 0,2 6 2 16,3-6 15-16,1 1-8 0,-10 2 5 0,14 3 6 15,-8-2-6-15,0-1-8 0,2 2-8 0,-4-2-2 0,2 3-18 17,-8-6-2-17,12 0-9 0,-4-4-7 0,-2 4-7 0,3-5 0 17,1 0-6-17,-4-2-8 0,6 1-3 0,0 2 2 0,-2-7 8 16,-20 7-2-16,26-8-4 0,-22 7 2 0,14-5 4 0,-4 4-1 17,2-4 1-17,-2 5 2 0,-2-3 4 0,10 0-5 0,-10 7 2 11,17-7-3-11,-19-2 1 0,2 4 2 18,2-3 7-18,2 4 0 0,-6 0-4 0,-4-6 1 0,4 6-1 14,0-2 10-14,0 2 3 0,-2-4 0 0,2 4-11 0,-6-7 1 16,-3 7 18-16,7-2 1 0,-6-2 14 0,0 4-14 16,-4 1 2-16,2-2 1 0,-8 0-3 0,2 6 1 0,2-1-18 15,2 1-1-15,-13 0-52 0,9 1 53 0,0-1-50 15,-12 12 41-15,14-4-35 0,-9 2 38 0,3 1-56 0,2 6-8 17,-2 4 40-17,6-4-46 0,2 2 45 0,0 5-54 0,1-6 39 15,3 2-49-15,2 1 54 0,0 0 3 0,-2-4 2 17,8 2-3-17,0 1-5 0,2-5 3 0,4 2-5 0,0-3-1 14,0-4-12-14,2 1 2 0,3 0-6 0,-7-5-2 17,10-2 0-17,-12 2-2 0,10-6 5 0,2 0-1 0,-8 0 0 16,4 0 2-16,-2-6-2 0,4 2 1 0,2-2-2 0,-6-2-3 15,7-3 0-15,-7 4 0 0,0-3 5 0,4-1-8 17,2-2 8-17,-12 0-9 0,8-2 4 0,-4 4 10 0,0-7-10 17,-4 2-2-17,4 1 1 0,-2 1 1 0,4 0-2 0,-8-6 5 0,6 3-6 9,1 2 1-9,-7 0-1 21,0-1 2-21,0-3 1 0,0 8 3 0,-7-5-5 0,7 1-1 0,-6 2 3 15,6 2-2-15,-4 1 9 0,-4-2 3 0,2 9-8 0,4-6-2 15,-4 4 4-15,0 3 1 0,-4-2 7 0,8 4-4 1,-12 0-1 13,2 0 5-14,4 6 1 0,0-1 12 0,-5 4-2 17,-3 3 11-17,4 1-1 0,4-1-1 0,-4 4 9 0,0 5-3 15,-2-4 10-15,2 8-14 0,4-7-2 0,0 4-1 16,4-1 0-16,-1 1 1 0,-1-1-2 0,6-5-3 0,0 5-1 16,0-5 2-16,0-2 5 0,0 0-9 0,0-3 1 15,2 0-2-15,4-1 1 0,1-4-1 0,1-2-7 0,-2 3 0 16,8-7-4-16,-8 4 4 0,8-4-11 0,-4 0-1 0,-2-4-3 16,4-3-2-16,2 7 8 0,-1-6-5 0,-1-4 1 17,2 5-3-17,-2-5 2 0,4-1 3 0,0 1-3 0,-8-6 3 14,6 3-8-14,-4-4 5 0,3 1-6 0,-1 1 4 0,-6 0 11 16,2-5-13-16,2 3 0 0,0-4-1 0,-4 2 4 17,-6 2-2-17,0-6 4 0,0 5 1 0,0-3-13 0,-6 3 14 17,-4 0-3-17,8 2-4 0,-8 2 4 0,4 2 7 0,0 3 0 13,-6 4 3-13,-1-1 4 0,3 3 4 0,-6 1 6 17,2 2 3-17,-4 0 3 0,4 5 4 0,-4 1-2 0,1-1-2 13,3 4 6-13,-6 6-1 0,2 2 6 0,-2 1 18 17,6-1-8-17,-4 4-9 0,7 6 2 0,-3-2-1 0,0 1-12 17,0-1-4-17,12 5-8 0,-4-6-15 0,4 2 1 0,-2 4 2 15,4-9-7-15,4 4 4 0,-2-4 5 0,4-4-3 15,-4 1-3-15,12-1-1 0,-2-6 0 0,-4 0 5 1,6-5 0 14,-5 2 3-15,7-4-9 0,2-2 5 0,2-4 9 16,-8-2-6-16,8 3-12 0,-1-9-7 0,-1 6 6 0,2-8 4 15,-4 3 6-15,0-3-1 0,-4-3-15 0,2 4 7 16,-1-3 6-16,-7 3 1 0,0-5-6 0,6 1 0 0,-10-1-4 16,2 3 0-16,-2-4 6 0,2 7-2 0,-4-10-7 0,-4 4 1 15,-2 3 2-15,-2-4-7 0,0 4-12 0,-2-2-47 18,-7 1-32-18,1 4-50 0,2 5-45 0,-4-2-61 0,-2-3-22 1,14 4-117 12,-6-1-52-13,10-1-55 0,-2 4-57 0,-1 2-45 11,-3 4-41-11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4.png"/><Relationship Id="rId5" Type="http://schemas.openxmlformats.org/officeDocument/2006/relationships/image" Target="../media/image37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4.png"/><Relationship Id="rId5" Type="http://schemas.openxmlformats.org/officeDocument/2006/relationships/image" Target="../media/image38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6" Type="http://schemas.microsoft.com/office/2011/relationships/inkAction" Target="../ink/inkAction1.xml"/><Relationship Id="rId11" Type="http://schemas.openxmlformats.org/officeDocument/2006/relationships/image" Target="../media/image4.png"/><Relationship Id="rId5" Type="http://schemas.openxmlformats.org/officeDocument/2006/relationships/image" Target="../media/image39.jpeg"/><Relationship Id="rId10" Type="http://schemas.openxmlformats.org/officeDocument/2006/relationships/image" Target="../media/image61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gif"/><Relationship Id="rId2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hyperlink" Target="https://www.youtube.com/@mervehocail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4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9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4.png"/><Relationship Id="rId5" Type="http://schemas.openxmlformats.org/officeDocument/2006/relationships/image" Target="../media/image20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4.png"/><Relationship Id="rId5" Type="http://schemas.openxmlformats.org/officeDocument/2006/relationships/image" Target="../media/image21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svg"/><Relationship Id="rId9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1333042" y="590550"/>
            <a:ext cx="15621916" cy="5595407"/>
          </a:xfrm>
          <a:prstGeom prst="rect">
            <a:avLst/>
          </a:prstGeom>
          <a:scene3d>
            <a:camera prst="orthographicFront"/>
            <a:lightRig rig="twoPt" dir="t"/>
          </a:scene3d>
        </p:spPr>
        <p:txBody>
          <a:bodyPr lIns="0" tIns="0" rIns="0" bIns="0" rtlCol="0" anchor="t">
            <a:spAutoFit/>
            <a:scene3d>
              <a:camera prst="obliqueTopRight"/>
              <a:lightRig rig="threePt" dir="t"/>
            </a:scene3d>
          </a:bodyPr>
          <a:lstStyle/>
          <a:p>
            <a:pPr algn="ctr">
              <a:lnSpc>
                <a:spcPts val="31642"/>
              </a:lnSpc>
            </a:pPr>
            <a:r>
              <a:rPr lang="en-US" sz="22601" dirty="0">
                <a:solidFill>
                  <a:srgbClr val="F62C04"/>
                </a:solidFill>
                <a:latin typeface="Negrita Pro"/>
                <a:ea typeface="Negrita Pro"/>
                <a:cs typeface="Negrita Pro"/>
                <a:sym typeface="Negrita Pro"/>
              </a:rPr>
              <a:t>MERCEKLER</a:t>
            </a:r>
          </a:p>
        </p:txBody>
      </p:sp>
      <p:sp>
        <p:nvSpPr>
          <p:cNvPr id="4" name="Freeform 4"/>
          <p:cNvSpPr/>
          <p:nvPr/>
        </p:nvSpPr>
        <p:spPr>
          <a:xfrm>
            <a:off x="6368677" y="4535035"/>
            <a:ext cx="5550646" cy="5751965"/>
          </a:xfrm>
          <a:custGeom>
            <a:avLst/>
            <a:gdLst/>
            <a:ahLst/>
            <a:cxnLst/>
            <a:rect l="l" t="t" r="r" b="b"/>
            <a:pathLst>
              <a:path w="5550646" h="5751965">
                <a:moveTo>
                  <a:pt x="0" y="0"/>
                </a:moveTo>
                <a:lnTo>
                  <a:pt x="5550646" y="0"/>
                </a:lnTo>
                <a:lnTo>
                  <a:pt x="5550646" y="5751965"/>
                </a:lnTo>
                <a:lnTo>
                  <a:pt x="0" y="57519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E2EB5C1-2E72-7AEE-A775-67310890AE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013" y="9549341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29"/>
    </mc:Choice>
    <mc:Fallback xmlns="">
      <p:transition spd="slow" advTm="1732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5065332" y="2948037"/>
            <a:ext cx="8157336" cy="6898326"/>
          </a:xfrm>
          <a:custGeom>
            <a:avLst/>
            <a:gdLst/>
            <a:ahLst/>
            <a:cxnLst/>
            <a:rect l="l" t="t" r="r" b="b"/>
            <a:pathLst>
              <a:path w="8157336" h="6898326">
                <a:moveTo>
                  <a:pt x="0" y="0"/>
                </a:moveTo>
                <a:lnTo>
                  <a:pt x="8157336" y="0"/>
                </a:lnTo>
                <a:lnTo>
                  <a:pt x="8157336" y="6898326"/>
                </a:lnTo>
                <a:lnTo>
                  <a:pt x="0" y="68983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4" name="Group 4"/>
          <p:cNvGrpSpPr/>
          <p:nvPr/>
        </p:nvGrpSpPr>
        <p:grpSpPr>
          <a:xfrm rot="-1195391">
            <a:off x="-174143" y="1076072"/>
            <a:ext cx="8289001" cy="3936127"/>
            <a:chOff x="17271" y="847844"/>
            <a:chExt cx="11052001" cy="5248169"/>
          </a:xfrm>
        </p:grpSpPr>
        <p:sp>
          <p:nvSpPr>
            <p:cNvPr id="5" name="TextBox 5"/>
            <p:cNvSpPr txBox="1"/>
            <p:nvPr/>
          </p:nvSpPr>
          <p:spPr>
            <a:xfrm>
              <a:off x="1714606" y="2184255"/>
              <a:ext cx="9354666" cy="39117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030"/>
                </a:lnSpc>
              </a:pPr>
              <a:r>
                <a:rPr lang="en-US" sz="14307" dirty="0">
                  <a:solidFill>
                    <a:srgbClr val="F62C04"/>
                  </a:solidFill>
                  <a:latin typeface="Negrita Pro"/>
                  <a:ea typeface="Negrita Pro"/>
                  <a:cs typeface="Negrita Pro"/>
                  <a:sym typeface="Negrita Pro"/>
                </a:rPr>
                <a:t>MERCEK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 rot="21186702">
              <a:off x="17271" y="847844"/>
              <a:ext cx="10599577" cy="3048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401"/>
                </a:lnSpc>
              </a:pPr>
              <a:r>
                <a:rPr lang="en-US" sz="9572" spc="-95" dirty="0">
                  <a:solidFill>
                    <a:srgbClr val="F62C04"/>
                  </a:solidFill>
                  <a:latin typeface="Negrita Pro"/>
                  <a:ea typeface="Negrita Pro"/>
                  <a:cs typeface="Negrita Pro"/>
                  <a:sym typeface="Negrita Pro"/>
                </a:rPr>
                <a:t>KALIN KENARLI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472414" y="1092019"/>
            <a:ext cx="7187505" cy="796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8"/>
              </a:lnSpc>
              <a:spcBef>
                <a:spcPct val="0"/>
              </a:spcBef>
            </a:pPr>
            <a:r>
              <a:rPr lang="en-US" sz="4641">
                <a:solidFill>
                  <a:srgbClr val="F62C04"/>
                </a:solidFill>
                <a:latin typeface="Negrita Pro"/>
                <a:ea typeface="Negrita Pro"/>
                <a:cs typeface="Negrita Pro"/>
                <a:sym typeface="Negrita Pro"/>
              </a:rPr>
              <a:t> (ıraksak) mercekler denir.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19F00956-58B0-7822-F7FD-EFDDBEB26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13" y="9549341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00"/>
    </mc:Choice>
    <mc:Fallback xmlns="">
      <p:transition spd="slow" advTm="359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994639" y="2083708"/>
            <a:ext cx="13947769" cy="6119584"/>
          </a:xfrm>
          <a:custGeom>
            <a:avLst/>
            <a:gdLst/>
            <a:ahLst/>
            <a:cxnLst/>
            <a:rect l="l" t="t" r="r" b="b"/>
            <a:pathLst>
              <a:path w="13947769" h="6119584">
                <a:moveTo>
                  <a:pt x="0" y="0"/>
                </a:moveTo>
                <a:lnTo>
                  <a:pt x="13947769" y="0"/>
                </a:lnTo>
                <a:lnTo>
                  <a:pt x="13947769" y="6119584"/>
                </a:lnTo>
                <a:lnTo>
                  <a:pt x="0" y="61195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8826EB3-F2B7-8E1E-DC4D-8DE4015AD3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013" y="9549341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17"/>
    </mc:Choice>
    <mc:Fallback xmlns="">
      <p:transition spd="slow" advTm="2331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Picture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2485505" y="1028700"/>
            <a:ext cx="13316989" cy="82296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22CD3732-F49F-EC58-3506-8C3EEDC266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013" y="9549341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56"/>
    </mc:Choice>
    <mc:Fallback xmlns="">
      <p:transition spd="slow" advTm="158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171" objId="3"/>
        <p14:stopEvt time="5801" objId="3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Picture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t="10447"/>
          <a:stretch>
            <a:fillRect/>
          </a:stretch>
        </p:blipFill>
        <p:spPr>
          <a:xfrm>
            <a:off x="1994639" y="1888522"/>
            <a:ext cx="14022383" cy="736977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994639" y="740259"/>
            <a:ext cx="16066096" cy="796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8"/>
              </a:lnSpc>
              <a:spcBef>
                <a:spcPct val="0"/>
              </a:spcBef>
            </a:pPr>
            <a:r>
              <a:rPr lang="en-US" sz="464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•Kalın kenarlı merceklerde görüntü daima düz ve küçüktür.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0B4A298-7B1A-593F-8157-B134D9926B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013" y="9549341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25"/>
    </mc:Choice>
    <mc:Fallback xmlns="">
      <p:transition spd="slow" advTm="12725"/>
    </mc:Fallback>
  </mc:AlternateContent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244" objId="3"/>
        <p14:stopEvt time="12708" objId="3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Picture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1335588" y="1591119"/>
            <a:ext cx="15091900" cy="82296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5588" y="735668"/>
            <a:ext cx="16230600" cy="1615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8"/>
              </a:lnSpc>
              <a:spcBef>
                <a:spcPct val="0"/>
              </a:spcBef>
            </a:pPr>
            <a:r>
              <a:rPr lang="en-US" sz="464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•Miyop (uzağı net görememe) göz kusurunun tedavisinde kalın kenarlı mercek kullanılır.</a:t>
            </a: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6">
            <p14:nvContentPartPr>
              <p14:cNvPr id="7" name="Mürekkep 6">
                <a:extLst>
                  <a:ext uri="{FF2B5EF4-FFF2-40B4-BE49-F238E27FC236}">
                    <a16:creationId xmlns:a16="http://schemas.microsoft.com/office/drawing/2014/main" id="{5425ACBE-00FD-CD79-2C2D-06A3BD7B812A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4737680" y="5459400"/>
              <a:ext cx="530280" cy="184680"/>
            </p14:xfrm>
          </p:contentPart>
        </mc:Choice>
        <mc:Fallback xmlns="">
          <p:pic>
            <p:nvPicPr>
              <p:cNvPr id="7" name="Mürekkep 6">
                <a:extLst>
                  <a:ext uri="{FF2B5EF4-FFF2-40B4-BE49-F238E27FC236}">
                    <a16:creationId xmlns:a16="http://schemas.microsoft.com/office/drawing/2014/main" id="{5425ACBE-00FD-CD79-2C2D-06A3BD7B812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728320" y="5450040"/>
                <a:ext cx="549000" cy="2034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Resim 4">
            <a:extLst>
              <a:ext uri="{FF2B5EF4-FFF2-40B4-BE49-F238E27FC236}">
                <a16:creationId xmlns:a16="http://schemas.microsoft.com/office/drawing/2014/main" id="{514C0840-6418-298F-E7B4-F313316D17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7013" y="9549341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90"/>
    </mc:Choice>
    <mc:Fallback xmlns="">
      <p:transition spd="slow" advTm="50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966" objId="3"/>
        <p14:pauseEvt time="13534" objId="3"/>
        <p14:resumeEvt time="26164" objId="3"/>
        <p14:pauseEvt time="29069" objId="3"/>
        <p14:stopEvt time="50617" objId="3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98151" y="4187403"/>
            <a:ext cx="5690779" cy="5548510"/>
          </a:xfrm>
          <a:custGeom>
            <a:avLst/>
            <a:gdLst/>
            <a:ahLst/>
            <a:cxnLst/>
            <a:rect l="l" t="t" r="r" b="b"/>
            <a:pathLst>
              <a:path w="5690779" h="5548510">
                <a:moveTo>
                  <a:pt x="0" y="0"/>
                </a:moveTo>
                <a:lnTo>
                  <a:pt x="5690780" y="0"/>
                </a:lnTo>
                <a:lnTo>
                  <a:pt x="5690780" y="5548510"/>
                </a:lnTo>
                <a:lnTo>
                  <a:pt x="0" y="5548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827782" y="933450"/>
            <a:ext cx="16431518" cy="3253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8"/>
              </a:lnSpc>
              <a:spcBef>
                <a:spcPct val="0"/>
              </a:spcBef>
            </a:pPr>
            <a:r>
              <a:rPr lang="en-US" sz="464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Fotoğraf</a:t>
            </a:r>
            <a:r>
              <a:rPr lang="en-US" sz="464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464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makinelerinde</a:t>
            </a:r>
            <a:r>
              <a:rPr lang="en-US" sz="464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de </a:t>
            </a:r>
            <a:r>
              <a:rPr lang="en-US" sz="464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mercekler</a:t>
            </a:r>
            <a:r>
              <a:rPr lang="en-US" sz="464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464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vardır</a:t>
            </a:r>
            <a:r>
              <a:rPr lang="en-US" sz="464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. </a:t>
            </a:r>
            <a:r>
              <a:rPr lang="en-US" sz="464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Fotoğraf</a:t>
            </a:r>
            <a:endParaRPr lang="en-US" sz="4641" dirty="0">
              <a:solidFill>
                <a:srgbClr val="000000"/>
              </a:solidFill>
              <a:latin typeface="Negrita Pro"/>
              <a:ea typeface="Negrita Pro"/>
              <a:cs typeface="Negrita Pro"/>
              <a:sym typeface="Negrita Pro"/>
            </a:endParaRPr>
          </a:p>
          <a:p>
            <a:pPr algn="ctr">
              <a:lnSpc>
                <a:spcPts val="6498"/>
              </a:lnSpc>
              <a:spcBef>
                <a:spcPct val="0"/>
              </a:spcBef>
            </a:pPr>
            <a:r>
              <a:rPr lang="en-US" sz="464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makinelerinde</a:t>
            </a:r>
            <a:r>
              <a:rPr lang="en-US" sz="464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464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fotoğrafı</a:t>
            </a:r>
            <a:r>
              <a:rPr lang="en-US" sz="464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464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çekilecek</a:t>
            </a:r>
            <a:r>
              <a:rPr lang="en-US" sz="464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464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nesneyi</a:t>
            </a:r>
            <a:r>
              <a:rPr lang="en-US" sz="464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464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büyütmek</a:t>
            </a:r>
            <a:r>
              <a:rPr lang="en-US" sz="464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464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için</a:t>
            </a:r>
            <a:r>
              <a:rPr lang="en-US" sz="464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464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ince</a:t>
            </a:r>
            <a:endParaRPr lang="en-US" sz="4641" dirty="0">
              <a:solidFill>
                <a:srgbClr val="000000"/>
              </a:solidFill>
              <a:latin typeface="Negrita Pro"/>
              <a:ea typeface="Negrita Pro"/>
              <a:cs typeface="Negrita Pro"/>
              <a:sym typeface="Negrita Pro"/>
            </a:endParaRPr>
          </a:p>
          <a:p>
            <a:pPr algn="ctr">
              <a:lnSpc>
                <a:spcPts val="6498"/>
              </a:lnSpc>
              <a:spcBef>
                <a:spcPct val="0"/>
              </a:spcBef>
            </a:pPr>
            <a:r>
              <a:rPr lang="en-US" sz="464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kenarlı</a:t>
            </a:r>
            <a:r>
              <a:rPr lang="en-US" sz="464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, </a:t>
            </a:r>
            <a:r>
              <a:rPr lang="en-US" sz="464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çekilen</a:t>
            </a:r>
            <a:r>
              <a:rPr lang="en-US" sz="464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464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alanı</a:t>
            </a:r>
            <a:r>
              <a:rPr lang="en-US" sz="464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464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genişletmek</a:t>
            </a:r>
            <a:r>
              <a:rPr lang="en-US" sz="464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464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amacı</a:t>
            </a:r>
            <a:r>
              <a:rPr lang="en-US" sz="464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464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ile</a:t>
            </a:r>
            <a:r>
              <a:rPr lang="en-US" sz="464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de </a:t>
            </a:r>
            <a:r>
              <a:rPr lang="en-US" sz="464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kalın</a:t>
            </a:r>
            <a:r>
              <a:rPr lang="en-US" sz="464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464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kenarlı</a:t>
            </a:r>
            <a:endParaRPr lang="en-US" sz="4641" dirty="0">
              <a:solidFill>
                <a:srgbClr val="000000"/>
              </a:solidFill>
              <a:latin typeface="Negrita Pro"/>
              <a:ea typeface="Negrita Pro"/>
              <a:cs typeface="Negrita Pro"/>
              <a:sym typeface="Negrita Pro"/>
            </a:endParaRPr>
          </a:p>
          <a:p>
            <a:pPr algn="ctr">
              <a:lnSpc>
                <a:spcPts val="6498"/>
              </a:lnSpc>
              <a:spcBef>
                <a:spcPct val="0"/>
              </a:spcBef>
            </a:pPr>
            <a:r>
              <a:rPr lang="en-US" sz="464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mercek</a:t>
            </a:r>
            <a:r>
              <a:rPr lang="en-US" sz="464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464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kullanılır</a:t>
            </a:r>
            <a:r>
              <a:rPr lang="en-US" sz="464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0AA593E-CED0-6B07-6EF5-DD224BD43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13" y="9549341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58"/>
    </mc:Choice>
    <mc:Fallback xmlns="">
      <p:transition spd="slow" advTm="2335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9600" y="723900"/>
            <a:ext cx="16497138" cy="27306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62"/>
              </a:lnSpc>
            </a:pPr>
            <a:r>
              <a:rPr lang="en-US" sz="15972" dirty="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MUKO        HİYA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19"/>
    </mc:Choice>
    <mc:Fallback xmlns="">
      <p:transition spd="slow" advTm="9301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2255193" y="835509"/>
            <a:ext cx="13893264" cy="8422791"/>
          </a:xfrm>
          <a:custGeom>
            <a:avLst/>
            <a:gdLst/>
            <a:ahLst/>
            <a:cxnLst/>
            <a:rect l="l" t="t" r="r" b="b"/>
            <a:pathLst>
              <a:path w="13893264" h="8422791">
                <a:moveTo>
                  <a:pt x="0" y="0"/>
                </a:moveTo>
                <a:lnTo>
                  <a:pt x="13893264" y="0"/>
                </a:lnTo>
                <a:lnTo>
                  <a:pt x="13893264" y="8422791"/>
                </a:lnTo>
                <a:lnTo>
                  <a:pt x="0" y="84227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238184E-BEA1-8561-8AAF-92C375C28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13" y="9549341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799"/>
    </mc:Choice>
    <mc:Fallback xmlns="">
      <p:transition spd="slow" advTm="15179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028700" y="1677071"/>
            <a:ext cx="15753144" cy="6932858"/>
          </a:xfrm>
          <a:custGeom>
            <a:avLst/>
            <a:gdLst/>
            <a:ahLst/>
            <a:cxnLst/>
            <a:rect l="l" t="t" r="r" b="b"/>
            <a:pathLst>
              <a:path w="15753144" h="6932858">
                <a:moveTo>
                  <a:pt x="0" y="0"/>
                </a:moveTo>
                <a:lnTo>
                  <a:pt x="15753144" y="0"/>
                </a:lnTo>
                <a:lnTo>
                  <a:pt x="15753144" y="6932858"/>
                </a:lnTo>
                <a:lnTo>
                  <a:pt x="0" y="69328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523"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EB32B8A-8F2D-BAC3-D39D-86DE86DC1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13" y="9549341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72"/>
    </mc:Choice>
    <mc:Fallback xmlns="">
      <p:transition spd="slow" advTm="4157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27702"/>
            <a:ext cx="18288000" cy="10231596"/>
            <a:chOff x="0" y="0"/>
            <a:chExt cx="4816593" cy="2694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94742"/>
            </a:xfrm>
            <a:custGeom>
              <a:avLst/>
              <a:gdLst/>
              <a:ahLst/>
              <a:cxnLst/>
              <a:rect l="l" t="t" r="r" b="b"/>
              <a:pathLst>
                <a:path w="4816592" h="2694742">
                  <a:moveTo>
                    <a:pt x="0" y="0"/>
                  </a:moveTo>
                  <a:lnTo>
                    <a:pt x="4816592" y="0"/>
                  </a:lnTo>
                  <a:lnTo>
                    <a:pt x="4816592" y="2694742"/>
                  </a:lnTo>
                  <a:lnTo>
                    <a:pt x="0" y="26947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5271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2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hlinkClick r:id="rId2"/>
          </p:cNvPr>
          <p:cNvSpPr/>
          <p:nvPr/>
        </p:nvSpPr>
        <p:spPr>
          <a:xfrm>
            <a:off x="6202915" y="262578"/>
            <a:ext cx="5985581" cy="6148300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hlinkClick r:id="rId4"/>
          </p:cNvPr>
          <p:cNvSpPr/>
          <p:nvPr/>
        </p:nvSpPr>
        <p:spPr>
          <a:xfrm>
            <a:off x="1879980" y="6501266"/>
            <a:ext cx="2410067" cy="1012228"/>
          </a:xfrm>
          <a:custGeom>
            <a:avLst/>
            <a:gdLst/>
            <a:ahLst/>
            <a:cxnLst/>
            <a:rect l="l" t="t" r="r" b="b"/>
            <a:pathLst>
              <a:path w="2410067" h="1012228">
                <a:moveTo>
                  <a:pt x="0" y="0"/>
                </a:moveTo>
                <a:lnTo>
                  <a:pt x="2410067" y="0"/>
                </a:lnTo>
                <a:lnTo>
                  <a:pt x="2410067" y="1012228"/>
                </a:lnTo>
                <a:lnTo>
                  <a:pt x="0" y="101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0641578" y="6332698"/>
            <a:ext cx="1323106" cy="1323106"/>
          </a:xfrm>
          <a:custGeom>
            <a:avLst/>
            <a:gdLst/>
            <a:ahLst/>
            <a:cxnLst/>
            <a:rect l="l" t="t" r="r" b="b"/>
            <a:pathLst>
              <a:path w="1323106" h="1323106">
                <a:moveTo>
                  <a:pt x="0" y="0"/>
                </a:moveTo>
                <a:lnTo>
                  <a:pt x="1323107" y="0"/>
                </a:lnTo>
                <a:lnTo>
                  <a:pt x="1323107" y="1323106"/>
                </a:lnTo>
                <a:lnTo>
                  <a:pt x="0" y="1323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3131" y="3256653"/>
            <a:ext cx="2452490" cy="2695044"/>
          </a:xfrm>
          <a:prstGeom prst="rect">
            <a:avLst/>
          </a:prstGeom>
        </p:spPr>
      </p:pic>
      <p:sp>
        <p:nvSpPr>
          <p:cNvPr id="9" name="TextBox 9">
            <a:hlinkClick r:id="rId4"/>
          </p:cNvPr>
          <p:cNvSpPr txBox="1"/>
          <p:nvPr/>
        </p:nvSpPr>
        <p:spPr>
          <a:xfrm>
            <a:off x="4239888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0" name="TextBox 10">
            <a:hlinkClick r:id="rId2"/>
          </p:cNvPr>
          <p:cNvSpPr txBox="1"/>
          <p:nvPr/>
        </p:nvSpPr>
        <p:spPr>
          <a:xfrm>
            <a:off x="11964685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39627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09588" y="7741529"/>
            <a:ext cx="17259300" cy="206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Konu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anlatım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videoları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ders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içerik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dosyaları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takip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etmeyi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unutma</a:t>
            </a:r>
            <a:r>
              <a:rPr lang="tr-TR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  <a:endParaRPr lang="en-US" sz="5851" b="1" dirty="0">
              <a:solidFill>
                <a:srgbClr val="FF5757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941626" y="2807003"/>
            <a:ext cx="16034539" cy="4030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6"/>
              </a:lnSpc>
              <a:spcBef>
                <a:spcPct val="0"/>
              </a:spcBef>
            </a:pPr>
            <a:r>
              <a:rPr lang="en-US" sz="571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•</a:t>
            </a:r>
            <a:r>
              <a:rPr lang="en-US" sz="571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Işınları</a:t>
            </a:r>
            <a:r>
              <a:rPr lang="en-US" sz="571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571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kırarak</a:t>
            </a:r>
            <a:r>
              <a:rPr lang="en-US" sz="571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571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toplamak</a:t>
            </a:r>
            <a:r>
              <a:rPr lang="en-US" sz="571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yada </a:t>
            </a:r>
            <a:r>
              <a:rPr lang="en-US" sz="571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dağıtmak</a:t>
            </a:r>
            <a:r>
              <a:rPr lang="en-US" sz="571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571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amacıyla</a:t>
            </a:r>
            <a:r>
              <a:rPr lang="en-US" sz="571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571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üretilen</a:t>
            </a:r>
            <a:r>
              <a:rPr lang="en-US" sz="571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, </a:t>
            </a:r>
            <a:r>
              <a:rPr lang="en-US" sz="571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ışığın</a:t>
            </a:r>
            <a:r>
              <a:rPr lang="en-US" sz="571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571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kırıcı</a:t>
            </a:r>
            <a:r>
              <a:rPr lang="en-US" sz="571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571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özelliğine</a:t>
            </a:r>
            <a:r>
              <a:rPr lang="en-US" sz="571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571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sahip</a:t>
            </a:r>
            <a:r>
              <a:rPr lang="en-US" sz="571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, </a:t>
            </a:r>
            <a:r>
              <a:rPr lang="en-US" sz="571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en</a:t>
            </a:r>
            <a:r>
              <a:rPr lang="en-US" sz="571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571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az</a:t>
            </a:r>
            <a:r>
              <a:rPr lang="en-US" sz="571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571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bir</a:t>
            </a:r>
            <a:r>
              <a:rPr lang="en-US" sz="571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571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yüzü</a:t>
            </a:r>
            <a:r>
              <a:rPr lang="en-US" sz="571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571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küresel</a:t>
            </a:r>
            <a:r>
              <a:rPr lang="en-US" sz="571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571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olan</a:t>
            </a:r>
            <a:r>
              <a:rPr lang="en-US" sz="571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571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saydam</a:t>
            </a:r>
            <a:r>
              <a:rPr lang="en-US" sz="571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571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cisimlere</a:t>
            </a:r>
            <a:r>
              <a:rPr lang="tr-TR" sz="571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tr-TR" sz="5711" b="1" dirty="0">
                <a:solidFill>
                  <a:srgbClr val="FF0000"/>
                </a:solidFill>
                <a:latin typeface="Negrita Pro"/>
                <a:ea typeface="Negrita Pro"/>
                <a:cs typeface="Negrita Pro"/>
                <a:sym typeface="Negrita Pro"/>
              </a:rPr>
              <a:t>mercek</a:t>
            </a:r>
            <a:r>
              <a:rPr lang="en-US" sz="571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571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denir</a:t>
            </a:r>
            <a:r>
              <a:rPr lang="en-US" sz="571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C0B688E-9303-9ACE-9A6C-C65E2B277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13" y="9549341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16"/>
    </mc:Choice>
    <mc:Fallback xmlns="">
      <p:transition spd="slow" advTm="931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601623" y="4285928"/>
            <a:ext cx="1852818" cy="5489831"/>
          </a:xfrm>
          <a:custGeom>
            <a:avLst/>
            <a:gdLst/>
            <a:ahLst/>
            <a:cxnLst/>
            <a:rect l="l" t="t" r="r" b="b"/>
            <a:pathLst>
              <a:path w="1852818" h="5489831">
                <a:moveTo>
                  <a:pt x="0" y="0"/>
                </a:moveTo>
                <a:lnTo>
                  <a:pt x="1852818" y="0"/>
                </a:lnTo>
                <a:lnTo>
                  <a:pt x="1852818" y="5489830"/>
                </a:lnTo>
                <a:lnTo>
                  <a:pt x="0" y="54898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4213552" y="4285928"/>
            <a:ext cx="1351871" cy="5489831"/>
          </a:xfrm>
          <a:custGeom>
            <a:avLst/>
            <a:gdLst/>
            <a:ahLst/>
            <a:cxnLst/>
            <a:rect l="l" t="t" r="r" b="b"/>
            <a:pathLst>
              <a:path w="1351871" h="5489831">
                <a:moveTo>
                  <a:pt x="0" y="0"/>
                </a:moveTo>
                <a:lnTo>
                  <a:pt x="1351871" y="0"/>
                </a:lnTo>
                <a:lnTo>
                  <a:pt x="1351871" y="5489830"/>
                </a:lnTo>
                <a:lnTo>
                  <a:pt x="0" y="54898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6855548" y="4060960"/>
            <a:ext cx="1685865" cy="5714798"/>
          </a:xfrm>
          <a:custGeom>
            <a:avLst/>
            <a:gdLst/>
            <a:ahLst/>
            <a:cxnLst/>
            <a:rect l="l" t="t" r="r" b="b"/>
            <a:pathLst>
              <a:path w="1685865" h="5714798">
                <a:moveTo>
                  <a:pt x="0" y="0"/>
                </a:moveTo>
                <a:lnTo>
                  <a:pt x="1685866" y="0"/>
                </a:lnTo>
                <a:lnTo>
                  <a:pt x="1685866" y="5714798"/>
                </a:lnTo>
                <a:lnTo>
                  <a:pt x="0" y="57147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9827289" y="4285928"/>
            <a:ext cx="2513076" cy="5076921"/>
          </a:xfrm>
          <a:custGeom>
            <a:avLst/>
            <a:gdLst/>
            <a:ahLst/>
            <a:cxnLst/>
            <a:rect l="l" t="t" r="r" b="b"/>
            <a:pathLst>
              <a:path w="2513076" h="5076921">
                <a:moveTo>
                  <a:pt x="0" y="0"/>
                </a:moveTo>
                <a:lnTo>
                  <a:pt x="2513076" y="0"/>
                </a:lnTo>
                <a:lnTo>
                  <a:pt x="2513076" y="5076921"/>
                </a:lnTo>
                <a:lnTo>
                  <a:pt x="0" y="50769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13371323" y="4060960"/>
            <a:ext cx="912367" cy="5301889"/>
          </a:xfrm>
          <a:custGeom>
            <a:avLst/>
            <a:gdLst/>
            <a:ahLst/>
            <a:cxnLst/>
            <a:rect l="l" t="t" r="r" b="b"/>
            <a:pathLst>
              <a:path w="912367" h="5301889">
                <a:moveTo>
                  <a:pt x="0" y="0"/>
                </a:moveTo>
                <a:lnTo>
                  <a:pt x="912366" y="0"/>
                </a:lnTo>
                <a:lnTo>
                  <a:pt x="912366" y="5301889"/>
                </a:lnTo>
                <a:lnTo>
                  <a:pt x="0" y="530188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15314647" y="4060960"/>
            <a:ext cx="1400582" cy="5301889"/>
          </a:xfrm>
          <a:custGeom>
            <a:avLst/>
            <a:gdLst/>
            <a:ahLst/>
            <a:cxnLst/>
            <a:rect l="l" t="t" r="r" b="b"/>
            <a:pathLst>
              <a:path w="1400582" h="5301889">
                <a:moveTo>
                  <a:pt x="0" y="0"/>
                </a:moveTo>
                <a:lnTo>
                  <a:pt x="1400583" y="0"/>
                </a:lnTo>
                <a:lnTo>
                  <a:pt x="1400583" y="5301889"/>
                </a:lnTo>
                <a:lnTo>
                  <a:pt x="0" y="530188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9" name="Group 9"/>
          <p:cNvGrpSpPr/>
          <p:nvPr/>
        </p:nvGrpSpPr>
        <p:grpSpPr>
          <a:xfrm rot="-1195391">
            <a:off x="-52650" y="919015"/>
            <a:ext cx="8221761" cy="3268793"/>
            <a:chOff x="-25847" y="666654"/>
            <a:chExt cx="10962347" cy="4358392"/>
          </a:xfrm>
        </p:grpSpPr>
        <p:sp>
          <p:nvSpPr>
            <p:cNvPr id="10" name="TextBox 10"/>
            <p:cNvSpPr txBox="1"/>
            <p:nvPr/>
          </p:nvSpPr>
          <p:spPr>
            <a:xfrm>
              <a:off x="1280749" y="1848620"/>
              <a:ext cx="9655751" cy="31764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030"/>
                </a:lnSpc>
              </a:pPr>
              <a:r>
                <a:rPr lang="en-US" sz="14307" dirty="0">
                  <a:solidFill>
                    <a:srgbClr val="F62C04"/>
                  </a:solidFill>
                  <a:latin typeface="Negrita Pro"/>
                  <a:ea typeface="Negrita Pro"/>
                  <a:cs typeface="Negrita Pro"/>
                  <a:sym typeface="Negrita Pro"/>
                </a:rPr>
                <a:t>MERCEK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 rot="21186702">
              <a:off x="-25847" y="666654"/>
              <a:ext cx="9751346" cy="290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401"/>
                </a:lnSpc>
              </a:pPr>
              <a:r>
                <a:rPr lang="en-US" sz="9572" spc="-95" dirty="0">
                  <a:solidFill>
                    <a:srgbClr val="F62C04"/>
                  </a:solidFill>
                  <a:latin typeface="Negrita Pro"/>
                  <a:ea typeface="Negrita Pro"/>
                  <a:cs typeface="Negrita Pro"/>
                  <a:sym typeface="Negrita Pro"/>
                </a:rPr>
                <a:t>İNCE KENARLI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809054" y="759309"/>
            <a:ext cx="7121129" cy="1266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4"/>
              </a:lnSpc>
              <a:spcBef>
                <a:spcPct val="0"/>
              </a:spcBef>
            </a:pPr>
            <a:r>
              <a:rPr lang="en-US" sz="3674">
                <a:solidFill>
                  <a:srgbClr val="F62C04"/>
                </a:solidFill>
                <a:latin typeface="Negrita Pro"/>
                <a:ea typeface="Negrita Pro"/>
                <a:cs typeface="Negrita Pro"/>
                <a:sym typeface="Negrita Pro"/>
              </a:rPr>
              <a:t>İnce kenarlı merceğe yakınsak mercek de denir.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DC27124D-0B6A-5157-2440-088A19194D2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7013" y="9549341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13"/>
    </mc:Choice>
    <mc:Fallback xmlns="">
      <p:transition spd="slow" advTm="4841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428750" y="2568535"/>
            <a:ext cx="15430500" cy="5149929"/>
          </a:xfrm>
          <a:custGeom>
            <a:avLst/>
            <a:gdLst/>
            <a:ahLst/>
            <a:cxnLst/>
            <a:rect l="l" t="t" r="r" b="b"/>
            <a:pathLst>
              <a:path w="15430500" h="5149929">
                <a:moveTo>
                  <a:pt x="0" y="0"/>
                </a:moveTo>
                <a:lnTo>
                  <a:pt x="15430500" y="0"/>
                </a:lnTo>
                <a:lnTo>
                  <a:pt x="15430500" y="5149930"/>
                </a:lnTo>
                <a:lnTo>
                  <a:pt x="0" y="51499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89B5A52-B7F7-0F10-325F-623166289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013" y="9549341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37"/>
    </mc:Choice>
    <mc:Fallback xmlns="">
      <p:transition spd="slow" advTm="2953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Picture 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6090" end="0.02"/>
                </p14:media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2866831" y="1028700"/>
            <a:ext cx="12554339" cy="82296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C7E9A94B-B850-4039-E26C-4E89FED2BA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013" y="9549341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32"/>
    </mc:Choice>
    <mc:Fallback xmlns="">
      <p:transition spd="slow" advTm="8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283" objId="3"/>
        <p14:stopEvt time="8365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Picture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-421745" y="-139026"/>
            <a:ext cx="18980768" cy="1056505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13538" y="-133350"/>
            <a:ext cx="15705864" cy="2097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29"/>
              </a:lnSpc>
              <a:spcBef>
                <a:spcPct val="0"/>
              </a:spcBef>
            </a:pPr>
            <a:r>
              <a:rPr lang="en-US" sz="5949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•İnce kenarlı mercekler belirli mesafelerde düz ve büyük görüntü oluşturur.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3805713-6BBC-FE72-C8E0-2AFCAE4AEF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013" y="9549341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35"/>
    </mc:Choice>
    <mc:Fallback xmlns="">
      <p:transition spd="slow" advTm="370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1299" objId="3"/>
        <p14:pauseEvt time="13354" objId="3"/>
        <p14:resumeEvt time="20322" objId="3"/>
        <p14:stopEvt time="27717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Picture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-111387" y="0"/>
            <a:ext cx="18261938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381000" y="248826"/>
            <a:ext cx="14986794" cy="1626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8"/>
              </a:lnSpc>
              <a:spcBef>
                <a:spcPct val="0"/>
              </a:spcBef>
            </a:pPr>
            <a:r>
              <a:rPr lang="en-US" sz="464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•</a:t>
            </a:r>
            <a:r>
              <a:rPr lang="en-US" sz="464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Hipermetrop</a:t>
            </a:r>
            <a:r>
              <a:rPr lang="en-US" sz="464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(</a:t>
            </a:r>
            <a:r>
              <a:rPr lang="en-US" sz="464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yakını</a:t>
            </a:r>
            <a:r>
              <a:rPr lang="en-US" sz="464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net </a:t>
            </a:r>
            <a:r>
              <a:rPr lang="en-US" sz="464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görememe</a:t>
            </a:r>
            <a:r>
              <a:rPr lang="en-US" sz="464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) </a:t>
            </a:r>
            <a:r>
              <a:rPr lang="en-US" sz="464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göz</a:t>
            </a:r>
            <a:r>
              <a:rPr lang="en-US" sz="464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464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kusurunun</a:t>
            </a:r>
            <a:r>
              <a:rPr lang="en-US" sz="464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464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tedavisinde</a:t>
            </a:r>
            <a:r>
              <a:rPr lang="en-US" sz="464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464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ince</a:t>
            </a:r>
            <a:r>
              <a:rPr lang="en-US" sz="464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464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kenarlı</a:t>
            </a:r>
            <a:r>
              <a:rPr lang="en-US" sz="464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464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mercek</a:t>
            </a:r>
            <a:r>
              <a:rPr lang="en-US" sz="464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4641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kullanılır</a:t>
            </a:r>
            <a:r>
              <a:rPr lang="en-US" sz="464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0A8BACF-8E91-0930-AEE2-6C22136B1E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013" y="9549341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64"/>
    </mc:Choice>
    <mc:Fallback xmlns="">
      <p:transition spd="slow" advTm="64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602" objId="3"/>
        <p14:pauseEvt time="14194" objId="3"/>
        <p14:resumeEvt time="48852" objId="3"/>
        <p14:pauseEvt time="52269" objId="3"/>
        <p14:stopEvt time="64811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994639" y="328460"/>
            <a:ext cx="14277476" cy="9958540"/>
          </a:xfrm>
          <a:custGeom>
            <a:avLst/>
            <a:gdLst/>
            <a:ahLst/>
            <a:cxnLst/>
            <a:rect l="l" t="t" r="r" b="b"/>
            <a:pathLst>
              <a:path w="14277476" h="9958540">
                <a:moveTo>
                  <a:pt x="0" y="0"/>
                </a:moveTo>
                <a:lnTo>
                  <a:pt x="14277476" y="0"/>
                </a:lnTo>
                <a:lnTo>
                  <a:pt x="14277476" y="9958540"/>
                </a:lnTo>
                <a:lnTo>
                  <a:pt x="0" y="99585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9070A73-8E12-5FB6-845A-7CEAF2083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13" y="9549341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70"/>
    </mc:Choice>
    <mc:Fallback xmlns="">
      <p:transition spd="slow" advTm="4627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83903" y="316302"/>
            <a:ext cx="2830375" cy="2830375"/>
          </a:xfrm>
          <a:custGeom>
            <a:avLst/>
            <a:gdLst/>
            <a:ahLst/>
            <a:cxnLst/>
            <a:rect l="l" t="t" r="r" b="b"/>
            <a:pathLst>
              <a:path w="2830375" h="2830375">
                <a:moveTo>
                  <a:pt x="0" y="0"/>
                </a:moveTo>
                <a:lnTo>
                  <a:pt x="2830375" y="0"/>
                </a:lnTo>
                <a:lnTo>
                  <a:pt x="2830375" y="2830375"/>
                </a:lnTo>
                <a:lnTo>
                  <a:pt x="0" y="28303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3457053" y="0"/>
            <a:ext cx="4572000" cy="4114800"/>
          </a:xfrm>
          <a:custGeom>
            <a:avLst/>
            <a:gdLst/>
            <a:ahLst/>
            <a:cxnLst/>
            <a:rect l="l" t="t" r="r" b="b"/>
            <a:pathLst>
              <a:path w="4572000" h="4114800">
                <a:moveTo>
                  <a:pt x="0" y="0"/>
                </a:moveTo>
                <a:lnTo>
                  <a:pt x="4572000" y="0"/>
                </a:lnTo>
                <a:lnTo>
                  <a:pt x="4572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9144000" y="3484129"/>
            <a:ext cx="3039081" cy="2561569"/>
          </a:xfrm>
          <a:custGeom>
            <a:avLst/>
            <a:gdLst/>
            <a:ahLst/>
            <a:cxnLst/>
            <a:rect l="l" t="t" r="r" b="b"/>
            <a:pathLst>
              <a:path w="3039081" h="2561569">
                <a:moveTo>
                  <a:pt x="0" y="0"/>
                </a:moveTo>
                <a:lnTo>
                  <a:pt x="3039081" y="0"/>
                </a:lnTo>
                <a:lnTo>
                  <a:pt x="3039081" y="2561569"/>
                </a:lnTo>
                <a:lnTo>
                  <a:pt x="0" y="25615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3457053" y="4764913"/>
            <a:ext cx="4424999" cy="2749030"/>
          </a:xfrm>
          <a:custGeom>
            <a:avLst/>
            <a:gdLst/>
            <a:ahLst/>
            <a:cxnLst/>
            <a:rect l="l" t="t" r="r" b="b"/>
            <a:pathLst>
              <a:path w="4424999" h="2749030">
                <a:moveTo>
                  <a:pt x="0" y="0"/>
                </a:moveTo>
                <a:lnTo>
                  <a:pt x="4424999" y="0"/>
                </a:lnTo>
                <a:lnTo>
                  <a:pt x="4424999" y="2749031"/>
                </a:lnTo>
                <a:lnTo>
                  <a:pt x="0" y="27490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5724572" y="4114800"/>
            <a:ext cx="3059331" cy="2057400"/>
          </a:xfrm>
          <a:custGeom>
            <a:avLst/>
            <a:gdLst/>
            <a:ahLst/>
            <a:cxnLst/>
            <a:rect l="l" t="t" r="r" b="b"/>
            <a:pathLst>
              <a:path w="3059331" h="2057400">
                <a:moveTo>
                  <a:pt x="0" y="0"/>
                </a:moveTo>
                <a:lnTo>
                  <a:pt x="3059331" y="0"/>
                </a:lnTo>
                <a:lnTo>
                  <a:pt x="305933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10588895" y="7443100"/>
            <a:ext cx="2478353" cy="2478353"/>
          </a:xfrm>
          <a:custGeom>
            <a:avLst/>
            <a:gdLst/>
            <a:ahLst/>
            <a:cxnLst/>
            <a:rect l="l" t="t" r="r" b="b"/>
            <a:pathLst>
              <a:path w="2478353" h="2478353">
                <a:moveTo>
                  <a:pt x="0" y="0"/>
                </a:moveTo>
                <a:lnTo>
                  <a:pt x="2478353" y="0"/>
                </a:lnTo>
                <a:lnTo>
                  <a:pt x="2478353" y="2478353"/>
                </a:lnTo>
                <a:lnTo>
                  <a:pt x="0" y="247835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TextBox 8"/>
          <p:cNvSpPr txBox="1"/>
          <p:nvPr/>
        </p:nvSpPr>
        <p:spPr>
          <a:xfrm>
            <a:off x="374946" y="933450"/>
            <a:ext cx="9824145" cy="8988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8"/>
              </a:lnSpc>
            </a:pPr>
            <a:r>
              <a:rPr lang="en-US" sz="464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•Büyüteç </a:t>
            </a:r>
          </a:p>
          <a:p>
            <a:pPr algn="l">
              <a:lnSpc>
                <a:spcPts val="6498"/>
              </a:lnSpc>
            </a:pPr>
            <a:r>
              <a:rPr lang="en-US" sz="464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•Mikroskop </a:t>
            </a:r>
          </a:p>
          <a:p>
            <a:pPr algn="l">
              <a:lnSpc>
                <a:spcPts val="6498"/>
              </a:lnSpc>
            </a:pPr>
            <a:r>
              <a:rPr lang="en-US" sz="464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•Kamera ve fotoğraf makinelerinde  </a:t>
            </a:r>
          </a:p>
          <a:p>
            <a:pPr algn="l">
              <a:lnSpc>
                <a:spcPts val="6498"/>
              </a:lnSpc>
            </a:pPr>
            <a:r>
              <a:rPr lang="en-US" sz="464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•Cep telefonunun kamerasında </a:t>
            </a:r>
          </a:p>
          <a:p>
            <a:pPr algn="l">
              <a:lnSpc>
                <a:spcPts val="6498"/>
              </a:lnSpc>
            </a:pPr>
            <a:r>
              <a:rPr lang="en-US" sz="464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•Projeksiyon cihazında</a:t>
            </a:r>
          </a:p>
          <a:p>
            <a:pPr algn="l">
              <a:lnSpc>
                <a:spcPts val="6498"/>
              </a:lnSpc>
            </a:pPr>
            <a:r>
              <a:rPr lang="en-US" sz="464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•Dürbün </a:t>
            </a:r>
          </a:p>
          <a:p>
            <a:pPr algn="l">
              <a:lnSpc>
                <a:spcPts val="6498"/>
              </a:lnSpc>
            </a:pPr>
            <a:r>
              <a:rPr lang="en-US" sz="464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•Lenslerde </a:t>
            </a:r>
          </a:p>
          <a:p>
            <a:pPr algn="l">
              <a:lnSpc>
                <a:spcPts val="6498"/>
              </a:lnSpc>
            </a:pPr>
            <a:r>
              <a:rPr lang="en-US" sz="464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•El feneri</a:t>
            </a:r>
          </a:p>
          <a:p>
            <a:pPr algn="l">
              <a:lnSpc>
                <a:spcPts val="6498"/>
              </a:lnSpc>
            </a:pPr>
            <a:r>
              <a:rPr lang="en-US" sz="464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•Araba farları </a:t>
            </a:r>
          </a:p>
          <a:p>
            <a:pPr algn="l">
              <a:lnSpc>
                <a:spcPts val="6498"/>
              </a:lnSpc>
            </a:pPr>
            <a:r>
              <a:rPr lang="en-US" sz="464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•Sinema makinesi</a:t>
            </a:r>
          </a:p>
          <a:p>
            <a:pPr algn="l">
              <a:lnSpc>
                <a:spcPts val="6498"/>
              </a:lnSpc>
            </a:pPr>
            <a:endParaRPr lang="en-US" sz="4641">
              <a:solidFill>
                <a:srgbClr val="000000"/>
              </a:solidFill>
              <a:latin typeface="Negrita Pro"/>
              <a:ea typeface="Negrita Pro"/>
              <a:cs typeface="Negrita Pro"/>
              <a:sym typeface="Negrita Pro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724572" y="5961723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73B8ABC4-4DD1-4B16-810E-BF69FF378A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7013" y="9549341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69"/>
    </mc:Choice>
    <mc:Fallback xmlns="">
      <p:transition spd="slow" advTm="70769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174</Words>
  <Application>Microsoft Office PowerPoint</Application>
  <PresentationFormat>Özel</PresentationFormat>
  <Paragraphs>30</Paragraphs>
  <Slides>19</Slides>
  <Notes>0</Notes>
  <HiddenSlides>0</HiddenSlides>
  <MMClips>6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5" baseType="lpstr">
      <vt:lpstr>Calibri</vt:lpstr>
      <vt:lpstr>Arial</vt:lpstr>
      <vt:lpstr>Adigiana Toybox</vt:lpstr>
      <vt:lpstr>Negrita Pro</vt:lpstr>
      <vt:lpstr>Arimo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ışığın dün yası</dc:title>
  <cp:lastModifiedBy>Nisa Nur Oran</cp:lastModifiedBy>
  <cp:revision>6</cp:revision>
  <dcterms:created xsi:type="dcterms:W3CDTF">2006-08-16T00:00:00Z</dcterms:created>
  <dcterms:modified xsi:type="dcterms:W3CDTF">2025-09-19T22:46:02Z</dcterms:modified>
  <dc:identifier>DAGfkfF0LfA</dc:identifier>
</cp:coreProperties>
</file>