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Cooper Hewitt" panose="020B0604020202020204" charset="-94"/>
      <p:regular r:id="rId15"/>
    </p:embeddedFont>
    <p:embeddedFont>
      <p:font typeface="Cooper Hewitt Bold" panose="020B0604020202020204" charset="-94"/>
      <p:regular r:id="rId16"/>
    </p:embeddedFont>
    <p:embeddedFont>
      <p:font typeface="Gulfs Display" panose="020B0604020202020204" charset="-94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66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gif"/><Relationship Id="rId2" Type="http://schemas.openxmlformats.org/officeDocument/2006/relationships/hyperlink" Target="https://www.instagram.com/mervehocaile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hyperlink" Target="https://www.youtube.com/@mervehocaile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8.png"/><Relationship Id="rId5" Type="http://schemas.openxmlformats.org/officeDocument/2006/relationships/image" Target="../media/image12.svg"/><Relationship Id="rId10" Type="http://schemas.openxmlformats.org/officeDocument/2006/relationships/image" Target="../media/image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8.png"/><Relationship Id="rId7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B5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01493" y="1276350"/>
            <a:ext cx="15470997" cy="4287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87"/>
              </a:lnSpc>
            </a:pPr>
            <a:r>
              <a:rPr lang="en-US" sz="11430" spc="297">
                <a:solidFill>
                  <a:srgbClr val="000000"/>
                </a:solidFill>
                <a:latin typeface="Gulfs Display"/>
                <a:ea typeface="Gulfs Display"/>
                <a:cs typeface="Gulfs Display"/>
                <a:sym typeface="Gulfs Display"/>
              </a:rPr>
              <a:t>EVSEL ATIKLAR</a:t>
            </a:r>
          </a:p>
          <a:p>
            <a:pPr algn="ctr">
              <a:lnSpc>
                <a:spcPts val="11087"/>
              </a:lnSpc>
            </a:pPr>
            <a:r>
              <a:rPr lang="en-US" sz="11430" spc="297">
                <a:solidFill>
                  <a:srgbClr val="000000"/>
                </a:solidFill>
                <a:latin typeface="Gulfs Display"/>
                <a:ea typeface="Gulfs Display"/>
                <a:cs typeface="Gulfs Display"/>
                <a:sym typeface="Gulfs Display"/>
              </a:rPr>
              <a:t>VE </a:t>
            </a:r>
          </a:p>
          <a:p>
            <a:pPr algn="ctr">
              <a:lnSpc>
                <a:spcPts val="11087"/>
              </a:lnSpc>
            </a:pPr>
            <a:r>
              <a:rPr lang="en-US" sz="11430" spc="297">
                <a:solidFill>
                  <a:srgbClr val="000000"/>
                </a:solidFill>
                <a:latin typeface="Gulfs Display"/>
                <a:ea typeface="Gulfs Display"/>
                <a:cs typeface="Gulfs Display"/>
                <a:sym typeface="Gulfs Display"/>
              </a:rPr>
              <a:t>GERI DÖNÜŞÜM</a:t>
            </a:r>
          </a:p>
        </p:txBody>
      </p:sp>
      <p:sp>
        <p:nvSpPr>
          <p:cNvPr id="3" name="Freeform 3"/>
          <p:cNvSpPr/>
          <p:nvPr/>
        </p:nvSpPr>
        <p:spPr>
          <a:xfrm>
            <a:off x="390460" y="7436067"/>
            <a:ext cx="2422066" cy="2422066"/>
          </a:xfrm>
          <a:custGeom>
            <a:avLst/>
            <a:gdLst/>
            <a:ahLst/>
            <a:cxnLst/>
            <a:rect l="l" t="t" r="r" b="b"/>
            <a:pathLst>
              <a:path w="2422066" h="2422066">
                <a:moveTo>
                  <a:pt x="0" y="0"/>
                </a:moveTo>
                <a:lnTo>
                  <a:pt x="2422067" y="0"/>
                </a:lnTo>
                <a:lnTo>
                  <a:pt x="2422067" y="2422067"/>
                </a:lnTo>
                <a:lnTo>
                  <a:pt x="0" y="2422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15577305" y="262659"/>
            <a:ext cx="2422066" cy="2422066"/>
          </a:xfrm>
          <a:custGeom>
            <a:avLst/>
            <a:gdLst/>
            <a:ahLst/>
            <a:cxnLst/>
            <a:rect l="l" t="t" r="r" b="b"/>
            <a:pathLst>
              <a:path w="2422066" h="2422066">
                <a:moveTo>
                  <a:pt x="0" y="0"/>
                </a:moveTo>
                <a:lnTo>
                  <a:pt x="2422066" y="0"/>
                </a:lnTo>
                <a:lnTo>
                  <a:pt x="2422066" y="2422067"/>
                </a:lnTo>
                <a:lnTo>
                  <a:pt x="0" y="2422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639916" y="2684726"/>
            <a:ext cx="1284400" cy="1284400"/>
          </a:xfrm>
          <a:custGeom>
            <a:avLst/>
            <a:gdLst/>
            <a:ahLst/>
            <a:cxnLst/>
            <a:rect l="l" t="t" r="r" b="b"/>
            <a:pathLst>
              <a:path w="1284400" h="1284400">
                <a:moveTo>
                  <a:pt x="0" y="0"/>
                </a:moveTo>
                <a:lnTo>
                  <a:pt x="1284400" y="0"/>
                </a:lnTo>
                <a:lnTo>
                  <a:pt x="1284400" y="1284400"/>
                </a:lnTo>
                <a:lnTo>
                  <a:pt x="0" y="1284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16131792" y="6170952"/>
            <a:ext cx="1284400" cy="1284400"/>
          </a:xfrm>
          <a:custGeom>
            <a:avLst/>
            <a:gdLst/>
            <a:ahLst/>
            <a:cxnLst/>
            <a:rect l="l" t="t" r="r" b="b"/>
            <a:pathLst>
              <a:path w="1284400" h="1284400">
                <a:moveTo>
                  <a:pt x="0" y="0"/>
                </a:moveTo>
                <a:lnTo>
                  <a:pt x="1284400" y="0"/>
                </a:lnTo>
                <a:lnTo>
                  <a:pt x="1284400" y="1284399"/>
                </a:lnTo>
                <a:lnTo>
                  <a:pt x="0" y="12843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5814559" y="6170952"/>
            <a:ext cx="7315200" cy="3192087"/>
          </a:xfrm>
          <a:custGeom>
            <a:avLst/>
            <a:gdLst/>
            <a:ahLst/>
            <a:cxnLst/>
            <a:rect l="l" t="t" r="r" b="b"/>
            <a:pathLst>
              <a:path w="7315200" h="3192087">
                <a:moveTo>
                  <a:pt x="0" y="0"/>
                </a:moveTo>
                <a:lnTo>
                  <a:pt x="7315200" y="0"/>
                </a:lnTo>
                <a:lnTo>
                  <a:pt x="7315200" y="3192087"/>
                </a:lnTo>
                <a:lnTo>
                  <a:pt x="0" y="31920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BB1F32DE-C274-A655-3BE4-76ADEC2918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460" y="9586632"/>
            <a:ext cx="6220693" cy="543001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E0BD36CD-9EED-85F0-7120-E16CDFDFF82E}"/>
              </a:ext>
            </a:extLst>
          </p:cNvPr>
          <p:cNvSpPr/>
          <p:nvPr/>
        </p:nvSpPr>
        <p:spPr>
          <a:xfrm>
            <a:off x="-10886" y="0"/>
            <a:ext cx="1585891" cy="1638301"/>
          </a:xfrm>
          <a:custGeom>
            <a:avLst/>
            <a:gdLst/>
            <a:ahLst/>
            <a:cxnLst/>
            <a:rect l="l" t="t" r="r" b="b"/>
            <a:pathLst>
              <a:path w="2478252" h="2478252">
                <a:moveTo>
                  <a:pt x="0" y="0"/>
                </a:moveTo>
                <a:lnTo>
                  <a:pt x="2478251" y="0"/>
                </a:lnTo>
                <a:lnTo>
                  <a:pt x="2478251" y="2478252"/>
                </a:lnTo>
                <a:lnTo>
                  <a:pt x="0" y="24782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18263">
        <p159:morph option="byObject"/>
      </p:transition>
    </mc:Choice>
    <mc:Fallback xmlns="">
      <p:transition advTm="18263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42416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32746766-C096-8D63-40C0-4D51F9E23D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460" y="9586632"/>
            <a:ext cx="6220693" cy="543001"/>
          </a:xfrm>
          <a:prstGeom prst="rect">
            <a:avLst/>
          </a:prstGeom>
        </p:spPr>
      </p:pic>
      <p:sp>
        <p:nvSpPr>
          <p:cNvPr id="6" name="Freeform 8">
            <a:extLst>
              <a:ext uri="{FF2B5EF4-FFF2-40B4-BE49-F238E27FC236}">
                <a16:creationId xmlns:a16="http://schemas.microsoft.com/office/drawing/2014/main" id="{10D25A3D-A452-51C8-03C9-5CBF2D3533F2}"/>
              </a:ext>
            </a:extLst>
          </p:cNvPr>
          <p:cNvSpPr/>
          <p:nvPr/>
        </p:nvSpPr>
        <p:spPr>
          <a:xfrm>
            <a:off x="-10886" y="0"/>
            <a:ext cx="1585891" cy="1638301"/>
          </a:xfrm>
          <a:custGeom>
            <a:avLst/>
            <a:gdLst/>
            <a:ahLst/>
            <a:cxnLst/>
            <a:rect l="l" t="t" r="r" b="b"/>
            <a:pathLst>
              <a:path w="2478252" h="2478252">
                <a:moveTo>
                  <a:pt x="0" y="0"/>
                </a:moveTo>
                <a:lnTo>
                  <a:pt x="2478251" y="0"/>
                </a:lnTo>
                <a:lnTo>
                  <a:pt x="2478251" y="2478252"/>
                </a:lnTo>
                <a:lnTo>
                  <a:pt x="0" y="24782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849178" cy="10637655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2805546" y="4129347"/>
            <a:ext cx="11195732" cy="6157653"/>
          </a:xfrm>
          <a:custGeom>
            <a:avLst/>
            <a:gdLst/>
            <a:ahLst/>
            <a:cxnLst/>
            <a:rect l="l" t="t" r="r" b="b"/>
            <a:pathLst>
              <a:path w="11195732" h="6157653">
                <a:moveTo>
                  <a:pt x="0" y="0"/>
                </a:moveTo>
                <a:lnTo>
                  <a:pt x="11195732" y="0"/>
                </a:lnTo>
                <a:lnTo>
                  <a:pt x="11195732" y="6157653"/>
                </a:lnTo>
                <a:lnTo>
                  <a:pt x="0" y="61576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FDD37D20-0FDC-D124-5AC4-2D9BF5357FBE}"/>
              </a:ext>
            </a:extLst>
          </p:cNvPr>
          <p:cNvSpPr/>
          <p:nvPr/>
        </p:nvSpPr>
        <p:spPr>
          <a:xfrm>
            <a:off x="-10886" y="0"/>
            <a:ext cx="1585891" cy="1638301"/>
          </a:xfrm>
          <a:custGeom>
            <a:avLst/>
            <a:gdLst/>
            <a:ahLst/>
            <a:cxnLst/>
            <a:rect l="l" t="t" r="r" b="b"/>
            <a:pathLst>
              <a:path w="2478252" h="2478252">
                <a:moveTo>
                  <a:pt x="0" y="0"/>
                </a:moveTo>
                <a:lnTo>
                  <a:pt x="2478251" y="0"/>
                </a:lnTo>
                <a:lnTo>
                  <a:pt x="2478251" y="2478252"/>
                </a:lnTo>
                <a:lnTo>
                  <a:pt x="0" y="24782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41964" y="654749"/>
            <a:ext cx="11083636" cy="8755951"/>
          </a:xfrm>
          <a:custGeom>
            <a:avLst/>
            <a:gdLst/>
            <a:ahLst/>
            <a:cxnLst/>
            <a:rect l="l" t="t" r="r" b="b"/>
            <a:pathLst>
              <a:path w="11205904" h="9356929">
                <a:moveTo>
                  <a:pt x="0" y="0"/>
                </a:moveTo>
                <a:lnTo>
                  <a:pt x="11205903" y="0"/>
                </a:lnTo>
                <a:lnTo>
                  <a:pt x="11205903" y="9356929"/>
                </a:lnTo>
                <a:lnTo>
                  <a:pt x="0" y="93569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5645568" y="0"/>
            <a:ext cx="2642432" cy="2654229"/>
          </a:xfrm>
          <a:custGeom>
            <a:avLst/>
            <a:gdLst/>
            <a:ahLst/>
            <a:cxnLst/>
            <a:rect l="l" t="t" r="r" b="b"/>
            <a:pathLst>
              <a:path w="2642432" h="2654229">
                <a:moveTo>
                  <a:pt x="0" y="0"/>
                </a:moveTo>
                <a:lnTo>
                  <a:pt x="2642432" y="0"/>
                </a:lnTo>
                <a:lnTo>
                  <a:pt x="2642432" y="2654229"/>
                </a:lnTo>
                <a:lnTo>
                  <a:pt x="0" y="26542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8" name="Picture 4" descr="mervehocaile - YouTube">
            <a:extLst>
              <a:ext uri="{FF2B5EF4-FFF2-40B4-BE49-F238E27FC236}">
                <a16:creationId xmlns:a16="http://schemas.microsoft.com/office/drawing/2014/main" id="{7F72B5D8-AA39-D01E-CD16-70CF93597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2067" y="8967419"/>
            <a:ext cx="1319581" cy="131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1FCFFAEF-844E-2B33-77D8-43C16C4C35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460" y="9586632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763" y="27702"/>
            <a:ext cx="18288000" cy="10231596"/>
            <a:chOff x="0" y="0"/>
            <a:chExt cx="4816593" cy="26947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694742"/>
            </a:xfrm>
            <a:custGeom>
              <a:avLst/>
              <a:gdLst/>
              <a:ahLst/>
              <a:cxnLst/>
              <a:rect l="l" t="t" r="r" b="b"/>
              <a:pathLst>
                <a:path w="4816592" h="2694742">
                  <a:moveTo>
                    <a:pt x="0" y="0"/>
                  </a:moveTo>
                  <a:lnTo>
                    <a:pt x="4816592" y="0"/>
                  </a:lnTo>
                  <a:lnTo>
                    <a:pt x="4816592" y="2694742"/>
                  </a:lnTo>
                  <a:lnTo>
                    <a:pt x="0" y="269474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61950" cap="sq">
              <a:solidFill>
                <a:srgbClr val="5271FF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233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>
            <a:hlinkClick r:id="rId2"/>
          </p:cNvPr>
          <p:cNvSpPr/>
          <p:nvPr/>
        </p:nvSpPr>
        <p:spPr>
          <a:xfrm>
            <a:off x="6202915" y="262578"/>
            <a:ext cx="5985581" cy="6148300"/>
          </a:xfrm>
          <a:custGeom>
            <a:avLst/>
            <a:gdLst/>
            <a:ahLst/>
            <a:cxnLst/>
            <a:rect l="l" t="t" r="r" b="b"/>
            <a:pathLst>
              <a:path w="5985581" h="6148300">
                <a:moveTo>
                  <a:pt x="0" y="0"/>
                </a:moveTo>
                <a:lnTo>
                  <a:pt x="5985581" y="0"/>
                </a:lnTo>
                <a:lnTo>
                  <a:pt x="5985581" y="6148299"/>
                </a:lnTo>
                <a:lnTo>
                  <a:pt x="0" y="61482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686" t="-11909" r="-9514" b="-70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>
            <a:hlinkClick r:id="rId4"/>
          </p:cNvPr>
          <p:cNvSpPr/>
          <p:nvPr/>
        </p:nvSpPr>
        <p:spPr>
          <a:xfrm>
            <a:off x="1879980" y="6501266"/>
            <a:ext cx="2410067" cy="1012228"/>
          </a:xfrm>
          <a:custGeom>
            <a:avLst/>
            <a:gdLst/>
            <a:ahLst/>
            <a:cxnLst/>
            <a:rect l="l" t="t" r="r" b="b"/>
            <a:pathLst>
              <a:path w="2410067" h="1012228">
                <a:moveTo>
                  <a:pt x="0" y="0"/>
                </a:moveTo>
                <a:lnTo>
                  <a:pt x="2410067" y="0"/>
                </a:lnTo>
                <a:lnTo>
                  <a:pt x="2410067" y="1012228"/>
                </a:lnTo>
                <a:lnTo>
                  <a:pt x="0" y="10122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>
            <a:hlinkClick r:id="rId2"/>
          </p:cNvPr>
          <p:cNvSpPr/>
          <p:nvPr/>
        </p:nvSpPr>
        <p:spPr>
          <a:xfrm>
            <a:off x="10641578" y="6332698"/>
            <a:ext cx="1323106" cy="1323106"/>
          </a:xfrm>
          <a:custGeom>
            <a:avLst/>
            <a:gdLst/>
            <a:ahLst/>
            <a:cxnLst/>
            <a:rect l="l" t="t" r="r" b="b"/>
            <a:pathLst>
              <a:path w="1323106" h="1323106">
                <a:moveTo>
                  <a:pt x="0" y="0"/>
                </a:moveTo>
                <a:lnTo>
                  <a:pt x="1323107" y="0"/>
                </a:lnTo>
                <a:lnTo>
                  <a:pt x="1323107" y="1323106"/>
                </a:lnTo>
                <a:lnTo>
                  <a:pt x="0" y="13231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303131" y="3256653"/>
            <a:ext cx="2452490" cy="2695044"/>
          </a:xfrm>
          <a:prstGeom prst="rect">
            <a:avLst/>
          </a:prstGeom>
        </p:spPr>
      </p:pic>
      <p:sp>
        <p:nvSpPr>
          <p:cNvPr id="9" name="TextBox 9">
            <a:hlinkClick r:id="rId4"/>
          </p:cNvPr>
          <p:cNvSpPr txBox="1"/>
          <p:nvPr/>
        </p:nvSpPr>
        <p:spPr>
          <a:xfrm>
            <a:off x="4239888" y="6500701"/>
            <a:ext cx="5294615" cy="1000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2"/>
              </a:lnSpc>
            </a:pPr>
            <a:r>
              <a:rPr lang="en-US" sz="5658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@mervehocaile</a:t>
            </a:r>
          </a:p>
        </p:txBody>
      </p:sp>
      <p:sp>
        <p:nvSpPr>
          <p:cNvPr id="10" name="TextBox 10">
            <a:hlinkClick r:id="rId2"/>
          </p:cNvPr>
          <p:cNvSpPr txBox="1"/>
          <p:nvPr/>
        </p:nvSpPr>
        <p:spPr>
          <a:xfrm>
            <a:off x="11964685" y="6500701"/>
            <a:ext cx="5294615" cy="1000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2"/>
              </a:lnSpc>
            </a:pPr>
            <a:r>
              <a:rPr lang="en-US" sz="5658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@mervehocaile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39238" y="4639627"/>
            <a:ext cx="9525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509588" y="7741529"/>
            <a:ext cx="17259300" cy="2066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2"/>
              </a:lnSpc>
            </a:pP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Konu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anlatım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videoları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,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ders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ve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içerik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dosyaları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için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takip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etmeyi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unutma</a:t>
            </a:r>
            <a:r>
              <a:rPr lang="tr-TR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!</a:t>
            </a:r>
            <a:endParaRPr lang="en-US" sz="5851" b="1" dirty="0">
              <a:solidFill>
                <a:srgbClr val="FF5757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69502" y="633935"/>
            <a:ext cx="9967894" cy="1973516"/>
            <a:chOff x="0" y="0"/>
            <a:chExt cx="74599591" cy="14769768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74454813" cy="14624989"/>
            </a:xfrm>
            <a:custGeom>
              <a:avLst/>
              <a:gdLst/>
              <a:ahLst/>
              <a:cxnLst/>
              <a:rect l="l" t="t" r="r" b="b"/>
              <a:pathLst>
                <a:path w="74454813" h="14624989">
                  <a:moveTo>
                    <a:pt x="0" y="0"/>
                  </a:moveTo>
                  <a:lnTo>
                    <a:pt x="74454813" y="0"/>
                  </a:lnTo>
                  <a:lnTo>
                    <a:pt x="74454813" y="14624989"/>
                  </a:lnTo>
                  <a:lnTo>
                    <a:pt x="0" y="146249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74599589" cy="14769768"/>
            </a:xfrm>
            <a:custGeom>
              <a:avLst/>
              <a:gdLst/>
              <a:ahLst/>
              <a:cxnLst/>
              <a:rect l="l" t="t" r="r" b="b"/>
              <a:pathLst>
                <a:path w="74599589" h="14769768">
                  <a:moveTo>
                    <a:pt x="74454810" y="14624988"/>
                  </a:moveTo>
                  <a:lnTo>
                    <a:pt x="74599589" y="14624988"/>
                  </a:lnTo>
                  <a:lnTo>
                    <a:pt x="74599589" y="14769768"/>
                  </a:lnTo>
                  <a:lnTo>
                    <a:pt x="74454810" y="14769768"/>
                  </a:lnTo>
                  <a:lnTo>
                    <a:pt x="74454810" y="1462498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4624988"/>
                  </a:lnTo>
                  <a:lnTo>
                    <a:pt x="0" y="14624988"/>
                  </a:lnTo>
                  <a:lnTo>
                    <a:pt x="0" y="144780"/>
                  </a:lnTo>
                  <a:close/>
                  <a:moveTo>
                    <a:pt x="0" y="14624988"/>
                  </a:moveTo>
                  <a:lnTo>
                    <a:pt x="144780" y="14624988"/>
                  </a:lnTo>
                  <a:lnTo>
                    <a:pt x="144780" y="14769768"/>
                  </a:lnTo>
                  <a:lnTo>
                    <a:pt x="0" y="14769768"/>
                  </a:lnTo>
                  <a:lnTo>
                    <a:pt x="0" y="14624988"/>
                  </a:lnTo>
                  <a:close/>
                  <a:moveTo>
                    <a:pt x="74454810" y="144780"/>
                  </a:moveTo>
                  <a:lnTo>
                    <a:pt x="74599589" y="144780"/>
                  </a:lnTo>
                  <a:lnTo>
                    <a:pt x="74599589" y="14624988"/>
                  </a:lnTo>
                  <a:lnTo>
                    <a:pt x="74454810" y="14624988"/>
                  </a:lnTo>
                  <a:lnTo>
                    <a:pt x="74454810" y="144780"/>
                  </a:lnTo>
                  <a:close/>
                  <a:moveTo>
                    <a:pt x="144780" y="14624988"/>
                  </a:moveTo>
                  <a:lnTo>
                    <a:pt x="74454810" y="14624988"/>
                  </a:lnTo>
                  <a:lnTo>
                    <a:pt x="74454810" y="14769768"/>
                  </a:lnTo>
                  <a:lnTo>
                    <a:pt x="144780" y="14769768"/>
                  </a:lnTo>
                  <a:lnTo>
                    <a:pt x="144780" y="14624988"/>
                  </a:lnTo>
                  <a:close/>
                  <a:moveTo>
                    <a:pt x="74454810" y="0"/>
                  </a:moveTo>
                  <a:lnTo>
                    <a:pt x="74599589" y="0"/>
                  </a:lnTo>
                  <a:lnTo>
                    <a:pt x="74599589" y="144780"/>
                  </a:lnTo>
                  <a:lnTo>
                    <a:pt x="74454810" y="144780"/>
                  </a:lnTo>
                  <a:lnTo>
                    <a:pt x="7445481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454810" y="0"/>
                  </a:lnTo>
                  <a:lnTo>
                    <a:pt x="7445481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069502" y="3174938"/>
            <a:ext cx="9967894" cy="6421821"/>
            <a:chOff x="0" y="0"/>
            <a:chExt cx="53453626" cy="34437528"/>
          </a:xfrm>
        </p:grpSpPr>
        <p:sp>
          <p:nvSpPr>
            <p:cNvPr id="6" name="Freeform 6"/>
            <p:cNvSpPr/>
            <p:nvPr/>
          </p:nvSpPr>
          <p:spPr>
            <a:xfrm>
              <a:off x="72390" y="72390"/>
              <a:ext cx="53308848" cy="34292747"/>
            </a:xfrm>
            <a:custGeom>
              <a:avLst/>
              <a:gdLst/>
              <a:ahLst/>
              <a:cxnLst/>
              <a:rect l="l" t="t" r="r" b="b"/>
              <a:pathLst>
                <a:path w="53308848" h="34292747">
                  <a:moveTo>
                    <a:pt x="0" y="0"/>
                  </a:moveTo>
                  <a:lnTo>
                    <a:pt x="53308848" y="0"/>
                  </a:lnTo>
                  <a:lnTo>
                    <a:pt x="53308848" y="34292746"/>
                  </a:lnTo>
                  <a:lnTo>
                    <a:pt x="0" y="342927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BD4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53453624" cy="34437529"/>
            </a:xfrm>
            <a:custGeom>
              <a:avLst/>
              <a:gdLst/>
              <a:ahLst/>
              <a:cxnLst/>
              <a:rect l="l" t="t" r="r" b="b"/>
              <a:pathLst>
                <a:path w="53453624" h="34437529">
                  <a:moveTo>
                    <a:pt x="53308845" y="34292747"/>
                  </a:moveTo>
                  <a:lnTo>
                    <a:pt x="53453624" y="34292747"/>
                  </a:lnTo>
                  <a:lnTo>
                    <a:pt x="53453624" y="34437529"/>
                  </a:lnTo>
                  <a:lnTo>
                    <a:pt x="53308845" y="34437529"/>
                  </a:lnTo>
                  <a:lnTo>
                    <a:pt x="53308845" y="3429274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4292747"/>
                  </a:lnTo>
                  <a:lnTo>
                    <a:pt x="0" y="34292747"/>
                  </a:lnTo>
                  <a:lnTo>
                    <a:pt x="0" y="144780"/>
                  </a:lnTo>
                  <a:close/>
                  <a:moveTo>
                    <a:pt x="0" y="34292747"/>
                  </a:moveTo>
                  <a:lnTo>
                    <a:pt x="144780" y="34292747"/>
                  </a:lnTo>
                  <a:lnTo>
                    <a:pt x="144780" y="34437529"/>
                  </a:lnTo>
                  <a:lnTo>
                    <a:pt x="0" y="34437529"/>
                  </a:lnTo>
                  <a:lnTo>
                    <a:pt x="0" y="34292747"/>
                  </a:lnTo>
                  <a:close/>
                  <a:moveTo>
                    <a:pt x="53308845" y="144780"/>
                  </a:moveTo>
                  <a:lnTo>
                    <a:pt x="53453624" y="144780"/>
                  </a:lnTo>
                  <a:lnTo>
                    <a:pt x="53453624" y="34292747"/>
                  </a:lnTo>
                  <a:lnTo>
                    <a:pt x="53308845" y="34292747"/>
                  </a:lnTo>
                  <a:lnTo>
                    <a:pt x="53308845" y="144780"/>
                  </a:lnTo>
                  <a:close/>
                  <a:moveTo>
                    <a:pt x="144780" y="34292747"/>
                  </a:moveTo>
                  <a:lnTo>
                    <a:pt x="53308845" y="34292747"/>
                  </a:lnTo>
                  <a:lnTo>
                    <a:pt x="53308845" y="34437529"/>
                  </a:lnTo>
                  <a:lnTo>
                    <a:pt x="144780" y="34437529"/>
                  </a:lnTo>
                  <a:lnTo>
                    <a:pt x="144780" y="34292747"/>
                  </a:lnTo>
                  <a:close/>
                  <a:moveTo>
                    <a:pt x="53308845" y="0"/>
                  </a:moveTo>
                  <a:lnTo>
                    <a:pt x="53453624" y="0"/>
                  </a:lnTo>
                  <a:lnTo>
                    <a:pt x="53453624" y="144780"/>
                  </a:lnTo>
                  <a:lnTo>
                    <a:pt x="53308845" y="144780"/>
                  </a:lnTo>
                  <a:lnTo>
                    <a:pt x="5330884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3308845" y="0"/>
                  </a:lnTo>
                  <a:lnTo>
                    <a:pt x="5330884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8" name="Freeform 8"/>
          <p:cNvSpPr/>
          <p:nvPr/>
        </p:nvSpPr>
        <p:spPr>
          <a:xfrm>
            <a:off x="15114399" y="2878466"/>
            <a:ext cx="2422066" cy="2422066"/>
          </a:xfrm>
          <a:custGeom>
            <a:avLst/>
            <a:gdLst/>
            <a:ahLst/>
            <a:cxnLst/>
            <a:rect l="l" t="t" r="r" b="b"/>
            <a:pathLst>
              <a:path w="2422066" h="2422066">
                <a:moveTo>
                  <a:pt x="0" y="0"/>
                </a:moveTo>
                <a:lnTo>
                  <a:pt x="2422066" y="0"/>
                </a:lnTo>
                <a:lnTo>
                  <a:pt x="2422066" y="2422067"/>
                </a:lnTo>
                <a:lnTo>
                  <a:pt x="0" y="2422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>
            <a:off x="336256" y="-649521"/>
            <a:ext cx="3733246" cy="4114800"/>
          </a:xfrm>
          <a:custGeom>
            <a:avLst/>
            <a:gdLst/>
            <a:ahLst/>
            <a:cxnLst/>
            <a:rect l="l" t="t" r="r" b="b"/>
            <a:pathLst>
              <a:path w="3733246" h="4114800">
                <a:moveTo>
                  <a:pt x="0" y="0"/>
                </a:moveTo>
                <a:lnTo>
                  <a:pt x="3733246" y="0"/>
                </a:lnTo>
                <a:lnTo>
                  <a:pt x="37332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14577375" y="732966"/>
            <a:ext cx="5918181" cy="1775454"/>
          </a:xfrm>
          <a:custGeom>
            <a:avLst/>
            <a:gdLst/>
            <a:ahLst/>
            <a:cxnLst/>
            <a:rect l="l" t="t" r="r" b="b"/>
            <a:pathLst>
              <a:path w="5918181" h="1775454">
                <a:moveTo>
                  <a:pt x="0" y="0"/>
                </a:moveTo>
                <a:lnTo>
                  <a:pt x="5918181" y="0"/>
                </a:lnTo>
                <a:lnTo>
                  <a:pt x="5918181" y="1775454"/>
                </a:lnTo>
                <a:lnTo>
                  <a:pt x="0" y="17754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>
            <a:off x="0" y="6172200"/>
            <a:ext cx="6773333" cy="4114800"/>
          </a:xfrm>
          <a:custGeom>
            <a:avLst/>
            <a:gdLst/>
            <a:ahLst/>
            <a:cxnLst/>
            <a:rect l="l" t="t" r="r" b="b"/>
            <a:pathLst>
              <a:path w="6773333" h="4114800">
                <a:moveTo>
                  <a:pt x="0" y="0"/>
                </a:moveTo>
                <a:lnTo>
                  <a:pt x="6773333" y="0"/>
                </a:lnTo>
                <a:lnTo>
                  <a:pt x="677333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>
            <a:off x="14473948" y="5433670"/>
            <a:ext cx="3627864" cy="4853330"/>
          </a:xfrm>
          <a:custGeom>
            <a:avLst/>
            <a:gdLst/>
            <a:ahLst/>
            <a:cxnLst/>
            <a:rect l="l" t="t" r="r" b="b"/>
            <a:pathLst>
              <a:path w="3627864" h="4853330">
                <a:moveTo>
                  <a:pt x="0" y="0"/>
                </a:moveTo>
                <a:lnTo>
                  <a:pt x="3627864" y="0"/>
                </a:lnTo>
                <a:lnTo>
                  <a:pt x="3627864" y="4853330"/>
                </a:lnTo>
                <a:lnTo>
                  <a:pt x="0" y="485333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TextBox 13"/>
          <p:cNvSpPr txBox="1"/>
          <p:nvPr/>
        </p:nvSpPr>
        <p:spPr>
          <a:xfrm>
            <a:off x="3628294" y="1057149"/>
            <a:ext cx="10845653" cy="1346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06"/>
              </a:lnSpc>
            </a:pPr>
            <a:r>
              <a:rPr lang="en-US" sz="10315" spc="268">
                <a:solidFill>
                  <a:srgbClr val="000000"/>
                </a:solidFill>
                <a:latin typeface="Gulfs Display"/>
                <a:ea typeface="Gulfs Display"/>
                <a:cs typeface="Gulfs Display"/>
                <a:sym typeface="Gulfs Display"/>
              </a:rPr>
              <a:t>EVSEL ATIK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031765" y="3899000"/>
            <a:ext cx="8038712" cy="287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4"/>
              </a:lnSpc>
            </a:pPr>
            <a:r>
              <a:rPr lang="en-US" sz="3931" spc="102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Evsel atıklar, evlerimizde oluşan ve kullanım</a:t>
            </a:r>
          </a:p>
          <a:p>
            <a:pPr algn="ctr">
              <a:lnSpc>
                <a:spcPts val="5504"/>
              </a:lnSpc>
              <a:spcBef>
                <a:spcPct val="0"/>
              </a:spcBef>
            </a:pPr>
            <a:r>
              <a:rPr lang="en-US" sz="3931" spc="102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sonrası ihtiyaç duymayacağımız maddelerdir.</a:t>
            </a:r>
          </a:p>
        </p:txBody>
      </p:sp>
      <p:pic>
        <p:nvPicPr>
          <p:cNvPr id="15" name="Resim 14">
            <a:extLst>
              <a:ext uri="{FF2B5EF4-FFF2-40B4-BE49-F238E27FC236}">
                <a16:creationId xmlns:a16="http://schemas.microsoft.com/office/drawing/2014/main" id="{4489BE37-0BBD-627E-C2EF-4B6BE56F41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0460" y="9586632"/>
            <a:ext cx="6220693" cy="543001"/>
          </a:xfrm>
          <a:prstGeom prst="rect">
            <a:avLst/>
          </a:prstGeom>
        </p:spPr>
      </p:pic>
      <p:sp>
        <p:nvSpPr>
          <p:cNvPr id="16" name="Freeform 8">
            <a:extLst>
              <a:ext uri="{FF2B5EF4-FFF2-40B4-BE49-F238E27FC236}">
                <a16:creationId xmlns:a16="http://schemas.microsoft.com/office/drawing/2014/main" id="{DB037D8B-AE6B-D450-2F2F-AC7143E5CC8B}"/>
              </a:ext>
            </a:extLst>
          </p:cNvPr>
          <p:cNvSpPr/>
          <p:nvPr/>
        </p:nvSpPr>
        <p:spPr>
          <a:xfrm>
            <a:off x="-10886" y="0"/>
            <a:ext cx="1585891" cy="1638301"/>
          </a:xfrm>
          <a:custGeom>
            <a:avLst/>
            <a:gdLst/>
            <a:ahLst/>
            <a:cxnLst/>
            <a:rect l="l" t="t" r="r" b="b"/>
            <a:pathLst>
              <a:path w="2478252" h="2478252">
                <a:moveTo>
                  <a:pt x="0" y="0"/>
                </a:moveTo>
                <a:lnTo>
                  <a:pt x="2478251" y="0"/>
                </a:lnTo>
                <a:lnTo>
                  <a:pt x="2478251" y="2478252"/>
                </a:lnTo>
                <a:lnTo>
                  <a:pt x="0" y="247825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32907">
        <p159:morph option="byObject"/>
      </p:transition>
    </mc:Choice>
    <mc:Fallback xmlns="">
      <p:transition advTm="32907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B5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8700" y="1763383"/>
            <a:ext cx="4615004" cy="6760234"/>
            <a:chOff x="0" y="0"/>
            <a:chExt cx="4352290" cy="6375400"/>
          </a:xfrm>
        </p:grpSpPr>
        <p:sp>
          <p:nvSpPr>
            <p:cNvPr id="3" name="Freeform 3"/>
            <p:cNvSpPr/>
            <p:nvPr/>
          </p:nvSpPr>
          <p:spPr>
            <a:xfrm>
              <a:off x="12700" y="12700"/>
              <a:ext cx="4325620" cy="6350000"/>
            </a:xfrm>
            <a:custGeom>
              <a:avLst/>
              <a:gdLst/>
              <a:ahLst/>
              <a:cxnLst/>
              <a:rect l="l" t="t" r="r" b="b"/>
              <a:pathLst>
                <a:path w="4325620" h="6350000">
                  <a:moveTo>
                    <a:pt x="2162810" y="0"/>
                  </a:moveTo>
                  <a:cubicBezTo>
                    <a:pt x="3357880" y="0"/>
                    <a:pt x="4325620" y="1421130"/>
                    <a:pt x="4325620" y="3175000"/>
                  </a:cubicBezTo>
                  <a:cubicBezTo>
                    <a:pt x="4325620" y="4928870"/>
                    <a:pt x="3357880" y="6350000"/>
                    <a:pt x="2162810" y="6350000"/>
                  </a:cubicBezTo>
                  <a:cubicBezTo>
                    <a:pt x="967740" y="6350000"/>
                    <a:pt x="0" y="4928870"/>
                    <a:pt x="0" y="3175000"/>
                  </a:cubicBezTo>
                  <a:cubicBezTo>
                    <a:pt x="0" y="1421130"/>
                    <a:pt x="967740" y="0"/>
                    <a:pt x="2162810" y="0"/>
                  </a:cubicBezTo>
                  <a:close/>
                </a:path>
              </a:pathLst>
            </a:custGeom>
            <a:blipFill>
              <a:blip r:embed="rId2"/>
              <a:stretch>
                <a:fillRect l="-59144" r="-59144"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4352290" cy="6375400"/>
            </a:xfrm>
            <a:custGeom>
              <a:avLst/>
              <a:gdLst/>
              <a:ahLst/>
              <a:cxnLst/>
              <a:rect l="l" t="t" r="r" b="b"/>
              <a:pathLst>
                <a:path w="4352290" h="6375400">
                  <a:moveTo>
                    <a:pt x="2175510" y="6375400"/>
                  </a:moveTo>
                  <a:cubicBezTo>
                    <a:pt x="1593850" y="6375400"/>
                    <a:pt x="1046480" y="6042660"/>
                    <a:pt x="635000" y="5439410"/>
                  </a:cubicBezTo>
                  <a:cubicBezTo>
                    <a:pt x="226060" y="4838700"/>
                    <a:pt x="0" y="4038600"/>
                    <a:pt x="0" y="3187700"/>
                  </a:cubicBezTo>
                  <a:cubicBezTo>
                    <a:pt x="0" y="2336800"/>
                    <a:pt x="226060" y="1536700"/>
                    <a:pt x="636270" y="935990"/>
                  </a:cubicBezTo>
                  <a:cubicBezTo>
                    <a:pt x="1046480" y="332740"/>
                    <a:pt x="1593850" y="0"/>
                    <a:pt x="2175510" y="0"/>
                  </a:cubicBezTo>
                  <a:cubicBezTo>
                    <a:pt x="2757170" y="0"/>
                    <a:pt x="3304540" y="332740"/>
                    <a:pt x="3716020" y="935990"/>
                  </a:cubicBezTo>
                  <a:cubicBezTo>
                    <a:pt x="4126230" y="1536700"/>
                    <a:pt x="4352290" y="2336800"/>
                    <a:pt x="4352290" y="3187700"/>
                  </a:cubicBezTo>
                  <a:cubicBezTo>
                    <a:pt x="4352290" y="4038600"/>
                    <a:pt x="4126230" y="4838700"/>
                    <a:pt x="3716020" y="5439410"/>
                  </a:cubicBezTo>
                  <a:cubicBezTo>
                    <a:pt x="3304540" y="6042660"/>
                    <a:pt x="2758440" y="6375400"/>
                    <a:pt x="2175510" y="6375400"/>
                  </a:cubicBezTo>
                  <a:close/>
                  <a:moveTo>
                    <a:pt x="2175510" y="25400"/>
                  </a:moveTo>
                  <a:cubicBezTo>
                    <a:pt x="990600" y="25400"/>
                    <a:pt x="25400" y="1443990"/>
                    <a:pt x="25400" y="3187700"/>
                  </a:cubicBezTo>
                  <a:cubicBezTo>
                    <a:pt x="25400" y="4931410"/>
                    <a:pt x="990600" y="6350000"/>
                    <a:pt x="2175510" y="6350000"/>
                  </a:cubicBezTo>
                  <a:cubicBezTo>
                    <a:pt x="3360420" y="6350000"/>
                    <a:pt x="4325620" y="4931410"/>
                    <a:pt x="4325620" y="3187700"/>
                  </a:cubicBezTo>
                  <a:cubicBezTo>
                    <a:pt x="4325620" y="1443990"/>
                    <a:pt x="3361690" y="25400"/>
                    <a:pt x="2175510" y="2540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5" name="Freeform 5"/>
          <p:cNvSpPr/>
          <p:nvPr/>
        </p:nvSpPr>
        <p:spPr>
          <a:xfrm>
            <a:off x="1269816" y="7239217"/>
            <a:ext cx="1284400" cy="1284400"/>
          </a:xfrm>
          <a:custGeom>
            <a:avLst/>
            <a:gdLst/>
            <a:ahLst/>
            <a:cxnLst/>
            <a:rect l="l" t="t" r="r" b="b"/>
            <a:pathLst>
              <a:path w="1284400" h="1284400">
                <a:moveTo>
                  <a:pt x="0" y="0"/>
                </a:moveTo>
                <a:lnTo>
                  <a:pt x="1284400" y="0"/>
                </a:lnTo>
                <a:lnTo>
                  <a:pt x="1284400" y="1284400"/>
                </a:lnTo>
                <a:lnTo>
                  <a:pt x="0" y="1284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4172500" y="1609287"/>
            <a:ext cx="1284400" cy="1284400"/>
          </a:xfrm>
          <a:custGeom>
            <a:avLst/>
            <a:gdLst/>
            <a:ahLst/>
            <a:cxnLst/>
            <a:rect l="l" t="t" r="r" b="b"/>
            <a:pathLst>
              <a:path w="1284400" h="1284400">
                <a:moveTo>
                  <a:pt x="0" y="0"/>
                </a:moveTo>
                <a:lnTo>
                  <a:pt x="1284400" y="0"/>
                </a:lnTo>
                <a:lnTo>
                  <a:pt x="1284400" y="1284399"/>
                </a:lnTo>
                <a:lnTo>
                  <a:pt x="0" y="12843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7" name="Group 7"/>
          <p:cNvGrpSpPr/>
          <p:nvPr/>
        </p:nvGrpSpPr>
        <p:grpSpPr>
          <a:xfrm>
            <a:off x="6571540" y="2251487"/>
            <a:ext cx="9967894" cy="7006813"/>
            <a:chOff x="0" y="0"/>
            <a:chExt cx="53453626" cy="37574595"/>
          </a:xfrm>
        </p:grpSpPr>
        <p:sp>
          <p:nvSpPr>
            <p:cNvPr id="8" name="Freeform 8"/>
            <p:cNvSpPr/>
            <p:nvPr/>
          </p:nvSpPr>
          <p:spPr>
            <a:xfrm>
              <a:off x="72390" y="72390"/>
              <a:ext cx="53308848" cy="37429814"/>
            </a:xfrm>
            <a:custGeom>
              <a:avLst/>
              <a:gdLst/>
              <a:ahLst/>
              <a:cxnLst/>
              <a:rect l="l" t="t" r="r" b="b"/>
              <a:pathLst>
                <a:path w="53308848" h="37429814">
                  <a:moveTo>
                    <a:pt x="0" y="0"/>
                  </a:moveTo>
                  <a:lnTo>
                    <a:pt x="53308848" y="0"/>
                  </a:lnTo>
                  <a:lnTo>
                    <a:pt x="53308848" y="37429814"/>
                  </a:lnTo>
                  <a:lnTo>
                    <a:pt x="0" y="374298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BD4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53453624" cy="37574593"/>
            </a:xfrm>
            <a:custGeom>
              <a:avLst/>
              <a:gdLst/>
              <a:ahLst/>
              <a:cxnLst/>
              <a:rect l="l" t="t" r="r" b="b"/>
              <a:pathLst>
                <a:path w="53453624" h="37574593">
                  <a:moveTo>
                    <a:pt x="53308845" y="37429815"/>
                  </a:moveTo>
                  <a:lnTo>
                    <a:pt x="53453624" y="37429815"/>
                  </a:lnTo>
                  <a:lnTo>
                    <a:pt x="53453624" y="37574593"/>
                  </a:lnTo>
                  <a:lnTo>
                    <a:pt x="53308845" y="37574593"/>
                  </a:lnTo>
                  <a:lnTo>
                    <a:pt x="53308845" y="3742981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7429815"/>
                  </a:lnTo>
                  <a:lnTo>
                    <a:pt x="0" y="37429815"/>
                  </a:lnTo>
                  <a:lnTo>
                    <a:pt x="0" y="144780"/>
                  </a:lnTo>
                  <a:close/>
                  <a:moveTo>
                    <a:pt x="0" y="37429815"/>
                  </a:moveTo>
                  <a:lnTo>
                    <a:pt x="144780" y="37429815"/>
                  </a:lnTo>
                  <a:lnTo>
                    <a:pt x="144780" y="37574593"/>
                  </a:lnTo>
                  <a:lnTo>
                    <a:pt x="0" y="37574593"/>
                  </a:lnTo>
                  <a:lnTo>
                    <a:pt x="0" y="37429815"/>
                  </a:lnTo>
                  <a:close/>
                  <a:moveTo>
                    <a:pt x="53308845" y="144780"/>
                  </a:moveTo>
                  <a:lnTo>
                    <a:pt x="53453624" y="144780"/>
                  </a:lnTo>
                  <a:lnTo>
                    <a:pt x="53453624" y="37429815"/>
                  </a:lnTo>
                  <a:lnTo>
                    <a:pt x="53308845" y="37429815"/>
                  </a:lnTo>
                  <a:lnTo>
                    <a:pt x="53308845" y="144780"/>
                  </a:lnTo>
                  <a:close/>
                  <a:moveTo>
                    <a:pt x="144780" y="37429815"/>
                  </a:moveTo>
                  <a:lnTo>
                    <a:pt x="53308845" y="37429815"/>
                  </a:lnTo>
                  <a:lnTo>
                    <a:pt x="53308845" y="37574593"/>
                  </a:lnTo>
                  <a:lnTo>
                    <a:pt x="144780" y="37574593"/>
                  </a:lnTo>
                  <a:lnTo>
                    <a:pt x="144780" y="37429815"/>
                  </a:lnTo>
                  <a:close/>
                  <a:moveTo>
                    <a:pt x="53308845" y="0"/>
                  </a:moveTo>
                  <a:lnTo>
                    <a:pt x="53453624" y="0"/>
                  </a:lnTo>
                  <a:lnTo>
                    <a:pt x="53453624" y="144780"/>
                  </a:lnTo>
                  <a:lnTo>
                    <a:pt x="53308845" y="144780"/>
                  </a:lnTo>
                  <a:lnTo>
                    <a:pt x="5330884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3308845" y="0"/>
                  </a:lnTo>
                  <a:lnTo>
                    <a:pt x="5330884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897234" y="1763383"/>
            <a:ext cx="1284400" cy="1284400"/>
          </a:xfrm>
          <a:custGeom>
            <a:avLst/>
            <a:gdLst/>
            <a:ahLst/>
            <a:cxnLst/>
            <a:rect l="l" t="t" r="r" b="b"/>
            <a:pathLst>
              <a:path w="1284400" h="1284400">
                <a:moveTo>
                  <a:pt x="0" y="0"/>
                </a:moveTo>
                <a:lnTo>
                  <a:pt x="1284400" y="0"/>
                </a:lnTo>
                <a:lnTo>
                  <a:pt x="1284400" y="1284400"/>
                </a:lnTo>
                <a:lnTo>
                  <a:pt x="0" y="1284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TextBox 11"/>
          <p:cNvSpPr txBox="1"/>
          <p:nvPr/>
        </p:nvSpPr>
        <p:spPr>
          <a:xfrm>
            <a:off x="6571540" y="2847758"/>
            <a:ext cx="9967894" cy="5294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1"/>
              </a:lnSpc>
            </a:pPr>
            <a:r>
              <a:rPr lang="en-US" sz="4193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Oluşan evsel atıklar, katı ve sıvı atıklar olarak sınıflandırılabilir.</a:t>
            </a:r>
          </a:p>
          <a:p>
            <a:pPr algn="ctr">
              <a:lnSpc>
                <a:spcPts val="5871"/>
              </a:lnSpc>
            </a:pPr>
            <a:r>
              <a:rPr lang="en-US" sz="4193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</a:p>
          <a:p>
            <a:pPr algn="ctr">
              <a:lnSpc>
                <a:spcPts val="5871"/>
              </a:lnSpc>
            </a:pPr>
            <a:r>
              <a:rPr lang="en-US" sz="4193" b="1">
                <a:solidFill>
                  <a:srgbClr val="000000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Sıvı atıklar: </a:t>
            </a:r>
            <a:r>
              <a:rPr lang="en-US" sz="4193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Kanalizasyon suları, kimyasal sıvılar ve yağlar vb. </a:t>
            </a:r>
          </a:p>
          <a:p>
            <a:pPr algn="ctr">
              <a:lnSpc>
                <a:spcPts val="5871"/>
              </a:lnSpc>
            </a:pPr>
            <a:endParaRPr lang="en-US" sz="4193">
              <a:solidFill>
                <a:srgbClr val="000000"/>
              </a:solidFill>
              <a:latin typeface="Cooper Hewitt"/>
              <a:ea typeface="Cooper Hewitt"/>
              <a:cs typeface="Cooper Hewitt"/>
              <a:sym typeface="Cooper Hewitt"/>
            </a:endParaRPr>
          </a:p>
          <a:p>
            <a:pPr algn="ctr">
              <a:lnSpc>
                <a:spcPts val="5871"/>
              </a:lnSpc>
            </a:pPr>
            <a:r>
              <a:rPr lang="en-US" sz="4193" b="1">
                <a:solidFill>
                  <a:srgbClr val="000000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Katı atıklar: </a:t>
            </a:r>
            <a:r>
              <a:rPr lang="en-US" sz="4193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Cam, metal, plastik gibi atıklar</a:t>
            </a: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FC0E8B9B-84F6-CA85-2140-BB003BC559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460" y="9586632"/>
            <a:ext cx="6220693" cy="543001"/>
          </a:xfrm>
          <a:prstGeom prst="rect">
            <a:avLst/>
          </a:prstGeom>
        </p:spPr>
      </p:pic>
      <p:sp>
        <p:nvSpPr>
          <p:cNvPr id="14" name="Freeform 8">
            <a:extLst>
              <a:ext uri="{FF2B5EF4-FFF2-40B4-BE49-F238E27FC236}">
                <a16:creationId xmlns:a16="http://schemas.microsoft.com/office/drawing/2014/main" id="{8CA3B563-98D2-E5C9-B3B1-F34B8B78E739}"/>
              </a:ext>
            </a:extLst>
          </p:cNvPr>
          <p:cNvSpPr/>
          <p:nvPr/>
        </p:nvSpPr>
        <p:spPr>
          <a:xfrm>
            <a:off x="-10886" y="0"/>
            <a:ext cx="1585891" cy="1638301"/>
          </a:xfrm>
          <a:custGeom>
            <a:avLst/>
            <a:gdLst/>
            <a:ahLst/>
            <a:cxnLst/>
            <a:rect l="l" t="t" r="r" b="b"/>
            <a:pathLst>
              <a:path w="2478252" h="2478252">
                <a:moveTo>
                  <a:pt x="0" y="0"/>
                </a:moveTo>
                <a:lnTo>
                  <a:pt x="2478251" y="0"/>
                </a:lnTo>
                <a:lnTo>
                  <a:pt x="2478251" y="2478252"/>
                </a:lnTo>
                <a:lnTo>
                  <a:pt x="0" y="24782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29921">
        <p159:morph option="byObject"/>
      </p:transition>
    </mc:Choice>
    <mc:Fallback xmlns="">
      <p:transition advTm="29921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27016" y="440832"/>
            <a:ext cx="10952357" cy="9405336"/>
          </a:xfrm>
          <a:custGeom>
            <a:avLst/>
            <a:gdLst/>
            <a:ahLst/>
            <a:cxnLst/>
            <a:rect l="l" t="t" r="r" b="b"/>
            <a:pathLst>
              <a:path w="10952357" h="9405336">
                <a:moveTo>
                  <a:pt x="0" y="0"/>
                </a:moveTo>
                <a:lnTo>
                  <a:pt x="10952357" y="0"/>
                </a:lnTo>
                <a:lnTo>
                  <a:pt x="10952357" y="9405336"/>
                </a:lnTo>
                <a:lnTo>
                  <a:pt x="0" y="94053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4914540" y="0"/>
            <a:ext cx="3373460" cy="3388520"/>
          </a:xfrm>
          <a:custGeom>
            <a:avLst/>
            <a:gdLst/>
            <a:ahLst/>
            <a:cxnLst/>
            <a:rect l="l" t="t" r="r" b="b"/>
            <a:pathLst>
              <a:path w="3373460" h="3388520">
                <a:moveTo>
                  <a:pt x="0" y="0"/>
                </a:moveTo>
                <a:lnTo>
                  <a:pt x="3373460" y="0"/>
                </a:lnTo>
                <a:lnTo>
                  <a:pt x="3373460" y="3388520"/>
                </a:lnTo>
                <a:lnTo>
                  <a:pt x="0" y="33885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7" name="Picture 4" descr="mervehocaile - YouTube">
            <a:extLst>
              <a:ext uri="{FF2B5EF4-FFF2-40B4-BE49-F238E27FC236}">
                <a16:creationId xmlns:a16="http://schemas.microsoft.com/office/drawing/2014/main" id="{EAC8B45F-67E9-2895-4543-6B281E5B1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2067" y="8967419"/>
            <a:ext cx="1319581" cy="131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D58693E8-2F15-9DCB-27D7-87A40C6640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460" y="9586632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150391">
        <p159:morph option="byObject"/>
      </p:transition>
    </mc:Choice>
    <mc:Fallback xmlns="">
      <p:transition advTm="150391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35521" y="2181010"/>
            <a:ext cx="7837624" cy="7731917"/>
            <a:chOff x="0" y="0"/>
            <a:chExt cx="42029884" cy="41463019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41885105" cy="41318240"/>
            </a:xfrm>
            <a:custGeom>
              <a:avLst/>
              <a:gdLst/>
              <a:ahLst/>
              <a:cxnLst/>
              <a:rect l="l" t="t" r="r" b="b"/>
              <a:pathLst>
                <a:path w="41885105" h="41318240">
                  <a:moveTo>
                    <a:pt x="0" y="0"/>
                  </a:moveTo>
                  <a:lnTo>
                    <a:pt x="41885105" y="0"/>
                  </a:lnTo>
                  <a:lnTo>
                    <a:pt x="41885105" y="41318240"/>
                  </a:lnTo>
                  <a:lnTo>
                    <a:pt x="0" y="41318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BD4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42029884" cy="41463020"/>
            </a:xfrm>
            <a:custGeom>
              <a:avLst/>
              <a:gdLst/>
              <a:ahLst/>
              <a:cxnLst/>
              <a:rect l="l" t="t" r="r" b="b"/>
              <a:pathLst>
                <a:path w="42029884" h="41463020">
                  <a:moveTo>
                    <a:pt x="41885105" y="41318238"/>
                  </a:moveTo>
                  <a:lnTo>
                    <a:pt x="42029884" y="41318238"/>
                  </a:lnTo>
                  <a:lnTo>
                    <a:pt x="42029884" y="41463020"/>
                  </a:lnTo>
                  <a:lnTo>
                    <a:pt x="41885105" y="41463020"/>
                  </a:lnTo>
                  <a:lnTo>
                    <a:pt x="41885105" y="4131823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41318238"/>
                  </a:lnTo>
                  <a:lnTo>
                    <a:pt x="0" y="41318238"/>
                  </a:lnTo>
                  <a:lnTo>
                    <a:pt x="0" y="144780"/>
                  </a:lnTo>
                  <a:close/>
                  <a:moveTo>
                    <a:pt x="0" y="41318238"/>
                  </a:moveTo>
                  <a:lnTo>
                    <a:pt x="144780" y="41318238"/>
                  </a:lnTo>
                  <a:lnTo>
                    <a:pt x="144780" y="41463020"/>
                  </a:lnTo>
                  <a:lnTo>
                    <a:pt x="0" y="41463020"/>
                  </a:lnTo>
                  <a:lnTo>
                    <a:pt x="0" y="41318238"/>
                  </a:lnTo>
                  <a:close/>
                  <a:moveTo>
                    <a:pt x="41885105" y="144780"/>
                  </a:moveTo>
                  <a:lnTo>
                    <a:pt x="42029884" y="144780"/>
                  </a:lnTo>
                  <a:lnTo>
                    <a:pt x="42029884" y="41318238"/>
                  </a:lnTo>
                  <a:lnTo>
                    <a:pt x="41885105" y="41318238"/>
                  </a:lnTo>
                  <a:lnTo>
                    <a:pt x="41885105" y="144780"/>
                  </a:lnTo>
                  <a:close/>
                  <a:moveTo>
                    <a:pt x="144780" y="41318238"/>
                  </a:moveTo>
                  <a:lnTo>
                    <a:pt x="41885105" y="41318238"/>
                  </a:lnTo>
                  <a:lnTo>
                    <a:pt x="41885105" y="41463020"/>
                  </a:lnTo>
                  <a:lnTo>
                    <a:pt x="144780" y="41463020"/>
                  </a:lnTo>
                  <a:lnTo>
                    <a:pt x="144780" y="41318238"/>
                  </a:lnTo>
                  <a:close/>
                  <a:moveTo>
                    <a:pt x="41885105" y="0"/>
                  </a:moveTo>
                  <a:lnTo>
                    <a:pt x="42029884" y="0"/>
                  </a:lnTo>
                  <a:lnTo>
                    <a:pt x="42029884" y="144780"/>
                  </a:lnTo>
                  <a:lnTo>
                    <a:pt x="41885105" y="144780"/>
                  </a:lnTo>
                  <a:lnTo>
                    <a:pt x="4188510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885105" y="0"/>
                  </a:lnTo>
                  <a:lnTo>
                    <a:pt x="4188510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492530" y="2181010"/>
            <a:ext cx="7837624" cy="7731917"/>
            <a:chOff x="0" y="0"/>
            <a:chExt cx="42029884" cy="41463019"/>
          </a:xfrm>
        </p:grpSpPr>
        <p:sp>
          <p:nvSpPr>
            <p:cNvPr id="6" name="Freeform 6"/>
            <p:cNvSpPr/>
            <p:nvPr/>
          </p:nvSpPr>
          <p:spPr>
            <a:xfrm>
              <a:off x="72390" y="72390"/>
              <a:ext cx="41885105" cy="41318240"/>
            </a:xfrm>
            <a:custGeom>
              <a:avLst/>
              <a:gdLst/>
              <a:ahLst/>
              <a:cxnLst/>
              <a:rect l="l" t="t" r="r" b="b"/>
              <a:pathLst>
                <a:path w="41885105" h="41318240">
                  <a:moveTo>
                    <a:pt x="0" y="0"/>
                  </a:moveTo>
                  <a:lnTo>
                    <a:pt x="41885105" y="0"/>
                  </a:lnTo>
                  <a:lnTo>
                    <a:pt x="41885105" y="41318240"/>
                  </a:lnTo>
                  <a:lnTo>
                    <a:pt x="0" y="41318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BD4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42029884" cy="41463020"/>
            </a:xfrm>
            <a:custGeom>
              <a:avLst/>
              <a:gdLst/>
              <a:ahLst/>
              <a:cxnLst/>
              <a:rect l="l" t="t" r="r" b="b"/>
              <a:pathLst>
                <a:path w="42029884" h="41463020">
                  <a:moveTo>
                    <a:pt x="41885105" y="41318238"/>
                  </a:moveTo>
                  <a:lnTo>
                    <a:pt x="42029884" y="41318238"/>
                  </a:lnTo>
                  <a:lnTo>
                    <a:pt x="42029884" y="41463020"/>
                  </a:lnTo>
                  <a:lnTo>
                    <a:pt x="41885105" y="41463020"/>
                  </a:lnTo>
                  <a:lnTo>
                    <a:pt x="41885105" y="4131823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41318238"/>
                  </a:lnTo>
                  <a:lnTo>
                    <a:pt x="0" y="41318238"/>
                  </a:lnTo>
                  <a:lnTo>
                    <a:pt x="0" y="144780"/>
                  </a:lnTo>
                  <a:close/>
                  <a:moveTo>
                    <a:pt x="0" y="41318238"/>
                  </a:moveTo>
                  <a:lnTo>
                    <a:pt x="144780" y="41318238"/>
                  </a:lnTo>
                  <a:lnTo>
                    <a:pt x="144780" y="41463020"/>
                  </a:lnTo>
                  <a:lnTo>
                    <a:pt x="0" y="41463020"/>
                  </a:lnTo>
                  <a:lnTo>
                    <a:pt x="0" y="41318238"/>
                  </a:lnTo>
                  <a:close/>
                  <a:moveTo>
                    <a:pt x="41885105" y="144780"/>
                  </a:moveTo>
                  <a:lnTo>
                    <a:pt x="42029884" y="144780"/>
                  </a:lnTo>
                  <a:lnTo>
                    <a:pt x="42029884" y="41318238"/>
                  </a:lnTo>
                  <a:lnTo>
                    <a:pt x="41885105" y="41318238"/>
                  </a:lnTo>
                  <a:lnTo>
                    <a:pt x="41885105" y="144780"/>
                  </a:lnTo>
                  <a:close/>
                  <a:moveTo>
                    <a:pt x="144780" y="41318238"/>
                  </a:moveTo>
                  <a:lnTo>
                    <a:pt x="41885105" y="41318238"/>
                  </a:lnTo>
                  <a:lnTo>
                    <a:pt x="41885105" y="41463020"/>
                  </a:lnTo>
                  <a:lnTo>
                    <a:pt x="144780" y="41463020"/>
                  </a:lnTo>
                  <a:lnTo>
                    <a:pt x="144780" y="41318238"/>
                  </a:lnTo>
                  <a:close/>
                  <a:moveTo>
                    <a:pt x="41885105" y="0"/>
                  </a:moveTo>
                  <a:lnTo>
                    <a:pt x="42029884" y="0"/>
                  </a:lnTo>
                  <a:lnTo>
                    <a:pt x="42029884" y="144780"/>
                  </a:lnTo>
                  <a:lnTo>
                    <a:pt x="41885105" y="144780"/>
                  </a:lnTo>
                  <a:lnTo>
                    <a:pt x="4188510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885105" y="0"/>
                  </a:lnTo>
                  <a:lnTo>
                    <a:pt x="4188510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8" name="Freeform 8"/>
          <p:cNvSpPr/>
          <p:nvPr/>
        </p:nvSpPr>
        <p:spPr>
          <a:xfrm>
            <a:off x="315646" y="1538811"/>
            <a:ext cx="1284400" cy="1284400"/>
          </a:xfrm>
          <a:custGeom>
            <a:avLst/>
            <a:gdLst/>
            <a:ahLst/>
            <a:cxnLst/>
            <a:rect l="l" t="t" r="r" b="b"/>
            <a:pathLst>
              <a:path w="1284400" h="1284400">
                <a:moveTo>
                  <a:pt x="0" y="0"/>
                </a:moveTo>
                <a:lnTo>
                  <a:pt x="1284399" y="0"/>
                </a:lnTo>
                <a:lnTo>
                  <a:pt x="1284399" y="1284399"/>
                </a:lnTo>
                <a:lnTo>
                  <a:pt x="0" y="12843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>
            <a:off x="16687955" y="1538811"/>
            <a:ext cx="1284400" cy="1284400"/>
          </a:xfrm>
          <a:custGeom>
            <a:avLst/>
            <a:gdLst/>
            <a:ahLst/>
            <a:cxnLst/>
            <a:rect l="l" t="t" r="r" b="b"/>
            <a:pathLst>
              <a:path w="1284400" h="1284400">
                <a:moveTo>
                  <a:pt x="0" y="0"/>
                </a:moveTo>
                <a:lnTo>
                  <a:pt x="1284399" y="0"/>
                </a:lnTo>
                <a:lnTo>
                  <a:pt x="1284399" y="1284399"/>
                </a:lnTo>
                <a:lnTo>
                  <a:pt x="0" y="12843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TextBox 10"/>
          <p:cNvSpPr txBox="1"/>
          <p:nvPr/>
        </p:nvSpPr>
        <p:spPr>
          <a:xfrm>
            <a:off x="664176" y="437090"/>
            <a:ext cx="7314849" cy="1775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77"/>
              </a:lnSpc>
            </a:pPr>
            <a:r>
              <a:rPr lang="en-US" sz="6987" spc="181">
                <a:solidFill>
                  <a:srgbClr val="000000"/>
                </a:solidFill>
                <a:latin typeface="Gulfs Display"/>
                <a:ea typeface="Gulfs Display"/>
                <a:cs typeface="Gulfs Display"/>
                <a:sym typeface="Gulfs Display"/>
              </a:rPr>
              <a:t>GERI KAZANIM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65208" y="2220611"/>
            <a:ext cx="7607937" cy="7276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43"/>
              </a:lnSpc>
            </a:pPr>
            <a:r>
              <a:rPr lang="en-US" sz="3388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Değerlendirilebilir durumda</a:t>
            </a:r>
          </a:p>
          <a:p>
            <a:pPr algn="l">
              <a:lnSpc>
                <a:spcPts val="4743"/>
              </a:lnSpc>
            </a:pPr>
            <a:r>
              <a:rPr lang="en-US" sz="3388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olan katı atıkların</a:t>
            </a:r>
            <a:r>
              <a:rPr lang="en-US" sz="3388" b="1">
                <a:solidFill>
                  <a:srgbClr val="000000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 fiziksel, kimyasal</a:t>
            </a:r>
          </a:p>
          <a:p>
            <a:pPr algn="l">
              <a:lnSpc>
                <a:spcPts val="4743"/>
              </a:lnSpc>
            </a:pPr>
            <a:r>
              <a:rPr lang="en-US" sz="3388" b="1">
                <a:solidFill>
                  <a:srgbClr val="000000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ve biyolojik işlemlerle</a:t>
            </a:r>
            <a:r>
              <a:rPr lang="en-US" sz="3388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ikincil bir ham</a:t>
            </a:r>
          </a:p>
          <a:p>
            <a:pPr algn="l">
              <a:lnSpc>
                <a:spcPts val="4743"/>
              </a:lnSpc>
            </a:pPr>
            <a:r>
              <a:rPr lang="en-US" sz="3388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maddeye veya enerjiye dönüştürülmesine geri kazanım denir. </a:t>
            </a:r>
          </a:p>
          <a:p>
            <a:pPr algn="l">
              <a:lnSpc>
                <a:spcPts val="4743"/>
              </a:lnSpc>
            </a:pPr>
            <a:endParaRPr lang="en-US" sz="3388">
              <a:solidFill>
                <a:srgbClr val="000000"/>
              </a:solidFill>
              <a:latin typeface="Cooper Hewitt"/>
              <a:ea typeface="Cooper Hewitt"/>
              <a:cs typeface="Cooper Hewitt"/>
              <a:sym typeface="Cooper Hewitt"/>
            </a:endParaRPr>
          </a:p>
          <a:p>
            <a:pPr algn="l">
              <a:lnSpc>
                <a:spcPts val="4743"/>
              </a:lnSpc>
            </a:pPr>
            <a:r>
              <a:rPr lang="en-US" sz="3388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Meyve sebze kabuklarından,</a:t>
            </a:r>
          </a:p>
          <a:p>
            <a:pPr algn="l">
              <a:lnSpc>
                <a:spcPts val="4743"/>
              </a:lnSpc>
            </a:pPr>
            <a:r>
              <a:rPr lang="en-US" sz="3388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yemek artıklarından, külden</a:t>
            </a:r>
          </a:p>
          <a:p>
            <a:pPr algn="l">
              <a:lnSpc>
                <a:spcPts val="4743"/>
              </a:lnSpc>
            </a:pPr>
            <a:r>
              <a:rPr lang="en-US" sz="3388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gübre oluşturulması</a:t>
            </a:r>
          </a:p>
          <a:p>
            <a:pPr algn="l">
              <a:lnSpc>
                <a:spcPts val="4743"/>
              </a:lnSpc>
            </a:pPr>
            <a:endParaRPr lang="en-US" sz="3388">
              <a:solidFill>
                <a:srgbClr val="000000"/>
              </a:solidFill>
              <a:latin typeface="Cooper Hewitt"/>
              <a:ea typeface="Cooper Hewitt"/>
              <a:cs typeface="Cooper Hewitt"/>
              <a:sym typeface="Cooper Hewitt"/>
            </a:endParaRPr>
          </a:p>
          <a:p>
            <a:pPr algn="l">
              <a:lnSpc>
                <a:spcPts val="4743"/>
              </a:lnSpc>
            </a:pPr>
            <a:r>
              <a:rPr lang="en-US" sz="3388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Atık yağlardan</a:t>
            </a:r>
          </a:p>
          <a:p>
            <a:pPr algn="l">
              <a:lnSpc>
                <a:spcPts val="4743"/>
              </a:lnSpc>
            </a:pPr>
            <a:r>
              <a:rPr lang="en-US" sz="3388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biyodizel oluşturulması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722217" y="2220611"/>
            <a:ext cx="7607937" cy="8359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43"/>
              </a:lnSpc>
            </a:pPr>
            <a:r>
              <a:rPr lang="en-US" sz="3388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Kullanım dışı kalan geri dönüştürülebilir</a:t>
            </a:r>
          </a:p>
          <a:p>
            <a:pPr algn="l">
              <a:lnSpc>
                <a:spcPts val="4743"/>
              </a:lnSpc>
            </a:pPr>
            <a:r>
              <a:rPr lang="en-US" sz="3388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atık malzemelerin çeşitli</a:t>
            </a:r>
          </a:p>
          <a:p>
            <a:pPr algn="l">
              <a:lnSpc>
                <a:spcPts val="4743"/>
              </a:lnSpc>
            </a:pPr>
            <a:r>
              <a:rPr lang="en-US" sz="3388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yöntemler ile ham madde olarak tekrar</a:t>
            </a:r>
          </a:p>
          <a:p>
            <a:pPr algn="l">
              <a:lnSpc>
                <a:spcPts val="4743"/>
              </a:lnSpc>
            </a:pPr>
            <a:r>
              <a:rPr lang="en-US" sz="3388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imalat süreçlerine kazandırılması</a:t>
            </a:r>
          </a:p>
          <a:p>
            <a:pPr algn="l">
              <a:lnSpc>
                <a:spcPts val="4743"/>
              </a:lnSpc>
            </a:pPr>
            <a:r>
              <a:rPr lang="en-US" sz="3388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geri dönüşüm olarak tanımlanır.</a:t>
            </a:r>
          </a:p>
          <a:p>
            <a:pPr algn="l">
              <a:lnSpc>
                <a:spcPts val="4743"/>
              </a:lnSpc>
            </a:pPr>
            <a:endParaRPr lang="en-US" sz="3388">
              <a:solidFill>
                <a:srgbClr val="000000"/>
              </a:solidFill>
              <a:latin typeface="Cooper Hewitt"/>
              <a:ea typeface="Cooper Hewitt"/>
              <a:cs typeface="Cooper Hewitt"/>
              <a:sym typeface="Cooper Hewitt"/>
            </a:endParaRPr>
          </a:p>
          <a:p>
            <a:pPr algn="l">
              <a:lnSpc>
                <a:spcPts val="4743"/>
              </a:lnSpc>
            </a:pPr>
            <a:r>
              <a:rPr lang="en-US" sz="3388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Eski gazete kağıtlarından dergi yapılması.</a:t>
            </a:r>
          </a:p>
          <a:p>
            <a:pPr algn="l">
              <a:lnSpc>
                <a:spcPts val="4743"/>
              </a:lnSpc>
            </a:pPr>
            <a:endParaRPr lang="en-US" sz="3388">
              <a:solidFill>
                <a:srgbClr val="000000"/>
              </a:solidFill>
              <a:latin typeface="Cooper Hewitt"/>
              <a:ea typeface="Cooper Hewitt"/>
              <a:cs typeface="Cooper Hewitt"/>
              <a:sym typeface="Cooper Hewitt"/>
            </a:endParaRPr>
          </a:p>
          <a:p>
            <a:pPr algn="l">
              <a:lnSpc>
                <a:spcPts val="4743"/>
              </a:lnSpc>
            </a:pPr>
            <a:r>
              <a:rPr lang="en-US" sz="3388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Su şişelerinin geri dönüştürülerek kıyafet üretilmesi.</a:t>
            </a:r>
          </a:p>
          <a:p>
            <a:pPr algn="l">
              <a:lnSpc>
                <a:spcPts val="4743"/>
              </a:lnSpc>
            </a:pPr>
            <a:endParaRPr lang="en-US" sz="3388">
              <a:solidFill>
                <a:srgbClr val="000000"/>
              </a:solidFill>
              <a:latin typeface="Cooper Hewitt"/>
              <a:ea typeface="Cooper Hewitt"/>
              <a:cs typeface="Cooper Hewitt"/>
              <a:sym typeface="Cooper Hewitt"/>
            </a:endParaRPr>
          </a:p>
          <a:p>
            <a:pPr algn="l">
              <a:lnSpc>
                <a:spcPts val="4743"/>
              </a:lnSpc>
            </a:pPr>
            <a:r>
              <a:rPr lang="en-US" sz="3388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Eski cep telefonlarının içindeki metallerin bilgisayarların içinde kullanılması.</a:t>
            </a:r>
          </a:p>
          <a:p>
            <a:pPr algn="l">
              <a:lnSpc>
                <a:spcPts val="4743"/>
              </a:lnSpc>
            </a:pPr>
            <a:endParaRPr lang="en-US" sz="3388">
              <a:solidFill>
                <a:srgbClr val="000000"/>
              </a:solidFill>
              <a:latin typeface="Cooper Hewitt"/>
              <a:ea typeface="Cooper Hewitt"/>
              <a:cs typeface="Cooper Hewitt"/>
              <a:sym typeface="Cooper Hewit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563384" y="142875"/>
            <a:ext cx="7314849" cy="1775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77"/>
              </a:lnSpc>
            </a:pPr>
            <a:r>
              <a:rPr lang="en-US" sz="6987" spc="181">
                <a:solidFill>
                  <a:srgbClr val="000000"/>
                </a:solidFill>
                <a:latin typeface="Gulfs Display"/>
                <a:ea typeface="Gulfs Display"/>
                <a:cs typeface="Gulfs Display"/>
                <a:sym typeface="Gulfs Display"/>
              </a:rPr>
              <a:t>GERI DÖNÜŞÜM</a:t>
            </a:r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462256BF-1ADA-DEF0-A243-EC9B7F5668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460" y="9586632"/>
            <a:ext cx="6220693" cy="543001"/>
          </a:xfrm>
          <a:prstGeom prst="rect">
            <a:avLst/>
          </a:prstGeom>
        </p:spPr>
      </p:pic>
      <p:sp>
        <p:nvSpPr>
          <p:cNvPr id="15" name="Freeform 8">
            <a:extLst>
              <a:ext uri="{FF2B5EF4-FFF2-40B4-BE49-F238E27FC236}">
                <a16:creationId xmlns:a16="http://schemas.microsoft.com/office/drawing/2014/main" id="{30BEFA61-5603-DF0E-1DBB-CE061E67A416}"/>
              </a:ext>
            </a:extLst>
          </p:cNvPr>
          <p:cNvSpPr/>
          <p:nvPr/>
        </p:nvSpPr>
        <p:spPr>
          <a:xfrm>
            <a:off x="-10886" y="0"/>
            <a:ext cx="1585891" cy="1638301"/>
          </a:xfrm>
          <a:custGeom>
            <a:avLst/>
            <a:gdLst/>
            <a:ahLst/>
            <a:cxnLst/>
            <a:rect l="l" t="t" r="r" b="b"/>
            <a:pathLst>
              <a:path w="2478252" h="2478252">
                <a:moveTo>
                  <a:pt x="0" y="0"/>
                </a:moveTo>
                <a:lnTo>
                  <a:pt x="2478251" y="0"/>
                </a:lnTo>
                <a:lnTo>
                  <a:pt x="2478251" y="2478252"/>
                </a:lnTo>
                <a:lnTo>
                  <a:pt x="0" y="24782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169041">
        <p159:morph option="byObject"/>
      </p:transition>
    </mc:Choice>
    <mc:Fallback xmlns="">
      <p:transition advTm="169041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6261" y="912927"/>
            <a:ext cx="14975479" cy="8461146"/>
          </a:xfrm>
          <a:custGeom>
            <a:avLst/>
            <a:gdLst/>
            <a:ahLst/>
            <a:cxnLst/>
            <a:rect l="l" t="t" r="r" b="b"/>
            <a:pathLst>
              <a:path w="14975479" h="8461146">
                <a:moveTo>
                  <a:pt x="0" y="0"/>
                </a:moveTo>
                <a:lnTo>
                  <a:pt x="14975478" y="0"/>
                </a:lnTo>
                <a:lnTo>
                  <a:pt x="14975478" y="8461146"/>
                </a:lnTo>
                <a:lnTo>
                  <a:pt x="0" y="84611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7" name="Picture 4" descr="mervehocaile - YouTube">
            <a:extLst>
              <a:ext uri="{FF2B5EF4-FFF2-40B4-BE49-F238E27FC236}">
                <a16:creationId xmlns:a16="http://schemas.microsoft.com/office/drawing/2014/main" id="{12DB0116-D956-0927-E6B3-B2C500A2D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2067" y="8967419"/>
            <a:ext cx="1319581" cy="131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37F92E2E-6459-1EF7-3CBD-F80D2EA410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460" y="9586632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110329">
        <p159:morph option="byObject"/>
      </p:transition>
    </mc:Choice>
    <mc:Fallback xmlns="">
      <p:transition advTm="110329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11947"/>
            <a:ext cx="14813368" cy="9198753"/>
          </a:xfrm>
          <a:custGeom>
            <a:avLst/>
            <a:gdLst/>
            <a:ahLst/>
            <a:cxnLst/>
            <a:rect l="l" t="t" r="r" b="b"/>
            <a:pathLst>
              <a:path w="15769070" h="9835958">
                <a:moveTo>
                  <a:pt x="0" y="0"/>
                </a:moveTo>
                <a:lnTo>
                  <a:pt x="15769070" y="0"/>
                </a:lnTo>
                <a:lnTo>
                  <a:pt x="15769070" y="9835957"/>
                </a:lnTo>
                <a:lnTo>
                  <a:pt x="0" y="98359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5842068" y="0"/>
            <a:ext cx="2642432" cy="2654229"/>
          </a:xfrm>
          <a:custGeom>
            <a:avLst/>
            <a:gdLst/>
            <a:ahLst/>
            <a:cxnLst/>
            <a:rect l="l" t="t" r="r" b="b"/>
            <a:pathLst>
              <a:path w="2642432" h="2654229">
                <a:moveTo>
                  <a:pt x="0" y="0"/>
                </a:moveTo>
                <a:lnTo>
                  <a:pt x="2642432" y="0"/>
                </a:lnTo>
                <a:lnTo>
                  <a:pt x="2642432" y="2654229"/>
                </a:lnTo>
                <a:lnTo>
                  <a:pt x="0" y="26542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5" name="Picture 4" descr="mervehocaile - YouTube">
            <a:extLst>
              <a:ext uri="{FF2B5EF4-FFF2-40B4-BE49-F238E27FC236}">
                <a16:creationId xmlns:a16="http://schemas.microsoft.com/office/drawing/2014/main" id="{D01F6A00-5A00-87D0-59E1-80AFA57A9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2067" y="8967419"/>
            <a:ext cx="1319581" cy="131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D00F1C8B-20E6-B374-3C05-0C6EE93FFD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460" y="9586632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94743">
        <p159:morph option="byObject"/>
      </p:transition>
    </mc:Choice>
    <mc:Fallback xmlns="">
      <p:transition advTm="94743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95400" y="-147338"/>
            <a:ext cx="14733005" cy="10000027"/>
          </a:xfrm>
          <a:custGeom>
            <a:avLst/>
            <a:gdLst/>
            <a:ahLst/>
            <a:cxnLst/>
            <a:rect l="l" t="t" r="r" b="b"/>
            <a:pathLst>
              <a:path w="14733005" h="10000027">
                <a:moveTo>
                  <a:pt x="0" y="0"/>
                </a:moveTo>
                <a:lnTo>
                  <a:pt x="14733005" y="0"/>
                </a:lnTo>
                <a:lnTo>
                  <a:pt x="14733005" y="10000027"/>
                </a:lnTo>
                <a:lnTo>
                  <a:pt x="0" y="100000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8" name="Picture 4" descr="mervehocaile - YouTube">
            <a:extLst>
              <a:ext uri="{FF2B5EF4-FFF2-40B4-BE49-F238E27FC236}">
                <a16:creationId xmlns:a16="http://schemas.microsoft.com/office/drawing/2014/main" id="{4E444357-FDB9-153B-6D5E-8850CA3F0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2067" y="8967419"/>
            <a:ext cx="1319581" cy="131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0EBD08D7-6421-F7B1-451C-BE3ACE403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460" y="9586632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18053" y="651017"/>
            <a:ext cx="14860193" cy="8730363"/>
          </a:xfrm>
          <a:custGeom>
            <a:avLst/>
            <a:gdLst/>
            <a:ahLst/>
            <a:cxnLst/>
            <a:rect l="l" t="t" r="r" b="b"/>
            <a:pathLst>
              <a:path w="14860193" h="8730363">
                <a:moveTo>
                  <a:pt x="0" y="0"/>
                </a:moveTo>
                <a:lnTo>
                  <a:pt x="14860192" y="0"/>
                </a:lnTo>
                <a:lnTo>
                  <a:pt x="14860192" y="8730363"/>
                </a:lnTo>
                <a:lnTo>
                  <a:pt x="0" y="87303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5645568" y="0"/>
            <a:ext cx="2642432" cy="2654229"/>
          </a:xfrm>
          <a:custGeom>
            <a:avLst/>
            <a:gdLst/>
            <a:ahLst/>
            <a:cxnLst/>
            <a:rect l="l" t="t" r="r" b="b"/>
            <a:pathLst>
              <a:path w="2642432" h="2654229">
                <a:moveTo>
                  <a:pt x="0" y="0"/>
                </a:moveTo>
                <a:lnTo>
                  <a:pt x="2642432" y="0"/>
                </a:lnTo>
                <a:lnTo>
                  <a:pt x="2642432" y="2654229"/>
                </a:lnTo>
                <a:lnTo>
                  <a:pt x="0" y="26542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7" name="Picture 4" descr="mervehocaile - YouTube">
            <a:extLst>
              <a:ext uri="{FF2B5EF4-FFF2-40B4-BE49-F238E27FC236}">
                <a16:creationId xmlns:a16="http://schemas.microsoft.com/office/drawing/2014/main" id="{0B0F21A8-CB48-41E0-5956-CFA7E0239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2067" y="8967419"/>
            <a:ext cx="1319581" cy="131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60DAD94D-CFC7-BE5C-92C1-181E760B0D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460" y="9586632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155</Words>
  <Application>Microsoft Office PowerPoint</Application>
  <PresentationFormat>Özel</PresentationFormat>
  <Paragraphs>38</Paragraphs>
  <Slides>13</Slides>
  <Notes>0</Notes>
  <HiddenSlides>0</HiddenSlides>
  <MMClips>2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13</vt:i4>
      </vt:variant>
    </vt:vector>
  </HeadingPairs>
  <TitlesOfParts>
    <vt:vector size="20" baseType="lpstr">
      <vt:lpstr>Cooper Hewitt</vt:lpstr>
      <vt:lpstr>Calibri</vt:lpstr>
      <vt:lpstr>Arial</vt:lpstr>
      <vt:lpstr>Arimo Bold</vt:lpstr>
      <vt:lpstr>Cooper Hewitt Bold</vt:lpstr>
      <vt:lpstr>Gulfs Display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evsel atıklar ve geri dönüşüm</dc:title>
  <dc:creator>Acer</dc:creator>
  <cp:lastModifiedBy>Nisa Nur Oran</cp:lastModifiedBy>
  <cp:revision>5</cp:revision>
  <dcterms:created xsi:type="dcterms:W3CDTF">2006-08-16T00:00:00Z</dcterms:created>
  <dcterms:modified xsi:type="dcterms:W3CDTF">2025-09-19T22:10:15Z</dcterms:modified>
  <dc:identifier>DAGX_PFKpus</dc:identifier>
</cp:coreProperties>
</file>