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sap Condensed" panose="020B0604020202020204" charset="-94"/>
      <p:regular r:id="rId12"/>
    </p:embeddedFont>
    <p:embeddedFont>
      <p:font typeface="Asap Condensed Bold" panose="020B0604020202020204" charset="-9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www.youtube.com/@mervehocail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7177634"/>
            <a:ext cx="5895827" cy="1305679"/>
            <a:chOff x="0" y="0"/>
            <a:chExt cx="812800" cy="1800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80001"/>
            </a:xfrm>
            <a:custGeom>
              <a:avLst/>
              <a:gdLst/>
              <a:ahLst/>
              <a:cxnLst/>
              <a:rect l="l" t="t" r="r" b="b"/>
              <a:pathLst>
                <a:path w="812800" h="180001">
                  <a:moveTo>
                    <a:pt x="90001" y="0"/>
                  </a:moveTo>
                  <a:lnTo>
                    <a:pt x="722799" y="0"/>
                  </a:lnTo>
                  <a:cubicBezTo>
                    <a:pt x="746669" y="0"/>
                    <a:pt x="769561" y="9482"/>
                    <a:pt x="786439" y="26361"/>
                  </a:cubicBezTo>
                  <a:cubicBezTo>
                    <a:pt x="803318" y="43239"/>
                    <a:pt x="812800" y="66131"/>
                    <a:pt x="812800" y="90001"/>
                  </a:cubicBezTo>
                  <a:lnTo>
                    <a:pt x="812800" y="90001"/>
                  </a:lnTo>
                  <a:cubicBezTo>
                    <a:pt x="812800" y="139707"/>
                    <a:pt x="772505" y="180001"/>
                    <a:pt x="722799" y="180001"/>
                  </a:cubicBezTo>
                  <a:lnTo>
                    <a:pt x="90001" y="180001"/>
                  </a:lnTo>
                  <a:cubicBezTo>
                    <a:pt x="66131" y="180001"/>
                    <a:pt x="43239" y="170519"/>
                    <a:pt x="26361" y="153641"/>
                  </a:cubicBezTo>
                  <a:cubicBezTo>
                    <a:pt x="9482" y="136762"/>
                    <a:pt x="0" y="113870"/>
                    <a:pt x="0" y="90001"/>
                  </a:cubicBezTo>
                  <a:lnTo>
                    <a:pt x="0" y="90001"/>
                  </a:lnTo>
                  <a:cubicBezTo>
                    <a:pt x="0" y="66131"/>
                    <a:pt x="9482" y="43239"/>
                    <a:pt x="26361" y="26361"/>
                  </a:cubicBezTo>
                  <a:cubicBezTo>
                    <a:pt x="43239" y="9482"/>
                    <a:pt x="66131" y="0"/>
                    <a:pt x="90001" y="0"/>
                  </a:cubicBezTo>
                  <a:close/>
                </a:path>
              </a:pathLst>
            </a:custGeom>
            <a:solidFill>
              <a:srgbClr val="FFE871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227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784936" y="117604"/>
            <a:ext cx="10504551" cy="8836953"/>
          </a:xfrm>
          <a:custGeom>
            <a:avLst/>
            <a:gdLst/>
            <a:ahLst/>
            <a:cxnLst/>
            <a:rect l="l" t="t" r="r" b="b"/>
            <a:pathLst>
              <a:path w="10504551" h="8836953">
                <a:moveTo>
                  <a:pt x="0" y="0"/>
                </a:moveTo>
                <a:lnTo>
                  <a:pt x="10504551" y="0"/>
                </a:lnTo>
                <a:lnTo>
                  <a:pt x="10504551" y="8836953"/>
                </a:lnTo>
                <a:lnTo>
                  <a:pt x="0" y="8836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-10241232">
            <a:off x="14225274" y="8129594"/>
            <a:ext cx="3701078" cy="3113532"/>
          </a:xfrm>
          <a:custGeom>
            <a:avLst/>
            <a:gdLst/>
            <a:ahLst/>
            <a:cxnLst/>
            <a:rect l="l" t="t" r="r" b="b"/>
            <a:pathLst>
              <a:path w="3701078" h="3113532">
                <a:moveTo>
                  <a:pt x="0" y="0"/>
                </a:moveTo>
                <a:lnTo>
                  <a:pt x="3701078" y="0"/>
                </a:lnTo>
                <a:lnTo>
                  <a:pt x="3701078" y="3113532"/>
                </a:lnTo>
                <a:lnTo>
                  <a:pt x="0" y="3113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981870" y="1409700"/>
            <a:ext cx="8162130" cy="5767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793"/>
              </a:lnSpc>
            </a:pPr>
            <a:r>
              <a:rPr lang="en-US" sz="15737" b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Sürdürüle-bilir Kalkınma</a:t>
            </a:r>
          </a:p>
        </p:txBody>
      </p:sp>
      <p:sp>
        <p:nvSpPr>
          <p:cNvPr id="8" name="Freeform 8"/>
          <p:cNvSpPr/>
          <p:nvPr/>
        </p:nvSpPr>
        <p:spPr>
          <a:xfrm>
            <a:off x="11076145" y="1680219"/>
            <a:ext cx="5843195" cy="5711723"/>
          </a:xfrm>
          <a:custGeom>
            <a:avLst/>
            <a:gdLst/>
            <a:ahLst/>
            <a:cxnLst/>
            <a:rect l="l" t="t" r="r" b="b"/>
            <a:pathLst>
              <a:path w="5843195" h="5711723">
                <a:moveTo>
                  <a:pt x="0" y="0"/>
                </a:moveTo>
                <a:lnTo>
                  <a:pt x="5843195" y="0"/>
                </a:lnTo>
                <a:lnTo>
                  <a:pt x="5843195" y="5711723"/>
                </a:lnTo>
                <a:lnTo>
                  <a:pt x="0" y="57117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 rot="-1830076">
            <a:off x="7611202" y="-1093035"/>
            <a:ext cx="3701078" cy="3113532"/>
          </a:xfrm>
          <a:custGeom>
            <a:avLst/>
            <a:gdLst/>
            <a:ahLst/>
            <a:cxnLst/>
            <a:rect l="l" t="t" r="r" b="b"/>
            <a:pathLst>
              <a:path w="3701078" h="3113532">
                <a:moveTo>
                  <a:pt x="0" y="0"/>
                </a:moveTo>
                <a:lnTo>
                  <a:pt x="3701078" y="0"/>
                </a:lnTo>
                <a:lnTo>
                  <a:pt x="3701078" y="3113532"/>
                </a:lnTo>
                <a:lnTo>
                  <a:pt x="0" y="3113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>
            <a:off x="-220473" y="8730234"/>
            <a:ext cx="3701078" cy="3113532"/>
          </a:xfrm>
          <a:custGeom>
            <a:avLst/>
            <a:gdLst/>
            <a:ahLst/>
            <a:cxnLst/>
            <a:rect l="l" t="t" r="r" b="b"/>
            <a:pathLst>
              <a:path w="3701078" h="3113532">
                <a:moveTo>
                  <a:pt x="0" y="0"/>
                </a:moveTo>
                <a:lnTo>
                  <a:pt x="3701079" y="0"/>
                </a:lnTo>
                <a:lnTo>
                  <a:pt x="3701079" y="3113532"/>
                </a:lnTo>
                <a:lnTo>
                  <a:pt x="0" y="3113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>
            <a:off x="0" y="8401762"/>
            <a:ext cx="1885238" cy="1885238"/>
          </a:xfrm>
          <a:custGeom>
            <a:avLst/>
            <a:gdLst/>
            <a:ahLst/>
            <a:cxnLst/>
            <a:rect l="l" t="t" r="r" b="b"/>
            <a:pathLst>
              <a:path w="1885238" h="1885238">
                <a:moveTo>
                  <a:pt x="0" y="0"/>
                </a:moveTo>
                <a:lnTo>
                  <a:pt x="1885238" y="0"/>
                </a:lnTo>
                <a:lnTo>
                  <a:pt x="1885238" y="1885238"/>
                </a:lnTo>
                <a:lnTo>
                  <a:pt x="0" y="188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TextBox 12"/>
          <p:cNvSpPr txBox="1"/>
          <p:nvPr/>
        </p:nvSpPr>
        <p:spPr>
          <a:xfrm>
            <a:off x="1338944" y="7445628"/>
            <a:ext cx="5275338" cy="683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5"/>
              </a:lnSpc>
              <a:spcBef>
                <a:spcPct val="0"/>
              </a:spcBef>
            </a:pPr>
            <a:r>
              <a:rPr lang="en-US" sz="3932" b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daha iyi bir gelecek için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1DF059CB-1009-FC76-D97B-9326494516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238" y="9359165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07560" y="6770696"/>
            <a:ext cx="5070236" cy="4265336"/>
          </a:xfrm>
          <a:custGeom>
            <a:avLst/>
            <a:gdLst/>
            <a:ahLst/>
            <a:cxnLst/>
            <a:rect l="l" t="t" r="r" b="b"/>
            <a:pathLst>
              <a:path w="5070236" h="4265336">
                <a:moveTo>
                  <a:pt x="0" y="0"/>
                </a:moveTo>
                <a:lnTo>
                  <a:pt x="5070235" y="0"/>
                </a:lnTo>
                <a:lnTo>
                  <a:pt x="5070235" y="4265336"/>
                </a:lnTo>
                <a:lnTo>
                  <a:pt x="0" y="4265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8736218">
            <a:off x="4792940" y="6833511"/>
            <a:ext cx="5070236" cy="4265336"/>
          </a:xfrm>
          <a:custGeom>
            <a:avLst/>
            <a:gdLst/>
            <a:ahLst/>
            <a:cxnLst/>
            <a:rect l="l" t="t" r="r" b="b"/>
            <a:pathLst>
              <a:path w="5070236" h="4265336">
                <a:moveTo>
                  <a:pt x="0" y="0"/>
                </a:moveTo>
                <a:lnTo>
                  <a:pt x="5070236" y="0"/>
                </a:lnTo>
                <a:lnTo>
                  <a:pt x="5070236" y="4265335"/>
                </a:lnTo>
                <a:lnTo>
                  <a:pt x="0" y="4265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4564318">
            <a:off x="9407144" y="6833511"/>
            <a:ext cx="5070236" cy="4265336"/>
          </a:xfrm>
          <a:custGeom>
            <a:avLst/>
            <a:gdLst/>
            <a:ahLst/>
            <a:cxnLst/>
            <a:rect l="l" t="t" r="r" b="b"/>
            <a:pathLst>
              <a:path w="5070236" h="4265336">
                <a:moveTo>
                  <a:pt x="0" y="0"/>
                </a:moveTo>
                <a:lnTo>
                  <a:pt x="5070235" y="0"/>
                </a:lnTo>
                <a:lnTo>
                  <a:pt x="5070235" y="4265335"/>
                </a:lnTo>
                <a:lnTo>
                  <a:pt x="0" y="4265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4564318">
            <a:off x="13747787" y="6370770"/>
            <a:ext cx="5070236" cy="4265336"/>
          </a:xfrm>
          <a:custGeom>
            <a:avLst/>
            <a:gdLst/>
            <a:ahLst/>
            <a:cxnLst/>
            <a:rect l="l" t="t" r="r" b="b"/>
            <a:pathLst>
              <a:path w="5070236" h="4265336">
                <a:moveTo>
                  <a:pt x="0" y="0"/>
                </a:moveTo>
                <a:lnTo>
                  <a:pt x="5070235" y="0"/>
                </a:lnTo>
                <a:lnTo>
                  <a:pt x="5070235" y="4265335"/>
                </a:lnTo>
                <a:lnTo>
                  <a:pt x="0" y="4265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0076762" y="5774284"/>
            <a:ext cx="3297863" cy="3689917"/>
          </a:xfrm>
          <a:custGeom>
            <a:avLst/>
            <a:gdLst/>
            <a:ahLst/>
            <a:cxnLst/>
            <a:rect l="l" t="t" r="r" b="b"/>
            <a:pathLst>
              <a:path w="3297863" h="3689917">
                <a:moveTo>
                  <a:pt x="0" y="0"/>
                </a:moveTo>
                <a:lnTo>
                  <a:pt x="3297864" y="0"/>
                </a:lnTo>
                <a:lnTo>
                  <a:pt x="3297864" y="3689917"/>
                </a:lnTo>
                <a:lnTo>
                  <a:pt x="0" y="36899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15306509" y="4077192"/>
            <a:ext cx="1952791" cy="5387009"/>
          </a:xfrm>
          <a:custGeom>
            <a:avLst/>
            <a:gdLst/>
            <a:ahLst/>
            <a:cxnLst/>
            <a:rect l="l" t="t" r="r" b="b"/>
            <a:pathLst>
              <a:path w="1952791" h="5387009">
                <a:moveTo>
                  <a:pt x="0" y="0"/>
                </a:moveTo>
                <a:lnTo>
                  <a:pt x="1952791" y="0"/>
                </a:lnTo>
                <a:lnTo>
                  <a:pt x="1952791" y="5387009"/>
                </a:lnTo>
                <a:lnTo>
                  <a:pt x="0" y="53870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TextBox 8"/>
          <p:cNvSpPr txBox="1"/>
          <p:nvPr/>
        </p:nvSpPr>
        <p:spPr>
          <a:xfrm>
            <a:off x="910614" y="1238817"/>
            <a:ext cx="16466773" cy="3658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31"/>
              </a:lnSpc>
            </a:pPr>
            <a:r>
              <a:rPr lang="en-US" sz="2951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Bugünün gereksinimlerini göz ardı etmeden, gelecek kuşakların da enerji ihtiyaçlarını karşılayabilmek adına, doğal kaynakların sonuna kadar tükenmesine engel olarak kaynakların bilinçli kullanılması </a:t>
            </a:r>
            <a:r>
              <a:rPr lang="en-US" sz="2951" b="1">
                <a:solidFill>
                  <a:srgbClr val="4D8B2A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sürdürülebilir kalkınma</a:t>
            </a:r>
          </a:p>
          <a:p>
            <a:pPr algn="l">
              <a:lnSpc>
                <a:spcPts val="4131"/>
              </a:lnSpc>
            </a:pPr>
            <a:r>
              <a:rPr lang="en-US" sz="2951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olarak adlandırılır.</a:t>
            </a:r>
          </a:p>
          <a:p>
            <a:pPr algn="l">
              <a:lnSpc>
                <a:spcPts val="4131"/>
              </a:lnSpc>
            </a:pPr>
            <a:endParaRPr lang="en-US" sz="2951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algn="l">
              <a:lnSpc>
                <a:spcPts val="4131"/>
              </a:lnSpc>
            </a:pPr>
            <a:r>
              <a:rPr lang="en-US" sz="2951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Sürdürülebilir kalkınmanın iki temel ayağı vardır. </a:t>
            </a:r>
          </a:p>
          <a:p>
            <a:pPr algn="l">
              <a:lnSpc>
                <a:spcPts val="4131"/>
              </a:lnSpc>
            </a:pPr>
            <a:endParaRPr lang="en-US" sz="2951">
              <a:solidFill>
                <a:srgbClr val="00000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algn="l">
              <a:lnSpc>
                <a:spcPts val="4131"/>
              </a:lnSpc>
            </a:pPr>
            <a:r>
              <a:rPr lang="en-US" sz="2951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Bunlardan birincisi </a:t>
            </a:r>
            <a:r>
              <a:rPr lang="en-US" sz="2951" b="1">
                <a:solidFill>
                  <a:srgbClr val="4D8B2A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kaynakların tasarruflu kullanım</a:t>
            </a:r>
            <a:r>
              <a:rPr lang="en-US" sz="2951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ı diğeri ise </a:t>
            </a:r>
            <a:r>
              <a:rPr lang="en-US" sz="2951" b="1">
                <a:solidFill>
                  <a:srgbClr val="4D8B2A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geri dönüşümdür</a:t>
            </a:r>
            <a:r>
              <a:rPr lang="en-US" sz="2951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.</a:t>
            </a:r>
          </a:p>
        </p:txBody>
      </p:sp>
      <p:sp>
        <p:nvSpPr>
          <p:cNvPr id="9" name="Freeform 9"/>
          <p:cNvSpPr/>
          <p:nvPr/>
        </p:nvSpPr>
        <p:spPr>
          <a:xfrm>
            <a:off x="6199219" y="5529516"/>
            <a:ext cx="1426323" cy="3934685"/>
          </a:xfrm>
          <a:custGeom>
            <a:avLst/>
            <a:gdLst/>
            <a:ahLst/>
            <a:cxnLst/>
            <a:rect l="l" t="t" r="r" b="b"/>
            <a:pathLst>
              <a:path w="1426323" h="3934685">
                <a:moveTo>
                  <a:pt x="0" y="0"/>
                </a:moveTo>
                <a:lnTo>
                  <a:pt x="1426323" y="0"/>
                </a:lnTo>
                <a:lnTo>
                  <a:pt x="1426323" y="3934685"/>
                </a:lnTo>
                <a:lnTo>
                  <a:pt x="0" y="39346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>
            <a:off x="733569" y="5774284"/>
            <a:ext cx="3297863" cy="3689917"/>
          </a:xfrm>
          <a:custGeom>
            <a:avLst/>
            <a:gdLst/>
            <a:ahLst/>
            <a:cxnLst/>
            <a:rect l="l" t="t" r="r" b="b"/>
            <a:pathLst>
              <a:path w="3297863" h="3689917">
                <a:moveTo>
                  <a:pt x="0" y="0"/>
                </a:moveTo>
                <a:lnTo>
                  <a:pt x="3297863" y="0"/>
                </a:lnTo>
                <a:lnTo>
                  <a:pt x="3297863" y="3689917"/>
                </a:lnTo>
                <a:lnTo>
                  <a:pt x="0" y="36899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>
            <a:off x="0" y="8401762"/>
            <a:ext cx="1885238" cy="1885238"/>
          </a:xfrm>
          <a:custGeom>
            <a:avLst/>
            <a:gdLst/>
            <a:ahLst/>
            <a:cxnLst/>
            <a:rect l="l" t="t" r="r" b="b"/>
            <a:pathLst>
              <a:path w="1885238" h="1885238">
                <a:moveTo>
                  <a:pt x="0" y="0"/>
                </a:moveTo>
                <a:lnTo>
                  <a:pt x="1885238" y="0"/>
                </a:lnTo>
                <a:lnTo>
                  <a:pt x="1885238" y="1885238"/>
                </a:lnTo>
                <a:lnTo>
                  <a:pt x="0" y="18852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EB48E3C4-4813-A210-07CE-8F8CC31A62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5238" y="9359165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54344" y="-963447"/>
            <a:ext cx="10504551" cy="8836953"/>
          </a:xfrm>
          <a:custGeom>
            <a:avLst/>
            <a:gdLst/>
            <a:ahLst/>
            <a:cxnLst/>
            <a:rect l="l" t="t" r="r" b="b"/>
            <a:pathLst>
              <a:path w="10504551" h="8836953">
                <a:moveTo>
                  <a:pt x="0" y="0"/>
                </a:moveTo>
                <a:lnTo>
                  <a:pt x="10504551" y="0"/>
                </a:lnTo>
                <a:lnTo>
                  <a:pt x="10504551" y="8836953"/>
                </a:lnTo>
                <a:lnTo>
                  <a:pt x="0" y="8836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1028700" y="4292031"/>
            <a:ext cx="9492294" cy="2611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7136" lvl="1" indent="-318568" algn="l">
              <a:lnSpc>
                <a:spcPts val="4131"/>
              </a:lnSpc>
              <a:buFont typeface="Arial"/>
              <a:buChar char="•"/>
            </a:pPr>
            <a:r>
              <a:rPr lang="en-US" sz="2951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Enerji verimi yüksek aydınlatma araçları seçilmelidir.</a:t>
            </a:r>
          </a:p>
          <a:p>
            <a:pPr marL="637136" lvl="1" indent="-318568" algn="l">
              <a:lnSpc>
                <a:spcPts val="4131"/>
              </a:lnSpc>
              <a:buFont typeface="Arial"/>
              <a:buChar char="•"/>
            </a:pPr>
            <a:r>
              <a:rPr lang="en-US" sz="2951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Yenilenebilir enerji kaynaklarının kullanımı artırılmalıdır.</a:t>
            </a:r>
          </a:p>
          <a:p>
            <a:pPr marL="637136" lvl="1" indent="-318568" algn="l">
              <a:lnSpc>
                <a:spcPts val="4131"/>
              </a:lnSpc>
              <a:buFont typeface="Arial"/>
              <a:buChar char="•"/>
            </a:pPr>
            <a:r>
              <a:rPr lang="en-US" sz="2951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Gereksiz yanan ışıklar söndürülmelidir.</a:t>
            </a:r>
          </a:p>
          <a:p>
            <a:pPr marL="637136" lvl="1" indent="-318568" algn="l">
              <a:lnSpc>
                <a:spcPts val="4131"/>
              </a:lnSpc>
              <a:buFont typeface="Arial"/>
              <a:buChar char="•"/>
            </a:pPr>
            <a:r>
              <a:rPr lang="en-US" sz="2951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Açık musluklar kapatılmalı, bozulmuş ise tamir ettirilmelidir.</a:t>
            </a:r>
          </a:p>
          <a:p>
            <a:pPr marL="637136" lvl="1" indent="-318568" algn="l">
              <a:lnSpc>
                <a:spcPts val="4131"/>
              </a:lnSpc>
              <a:buFont typeface="Arial"/>
              <a:buChar char="•"/>
            </a:pPr>
            <a:r>
              <a:rPr lang="en-US" sz="2951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Evlerin ısı yalıtımları yapılmalıdır.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204968"/>
            <a:ext cx="9999948" cy="2628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32"/>
              </a:lnSpc>
              <a:spcBef>
                <a:spcPct val="0"/>
              </a:spcBef>
            </a:pPr>
            <a:r>
              <a:rPr lang="en-US" sz="7523" b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Kaynakların Tasarruflu Kullanımı</a:t>
            </a:r>
          </a:p>
        </p:txBody>
      </p:sp>
      <p:sp>
        <p:nvSpPr>
          <p:cNvPr id="5" name="Freeform 5"/>
          <p:cNvSpPr/>
          <p:nvPr/>
        </p:nvSpPr>
        <p:spPr>
          <a:xfrm rot="381626">
            <a:off x="13004407" y="309085"/>
            <a:ext cx="5804426" cy="6291888"/>
          </a:xfrm>
          <a:custGeom>
            <a:avLst/>
            <a:gdLst/>
            <a:ahLst/>
            <a:cxnLst/>
            <a:rect l="l" t="t" r="r" b="b"/>
            <a:pathLst>
              <a:path w="5804426" h="6291888">
                <a:moveTo>
                  <a:pt x="0" y="0"/>
                </a:moveTo>
                <a:lnTo>
                  <a:pt x="5804426" y="0"/>
                </a:lnTo>
                <a:lnTo>
                  <a:pt x="5804426" y="6291888"/>
                </a:lnTo>
                <a:lnTo>
                  <a:pt x="0" y="62918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921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-10719853">
            <a:off x="11234826" y="7932542"/>
            <a:ext cx="5115088" cy="4303068"/>
          </a:xfrm>
          <a:custGeom>
            <a:avLst/>
            <a:gdLst/>
            <a:ahLst/>
            <a:cxnLst/>
            <a:rect l="l" t="t" r="r" b="b"/>
            <a:pathLst>
              <a:path w="5115088" h="4303068">
                <a:moveTo>
                  <a:pt x="0" y="0"/>
                </a:moveTo>
                <a:lnTo>
                  <a:pt x="5115088" y="0"/>
                </a:lnTo>
                <a:lnTo>
                  <a:pt x="5115088" y="4303067"/>
                </a:lnTo>
                <a:lnTo>
                  <a:pt x="0" y="43030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13063222" y="8688243"/>
            <a:ext cx="1853072" cy="1960923"/>
          </a:xfrm>
          <a:custGeom>
            <a:avLst/>
            <a:gdLst/>
            <a:ahLst/>
            <a:cxnLst/>
            <a:rect l="l" t="t" r="r" b="b"/>
            <a:pathLst>
              <a:path w="1853072" h="1960923">
                <a:moveTo>
                  <a:pt x="0" y="0"/>
                </a:moveTo>
                <a:lnTo>
                  <a:pt x="1853072" y="0"/>
                </a:lnTo>
                <a:lnTo>
                  <a:pt x="1853072" y="1960923"/>
                </a:lnTo>
                <a:lnTo>
                  <a:pt x="0" y="19609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 rot="-10719853">
            <a:off x="16581941" y="6962160"/>
            <a:ext cx="5115088" cy="4303068"/>
          </a:xfrm>
          <a:custGeom>
            <a:avLst/>
            <a:gdLst/>
            <a:ahLst/>
            <a:cxnLst/>
            <a:rect l="l" t="t" r="r" b="b"/>
            <a:pathLst>
              <a:path w="5115088" h="4303068">
                <a:moveTo>
                  <a:pt x="0" y="0"/>
                </a:moveTo>
                <a:lnTo>
                  <a:pt x="5115088" y="0"/>
                </a:lnTo>
                <a:lnTo>
                  <a:pt x="5115088" y="4303068"/>
                </a:lnTo>
                <a:lnTo>
                  <a:pt x="0" y="4303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 flipV="1">
            <a:off x="17361464" y="8326077"/>
            <a:ext cx="1853072" cy="1960923"/>
          </a:xfrm>
          <a:custGeom>
            <a:avLst/>
            <a:gdLst/>
            <a:ahLst/>
            <a:cxnLst/>
            <a:rect l="l" t="t" r="r" b="b"/>
            <a:pathLst>
              <a:path w="1853072" h="1960923">
                <a:moveTo>
                  <a:pt x="0" y="1960923"/>
                </a:moveTo>
                <a:lnTo>
                  <a:pt x="1853072" y="1960923"/>
                </a:lnTo>
                <a:lnTo>
                  <a:pt x="1853072" y="0"/>
                </a:lnTo>
                <a:lnTo>
                  <a:pt x="0" y="0"/>
                </a:lnTo>
                <a:lnTo>
                  <a:pt x="0" y="1960923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>
            <a:off x="0" y="8401762"/>
            <a:ext cx="1885238" cy="1885238"/>
          </a:xfrm>
          <a:custGeom>
            <a:avLst/>
            <a:gdLst/>
            <a:ahLst/>
            <a:cxnLst/>
            <a:rect l="l" t="t" r="r" b="b"/>
            <a:pathLst>
              <a:path w="1885238" h="1885238">
                <a:moveTo>
                  <a:pt x="0" y="0"/>
                </a:moveTo>
                <a:lnTo>
                  <a:pt x="1885238" y="0"/>
                </a:lnTo>
                <a:lnTo>
                  <a:pt x="1885238" y="1885238"/>
                </a:lnTo>
                <a:lnTo>
                  <a:pt x="0" y="18852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B15EB37C-AD80-0807-8128-8933E0C793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5238" y="9359165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57250"/>
            <a:ext cx="15415489" cy="142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613"/>
              </a:lnSpc>
              <a:spcBef>
                <a:spcPct val="0"/>
              </a:spcBef>
            </a:pPr>
            <a:r>
              <a:rPr lang="en-US" sz="8295" b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Geri Dönüşüm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677160"/>
            <a:ext cx="11672000" cy="148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Atıkların çeşitli geri dönüşüm yöntemleri ile ham madde olarak tekrar üretim sürecine katılmasına </a:t>
            </a:r>
            <a:r>
              <a:rPr lang="en-US" sz="2800" b="1">
                <a:solidFill>
                  <a:srgbClr val="89557E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geri dönüşüm </a:t>
            </a:r>
            <a:r>
              <a:rPr lang="en-US" sz="2800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denir. Geri dönüşümü yapılan atıklara kâğıt, plastik, cam, metal, ahşap örnek verilebilir.</a:t>
            </a:r>
          </a:p>
        </p:txBody>
      </p:sp>
      <p:sp>
        <p:nvSpPr>
          <p:cNvPr id="4" name="Freeform 4"/>
          <p:cNvSpPr/>
          <p:nvPr/>
        </p:nvSpPr>
        <p:spPr>
          <a:xfrm>
            <a:off x="12296007" y="421347"/>
            <a:ext cx="10504551" cy="8836953"/>
          </a:xfrm>
          <a:custGeom>
            <a:avLst/>
            <a:gdLst/>
            <a:ahLst/>
            <a:cxnLst/>
            <a:rect l="l" t="t" r="r" b="b"/>
            <a:pathLst>
              <a:path w="10504551" h="8836953">
                <a:moveTo>
                  <a:pt x="0" y="0"/>
                </a:moveTo>
                <a:lnTo>
                  <a:pt x="10504551" y="0"/>
                </a:lnTo>
                <a:lnTo>
                  <a:pt x="10504551" y="8836953"/>
                </a:lnTo>
                <a:lnTo>
                  <a:pt x="0" y="8836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2296007" y="1656770"/>
            <a:ext cx="6486092" cy="7897828"/>
          </a:xfrm>
          <a:custGeom>
            <a:avLst/>
            <a:gdLst/>
            <a:ahLst/>
            <a:cxnLst/>
            <a:rect l="l" t="t" r="r" b="b"/>
            <a:pathLst>
              <a:path w="6486092" h="7897828">
                <a:moveTo>
                  <a:pt x="0" y="0"/>
                </a:moveTo>
                <a:lnTo>
                  <a:pt x="6486092" y="0"/>
                </a:lnTo>
                <a:lnTo>
                  <a:pt x="6486092" y="7897828"/>
                </a:lnTo>
                <a:lnTo>
                  <a:pt x="0" y="78978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2277267" y="4615815"/>
            <a:ext cx="9174865" cy="5149393"/>
          </a:xfrm>
          <a:custGeom>
            <a:avLst/>
            <a:gdLst/>
            <a:ahLst/>
            <a:cxnLst/>
            <a:rect l="l" t="t" r="r" b="b"/>
            <a:pathLst>
              <a:path w="9174865" h="5149393">
                <a:moveTo>
                  <a:pt x="0" y="0"/>
                </a:moveTo>
                <a:lnTo>
                  <a:pt x="9174865" y="0"/>
                </a:lnTo>
                <a:lnTo>
                  <a:pt x="9174865" y="5149393"/>
                </a:lnTo>
                <a:lnTo>
                  <a:pt x="0" y="51493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0" y="8401762"/>
            <a:ext cx="1885238" cy="1885238"/>
          </a:xfrm>
          <a:custGeom>
            <a:avLst/>
            <a:gdLst/>
            <a:ahLst/>
            <a:cxnLst/>
            <a:rect l="l" t="t" r="r" b="b"/>
            <a:pathLst>
              <a:path w="1885238" h="1885238">
                <a:moveTo>
                  <a:pt x="0" y="0"/>
                </a:moveTo>
                <a:lnTo>
                  <a:pt x="1885238" y="0"/>
                </a:lnTo>
                <a:lnTo>
                  <a:pt x="1885238" y="1885238"/>
                </a:lnTo>
                <a:lnTo>
                  <a:pt x="0" y="18852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3395F413-B60A-069A-8C5D-5C45CA3229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5238" y="9359165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648105" y="227202"/>
            <a:ext cx="1639895" cy="1602997"/>
          </a:xfrm>
          <a:custGeom>
            <a:avLst/>
            <a:gdLst/>
            <a:ahLst/>
            <a:cxnLst/>
            <a:rect l="l" t="t" r="r" b="b"/>
            <a:pathLst>
              <a:path w="1639895" h="1602997">
                <a:moveTo>
                  <a:pt x="0" y="0"/>
                </a:moveTo>
                <a:lnTo>
                  <a:pt x="1639895" y="0"/>
                </a:lnTo>
                <a:lnTo>
                  <a:pt x="1639895" y="1602996"/>
                </a:lnTo>
                <a:lnTo>
                  <a:pt x="0" y="16029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263466" y="1028700"/>
            <a:ext cx="15761068" cy="8688289"/>
          </a:xfrm>
          <a:custGeom>
            <a:avLst/>
            <a:gdLst/>
            <a:ahLst/>
            <a:cxnLst/>
            <a:rect l="l" t="t" r="r" b="b"/>
            <a:pathLst>
              <a:path w="15761068" h="8688289">
                <a:moveTo>
                  <a:pt x="0" y="0"/>
                </a:moveTo>
                <a:lnTo>
                  <a:pt x="15761068" y="0"/>
                </a:lnTo>
                <a:lnTo>
                  <a:pt x="15761068" y="8688289"/>
                </a:lnTo>
                <a:lnTo>
                  <a:pt x="0" y="86882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0" y="8401762"/>
            <a:ext cx="1885238" cy="1885238"/>
          </a:xfrm>
          <a:custGeom>
            <a:avLst/>
            <a:gdLst/>
            <a:ahLst/>
            <a:cxnLst/>
            <a:rect l="l" t="t" r="r" b="b"/>
            <a:pathLst>
              <a:path w="1885238" h="1885238">
                <a:moveTo>
                  <a:pt x="0" y="0"/>
                </a:moveTo>
                <a:lnTo>
                  <a:pt x="1885238" y="0"/>
                </a:lnTo>
                <a:lnTo>
                  <a:pt x="1885238" y="1885238"/>
                </a:lnTo>
                <a:lnTo>
                  <a:pt x="0" y="18852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CB4BEEB-ADD2-DC05-D2AC-EC000D9B05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238" y="9359165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439098">
            <a:off x="11765709" y="725023"/>
            <a:ext cx="10504551" cy="8836953"/>
          </a:xfrm>
          <a:custGeom>
            <a:avLst/>
            <a:gdLst/>
            <a:ahLst/>
            <a:cxnLst/>
            <a:rect l="l" t="t" r="r" b="b"/>
            <a:pathLst>
              <a:path w="10504551" h="8836953">
                <a:moveTo>
                  <a:pt x="0" y="0"/>
                </a:moveTo>
                <a:lnTo>
                  <a:pt x="10504550" y="0"/>
                </a:lnTo>
                <a:lnTo>
                  <a:pt x="10504550" y="8836954"/>
                </a:lnTo>
                <a:lnTo>
                  <a:pt x="0" y="8836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6132843" y="1453283"/>
            <a:ext cx="5964476" cy="8063649"/>
          </a:xfrm>
          <a:custGeom>
            <a:avLst/>
            <a:gdLst/>
            <a:ahLst/>
            <a:cxnLst/>
            <a:rect l="l" t="t" r="r" b="b"/>
            <a:pathLst>
              <a:path w="5964476" h="8063649">
                <a:moveTo>
                  <a:pt x="0" y="0"/>
                </a:moveTo>
                <a:lnTo>
                  <a:pt x="5964476" y="0"/>
                </a:lnTo>
                <a:lnTo>
                  <a:pt x="5964476" y="8063648"/>
                </a:lnTo>
                <a:lnTo>
                  <a:pt x="0" y="80636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0" y="8401762"/>
            <a:ext cx="1885238" cy="1885238"/>
          </a:xfrm>
          <a:custGeom>
            <a:avLst/>
            <a:gdLst/>
            <a:ahLst/>
            <a:cxnLst/>
            <a:rect l="l" t="t" r="r" b="b"/>
            <a:pathLst>
              <a:path w="1885238" h="1885238">
                <a:moveTo>
                  <a:pt x="0" y="0"/>
                </a:moveTo>
                <a:lnTo>
                  <a:pt x="1885238" y="0"/>
                </a:lnTo>
                <a:lnTo>
                  <a:pt x="1885238" y="1885238"/>
                </a:lnTo>
                <a:lnTo>
                  <a:pt x="0" y="188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2688394" y="263090"/>
            <a:ext cx="5599606" cy="1393680"/>
          </a:xfrm>
          <a:custGeom>
            <a:avLst/>
            <a:gdLst/>
            <a:ahLst/>
            <a:cxnLst/>
            <a:rect l="l" t="t" r="r" b="b"/>
            <a:pathLst>
              <a:path w="5599606" h="1393680">
                <a:moveTo>
                  <a:pt x="0" y="0"/>
                </a:moveTo>
                <a:lnTo>
                  <a:pt x="5599606" y="0"/>
                </a:lnTo>
                <a:lnTo>
                  <a:pt x="5599606" y="1393680"/>
                </a:lnTo>
                <a:lnTo>
                  <a:pt x="0" y="13936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TextBox 6"/>
          <p:cNvSpPr txBox="1"/>
          <p:nvPr/>
        </p:nvSpPr>
        <p:spPr>
          <a:xfrm>
            <a:off x="412705" y="229180"/>
            <a:ext cx="8344125" cy="142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613"/>
              </a:lnSpc>
              <a:spcBef>
                <a:spcPct val="0"/>
              </a:spcBef>
            </a:pPr>
            <a:r>
              <a:rPr lang="en-US" sz="8295" b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birlikte çözelim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3EFA3F9-BAAB-6494-C6E7-D1091AE81E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5238" y="9359165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439098">
            <a:off x="11765709" y="725023"/>
            <a:ext cx="10504551" cy="8836953"/>
          </a:xfrm>
          <a:custGeom>
            <a:avLst/>
            <a:gdLst/>
            <a:ahLst/>
            <a:cxnLst/>
            <a:rect l="l" t="t" r="r" b="b"/>
            <a:pathLst>
              <a:path w="10504551" h="8836953">
                <a:moveTo>
                  <a:pt x="0" y="0"/>
                </a:moveTo>
                <a:lnTo>
                  <a:pt x="10504550" y="0"/>
                </a:lnTo>
                <a:lnTo>
                  <a:pt x="10504550" y="8836954"/>
                </a:lnTo>
                <a:lnTo>
                  <a:pt x="0" y="8836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295400" y="1713657"/>
            <a:ext cx="12543173" cy="7588620"/>
          </a:xfrm>
          <a:custGeom>
            <a:avLst/>
            <a:gdLst/>
            <a:ahLst/>
            <a:cxnLst/>
            <a:rect l="l" t="t" r="r" b="b"/>
            <a:pathLst>
              <a:path w="12543173" h="7588620">
                <a:moveTo>
                  <a:pt x="0" y="0"/>
                </a:moveTo>
                <a:lnTo>
                  <a:pt x="12543173" y="0"/>
                </a:lnTo>
                <a:lnTo>
                  <a:pt x="12543173" y="7588619"/>
                </a:lnTo>
                <a:lnTo>
                  <a:pt x="0" y="75886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412705" y="229180"/>
            <a:ext cx="8344125" cy="142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613"/>
              </a:lnSpc>
              <a:spcBef>
                <a:spcPct val="0"/>
              </a:spcBef>
            </a:pPr>
            <a:r>
              <a:rPr lang="en-US" sz="8295" b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birlikte çözelim</a:t>
            </a:r>
          </a:p>
        </p:txBody>
      </p:sp>
      <p:sp>
        <p:nvSpPr>
          <p:cNvPr id="5" name="Freeform 5"/>
          <p:cNvSpPr/>
          <p:nvPr/>
        </p:nvSpPr>
        <p:spPr>
          <a:xfrm>
            <a:off x="0" y="8655534"/>
            <a:ext cx="1885238" cy="1885238"/>
          </a:xfrm>
          <a:custGeom>
            <a:avLst/>
            <a:gdLst/>
            <a:ahLst/>
            <a:cxnLst/>
            <a:rect l="l" t="t" r="r" b="b"/>
            <a:pathLst>
              <a:path w="1885238" h="1885238">
                <a:moveTo>
                  <a:pt x="0" y="0"/>
                </a:moveTo>
                <a:lnTo>
                  <a:pt x="1885238" y="0"/>
                </a:lnTo>
                <a:lnTo>
                  <a:pt x="1885238" y="1885238"/>
                </a:lnTo>
                <a:lnTo>
                  <a:pt x="0" y="188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2688394" y="263090"/>
            <a:ext cx="5599606" cy="1393680"/>
          </a:xfrm>
          <a:custGeom>
            <a:avLst/>
            <a:gdLst/>
            <a:ahLst/>
            <a:cxnLst/>
            <a:rect l="l" t="t" r="r" b="b"/>
            <a:pathLst>
              <a:path w="5599606" h="1393680">
                <a:moveTo>
                  <a:pt x="0" y="0"/>
                </a:moveTo>
                <a:lnTo>
                  <a:pt x="5599606" y="0"/>
                </a:lnTo>
                <a:lnTo>
                  <a:pt x="5599606" y="1393680"/>
                </a:lnTo>
                <a:lnTo>
                  <a:pt x="0" y="13936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83C9021-9130-6EE6-31D3-8671B1AE4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5238" y="9359165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439098">
            <a:off x="11765709" y="725023"/>
            <a:ext cx="10504551" cy="8836953"/>
          </a:xfrm>
          <a:custGeom>
            <a:avLst/>
            <a:gdLst/>
            <a:ahLst/>
            <a:cxnLst/>
            <a:rect l="l" t="t" r="r" b="b"/>
            <a:pathLst>
              <a:path w="10504551" h="8836953">
                <a:moveTo>
                  <a:pt x="0" y="0"/>
                </a:moveTo>
                <a:lnTo>
                  <a:pt x="10504550" y="0"/>
                </a:lnTo>
                <a:lnTo>
                  <a:pt x="10504550" y="8836954"/>
                </a:lnTo>
                <a:lnTo>
                  <a:pt x="0" y="8836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591161" y="1485900"/>
            <a:ext cx="13084257" cy="7703356"/>
          </a:xfrm>
          <a:custGeom>
            <a:avLst/>
            <a:gdLst/>
            <a:ahLst/>
            <a:cxnLst/>
            <a:rect l="l" t="t" r="r" b="b"/>
            <a:pathLst>
              <a:path w="13084257" h="7703356">
                <a:moveTo>
                  <a:pt x="0" y="0"/>
                </a:moveTo>
                <a:lnTo>
                  <a:pt x="13084257" y="0"/>
                </a:lnTo>
                <a:lnTo>
                  <a:pt x="13084257" y="7703356"/>
                </a:lnTo>
                <a:lnTo>
                  <a:pt x="0" y="77033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412705" y="229180"/>
            <a:ext cx="8344125" cy="142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613"/>
              </a:lnSpc>
              <a:spcBef>
                <a:spcPct val="0"/>
              </a:spcBef>
            </a:pPr>
            <a:r>
              <a:rPr lang="en-US" sz="8295" b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birlikte çözelim</a:t>
            </a:r>
          </a:p>
        </p:txBody>
      </p:sp>
      <p:sp>
        <p:nvSpPr>
          <p:cNvPr id="5" name="Freeform 5"/>
          <p:cNvSpPr/>
          <p:nvPr/>
        </p:nvSpPr>
        <p:spPr>
          <a:xfrm>
            <a:off x="0" y="8401762"/>
            <a:ext cx="1885238" cy="1885238"/>
          </a:xfrm>
          <a:custGeom>
            <a:avLst/>
            <a:gdLst/>
            <a:ahLst/>
            <a:cxnLst/>
            <a:rect l="l" t="t" r="r" b="b"/>
            <a:pathLst>
              <a:path w="1885238" h="1885238">
                <a:moveTo>
                  <a:pt x="0" y="0"/>
                </a:moveTo>
                <a:lnTo>
                  <a:pt x="1885238" y="0"/>
                </a:lnTo>
                <a:lnTo>
                  <a:pt x="1885238" y="1885238"/>
                </a:lnTo>
                <a:lnTo>
                  <a:pt x="0" y="188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2688394" y="263090"/>
            <a:ext cx="5599606" cy="1393680"/>
          </a:xfrm>
          <a:custGeom>
            <a:avLst/>
            <a:gdLst/>
            <a:ahLst/>
            <a:cxnLst/>
            <a:rect l="l" t="t" r="r" b="b"/>
            <a:pathLst>
              <a:path w="5599606" h="1393680">
                <a:moveTo>
                  <a:pt x="0" y="0"/>
                </a:moveTo>
                <a:lnTo>
                  <a:pt x="5599606" y="0"/>
                </a:lnTo>
                <a:lnTo>
                  <a:pt x="5599606" y="1393680"/>
                </a:lnTo>
                <a:lnTo>
                  <a:pt x="0" y="13936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8E3FF4B3-F3CE-F428-0822-855D56FD8E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5238" y="9359165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439098">
            <a:off x="11765709" y="725023"/>
            <a:ext cx="10504551" cy="8836953"/>
          </a:xfrm>
          <a:custGeom>
            <a:avLst/>
            <a:gdLst/>
            <a:ahLst/>
            <a:cxnLst/>
            <a:rect l="l" t="t" r="r" b="b"/>
            <a:pathLst>
              <a:path w="10504551" h="8836953">
                <a:moveTo>
                  <a:pt x="0" y="0"/>
                </a:moveTo>
                <a:lnTo>
                  <a:pt x="10504550" y="0"/>
                </a:lnTo>
                <a:lnTo>
                  <a:pt x="10504550" y="8836954"/>
                </a:lnTo>
                <a:lnTo>
                  <a:pt x="0" y="8836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028700" y="2806497"/>
            <a:ext cx="15645206" cy="4674005"/>
          </a:xfrm>
          <a:custGeom>
            <a:avLst/>
            <a:gdLst/>
            <a:ahLst/>
            <a:cxnLst/>
            <a:rect l="l" t="t" r="r" b="b"/>
            <a:pathLst>
              <a:path w="15645206" h="4674005">
                <a:moveTo>
                  <a:pt x="0" y="0"/>
                </a:moveTo>
                <a:lnTo>
                  <a:pt x="15645206" y="0"/>
                </a:lnTo>
                <a:lnTo>
                  <a:pt x="15645206" y="4674006"/>
                </a:lnTo>
                <a:lnTo>
                  <a:pt x="0" y="46740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412705" y="229180"/>
            <a:ext cx="8344125" cy="142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613"/>
              </a:lnSpc>
              <a:spcBef>
                <a:spcPct val="0"/>
              </a:spcBef>
            </a:pPr>
            <a:r>
              <a:rPr lang="en-US" sz="8295" b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sıra sende</a:t>
            </a:r>
          </a:p>
        </p:txBody>
      </p:sp>
      <p:sp>
        <p:nvSpPr>
          <p:cNvPr id="5" name="Freeform 5"/>
          <p:cNvSpPr/>
          <p:nvPr/>
        </p:nvSpPr>
        <p:spPr>
          <a:xfrm>
            <a:off x="0" y="8401762"/>
            <a:ext cx="1885238" cy="1885238"/>
          </a:xfrm>
          <a:custGeom>
            <a:avLst/>
            <a:gdLst/>
            <a:ahLst/>
            <a:cxnLst/>
            <a:rect l="l" t="t" r="r" b="b"/>
            <a:pathLst>
              <a:path w="1885238" h="1885238">
                <a:moveTo>
                  <a:pt x="0" y="0"/>
                </a:moveTo>
                <a:lnTo>
                  <a:pt x="1885238" y="0"/>
                </a:lnTo>
                <a:lnTo>
                  <a:pt x="1885238" y="1885238"/>
                </a:lnTo>
                <a:lnTo>
                  <a:pt x="0" y="188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2688394" y="263090"/>
            <a:ext cx="5599606" cy="1393680"/>
          </a:xfrm>
          <a:custGeom>
            <a:avLst/>
            <a:gdLst/>
            <a:ahLst/>
            <a:cxnLst/>
            <a:rect l="l" t="t" r="r" b="b"/>
            <a:pathLst>
              <a:path w="5599606" h="1393680">
                <a:moveTo>
                  <a:pt x="0" y="0"/>
                </a:moveTo>
                <a:lnTo>
                  <a:pt x="5599606" y="0"/>
                </a:lnTo>
                <a:lnTo>
                  <a:pt x="5599606" y="1393680"/>
                </a:lnTo>
                <a:lnTo>
                  <a:pt x="0" y="13936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926D478-1F01-1EF2-D560-189292AD80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5238" y="9359165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Özel</PresentationFormat>
  <Paragraphs>23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6" baseType="lpstr">
      <vt:lpstr>Calibri</vt:lpstr>
      <vt:lpstr>Asap Condensed Bold</vt:lpstr>
      <vt:lpstr>Arial</vt:lpstr>
      <vt:lpstr>Asap Condensed</vt:lpstr>
      <vt:lpstr>Arimo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Sürdürüle-bilir Kalkınma</dc:title>
  <cp:lastModifiedBy>Nisa Nur Oran</cp:lastModifiedBy>
  <cp:revision>3</cp:revision>
  <dcterms:created xsi:type="dcterms:W3CDTF">2006-08-16T00:00:00Z</dcterms:created>
  <dcterms:modified xsi:type="dcterms:W3CDTF">2025-09-19T23:25:26Z</dcterms:modified>
  <dc:identifier>DAGl9dJ_mq0</dc:identifier>
</cp:coreProperties>
</file>