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69" r:id="rId12"/>
  </p:sldIdLst>
  <p:sldSz cx="18288000" cy="10287000"/>
  <p:notesSz cx="6858000" cy="9144000"/>
  <p:embeddedFontLst>
    <p:embeddedFont>
      <p:font typeface="Gliker Bold" panose="020B0604020202020204" charset="-94"/>
      <p:regular r:id="rId13"/>
    </p:embeddedFont>
    <p:embeddedFont>
      <p:font typeface="Gliker Semi-Bold" panose="020B0604020202020204" charset="-94"/>
      <p:regular r:id="rId14"/>
    </p:embeddedFont>
    <p:embeddedFont>
      <p:font typeface="Public Sans 1" panose="020B0604020202020204" charset="-94"/>
      <p:regular r:id="rId15"/>
    </p:embeddedFont>
    <p:embeddedFont>
      <p:font typeface="Public Sans 1 Bold" panose="020B0604020202020204" charset="-94"/>
      <p:regular r:id="rId16"/>
    </p:embeddedFont>
    <p:embeddedFont>
      <p:font typeface="Public Sans 2" panose="020B0604020202020204" charset="-9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4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129580">
            <a:off x="3561596" y="-3446562"/>
            <a:ext cx="5930353" cy="5908788"/>
          </a:xfrm>
          <a:custGeom>
            <a:avLst/>
            <a:gdLst/>
            <a:ahLst/>
            <a:cxnLst/>
            <a:rect l="l" t="t" r="r" b="b"/>
            <a:pathLst>
              <a:path w="5930353" h="5908788">
                <a:moveTo>
                  <a:pt x="0" y="0"/>
                </a:moveTo>
                <a:lnTo>
                  <a:pt x="5930353" y="0"/>
                </a:lnTo>
                <a:lnTo>
                  <a:pt x="5930353" y="5908788"/>
                </a:lnTo>
                <a:lnTo>
                  <a:pt x="0" y="5908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1659740">
            <a:off x="6397146" y="7616250"/>
            <a:ext cx="8994031" cy="8961326"/>
          </a:xfrm>
          <a:custGeom>
            <a:avLst/>
            <a:gdLst/>
            <a:ahLst/>
            <a:cxnLst/>
            <a:rect l="l" t="t" r="r" b="b"/>
            <a:pathLst>
              <a:path w="8994031" h="8961326">
                <a:moveTo>
                  <a:pt x="0" y="0"/>
                </a:moveTo>
                <a:lnTo>
                  <a:pt x="8994032" y="0"/>
                </a:lnTo>
                <a:lnTo>
                  <a:pt x="8994032" y="8961326"/>
                </a:lnTo>
                <a:lnTo>
                  <a:pt x="0" y="896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3657557">
            <a:off x="8436349" y="-1893694"/>
            <a:ext cx="14304539" cy="14252523"/>
          </a:xfrm>
          <a:custGeom>
            <a:avLst/>
            <a:gdLst/>
            <a:ahLst/>
            <a:cxnLst/>
            <a:rect l="l" t="t" r="r" b="b"/>
            <a:pathLst>
              <a:path w="14304539" h="14252523">
                <a:moveTo>
                  <a:pt x="0" y="0"/>
                </a:moveTo>
                <a:lnTo>
                  <a:pt x="14304539" y="0"/>
                </a:lnTo>
                <a:lnTo>
                  <a:pt x="14304539" y="14252522"/>
                </a:lnTo>
                <a:lnTo>
                  <a:pt x="0" y="142525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5835070">
            <a:off x="-2088589" y="5969818"/>
            <a:ext cx="6234579" cy="6211907"/>
          </a:xfrm>
          <a:custGeom>
            <a:avLst/>
            <a:gdLst/>
            <a:ahLst/>
            <a:cxnLst/>
            <a:rect l="l" t="t" r="r" b="b"/>
            <a:pathLst>
              <a:path w="6234579" h="6211907">
                <a:moveTo>
                  <a:pt x="0" y="0"/>
                </a:moveTo>
                <a:lnTo>
                  <a:pt x="6234578" y="0"/>
                </a:lnTo>
                <a:lnTo>
                  <a:pt x="6234578" y="6211907"/>
                </a:lnTo>
                <a:lnTo>
                  <a:pt x="0" y="6211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0296634" y="381000"/>
            <a:ext cx="7710055" cy="10096500"/>
          </a:xfrm>
          <a:custGeom>
            <a:avLst/>
            <a:gdLst/>
            <a:ahLst/>
            <a:cxnLst/>
            <a:rect l="l" t="t" r="r" b="b"/>
            <a:pathLst>
              <a:path w="7710055" h="10096500">
                <a:moveTo>
                  <a:pt x="0" y="0"/>
                </a:moveTo>
                <a:lnTo>
                  <a:pt x="7710054" y="0"/>
                </a:lnTo>
                <a:lnTo>
                  <a:pt x="7710054" y="10096500"/>
                </a:lnTo>
                <a:lnTo>
                  <a:pt x="0" y="10096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994776">
            <a:off x="11960299" y="3951521"/>
            <a:ext cx="380889" cy="1334326"/>
          </a:xfrm>
          <a:custGeom>
            <a:avLst/>
            <a:gdLst/>
            <a:ahLst/>
            <a:cxnLst/>
            <a:rect l="l" t="t" r="r" b="b"/>
            <a:pathLst>
              <a:path w="380889" h="1334326">
                <a:moveTo>
                  <a:pt x="0" y="0"/>
                </a:moveTo>
                <a:lnTo>
                  <a:pt x="380890" y="0"/>
                </a:lnTo>
                <a:lnTo>
                  <a:pt x="380890" y="1334326"/>
                </a:lnTo>
                <a:lnTo>
                  <a:pt x="0" y="1334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1048260">
            <a:off x="10066864" y="2505390"/>
            <a:ext cx="1825805" cy="1580151"/>
          </a:xfrm>
          <a:custGeom>
            <a:avLst/>
            <a:gdLst/>
            <a:ahLst/>
            <a:cxnLst/>
            <a:rect l="l" t="t" r="r" b="b"/>
            <a:pathLst>
              <a:path w="1825805" h="1580151">
                <a:moveTo>
                  <a:pt x="0" y="0"/>
                </a:moveTo>
                <a:lnTo>
                  <a:pt x="1825805" y="0"/>
                </a:lnTo>
                <a:lnTo>
                  <a:pt x="1825805" y="1580151"/>
                </a:lnTo>
                <a:lnTo>
                  <a:pt x="0" y="1580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3619487" y="600754"/>
            <a:ext cx="1164932" cy="964944"/>
          </a:xfrm>
          <a:custGeom>
            <a:avLst/>
            <a:gdLst/>
            <a:ahLst/>
            <a:cxnLst/>
            <a:rect l="l" t="t" r="r" b="b"/>
            <a:pathLst>
              <a:path w="1164932" h="964944">
                <a:moveTo>
                  <a:pt x="0" y="0"/>
                </a:moveTo>
                <a:lnTo>
                  <a:pt x="1164932" y="0"/>
                </a:lnTo>
                <a:lnTo>
                  <a:pt x="1164932" y="964944"/>
                </a:lnTo>
                <a:lnTo>
                  <a:pt x="0" y="9649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233308">
            <a:off x="15472008" y="551641"/>
            <a:ext cx="690434" cy="954117"/>
          </a:xfrm>
          <a:custGeom>
            <a:avLst/>
            <a:gdLst/>
            <a:ahLst/>
            <a:cxnLst/>
            <a:rect l="l" t="t" r="r" b="b"/>
            <a:pathLst>
              <a:path w="690434" h="954117">
                <a:moveTo>
                  <a:pt x="0" y="0"/>
                </a:moveTo>
                <a:lnTo>
                  <a:pt x="690433" y="0"/>
                </a:lnTo>
                <a:lnTo>
                  <a:pt x="690433" y="954118"/>
                </a:lnTo>
                <a:lnTo>
                  <a:pt x="0" y="9541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2044009" y="7586150"/>
            <a:ext cx="1263545" cy="1263545"/>
          </a:xfrm>
          <a:custGeom>
            <a:avLst/>
            <a:gdLst/>
            <a:ahLst/>
            <a:cxnLst/>
            <a:rect l="l" t="t" r="r" b="b"/>
            <a:pathLst>
              <a:path w="1263545" h="1263545">
                <a:moveTo>
                  <a:pt x="0" y="0"/>
                </a:moveTo>
                <a:lnTo>
                  <a:pt x="1263545" y="0"/>
                </a:lnTo>
                <a:lnTo>
                  <a:pt x="1263545" y="1263545"/>
                </a:lnTo>
                <a:lnTo>
                  <a:pt x="0" y="12635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633052">
            <a:off x="15857005" y="4966351"/>
            <a:ext cx="1060571" cy="532432"/>
          </a:xfrm>
          <a:custGeom>
            <a:avLst/>
            <a:gdLst/>
            <a:ahLst/>
            <a:cxnLst/>
            <a:rect l="l" t="t" r="r" b="b"/>
            <a:pathLst>
              <a:path w="1060571" h="532432">
                <a:moveTo>
                  <a:pt x="0" y="0"/>
                </a:moveTo>
                <a:lnTo>
                  <a:pt x="1060571" y="0"/>
                </a:lnTo>
                <a:lnTo>
                  <a:pt x="1060571" y="532432"/>
                </a:lnTo>
                <a:lnTo>
                  <a:pt x="0" y="53243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2340130" y="4004801"/>
            <a:ext cx="6036516" cy="1227766"/>
            <a:chOff x="0" y="0"/>
            <a:chExt cx="1480099" cy="3010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80099" cy="301037"/>
            </a:xfrm>
            <a:custGeom>
              <a:avLst/>
              <a:gdLst/>
              <a:ahLst/>
              <a:cxnLst/>
              <a:rect l="l" t="t" r="r" b="b"/>
              <a:pathLst>
                <a:path w="1480099" h="301037">
                  <a:moveTo>
                    <a:pt x="128251" y="0"/>
                  </a:moveTo>
                  <a:lnTo>
                    <a:pt x="1351847" y="0"/>
                  </a:lnTo>
                  <a:cubicBezTo>
                    <a:pt x="1422679" y="0"/>
                    <a:pt x="1480099" y="57420"/>
                    <a:pt x="1480099" y="128251"/>
                  </a:cubicBezTo>
                  <a:lnTo>
                    <a:pt x="1480099" y="172786"/>
                  </a:lnTo>
                  <a:cubicBezTo>
                    <a:pt x="1480099" y="206800"/>
                    <a:pt x="1466587" y="239421"/>
                    <a:pt x="1442535" y="263473"/>
                  </a:cubicBezTo>
                  <a:cubicBezTo>
                    <a:pt x="1418483" y="287525"/>
                    <a:pt x="1385862" y="301037"/>
                    <a:pt x="1351847" y="301037"/>
                  </a:cubicBezTo>
                  <a:lnTo>
                    <a:pt x="128251" y="301037"/>
                  </a:lnTo>
                  <a:cubicBezTo>
                    <a:pt x="57420" y="301037"/>
                    <a:pt x="0" y="243617"/>
                    <a:pt x="0" y="172786"/>
                  </a:cubicBezTo>
                  <a:lnTo>
                    <a:pt x="0" y="128251"/>
                  </a:lnTo>
                  <a:cubicBezTo>
                    <a:pt x="0" y="57420"/>
                    <a:pt x="57420" y="0"/>
                    <a:pt x="128251" y="0"/>
                  </a:cubicBezTo>
                  <a:close/>
                </a:path>
              </a:pathLst>
            </a:custGeom>
            <a:solidFill>
              <a:srgbClr val="FFBF5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480099" cy="301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72777" y="2846044"/>
            <a:ext cx="7571223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9"/>
              </a:lnSpc>
            </a:pPr>
            <a:r>
              <a:rPr lang="en-US" sz="8199" b="1">
                <a:solidFill>
                  <a:srgbClr val="3D1A16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İÇ SALGI</a:t>
            </a:r>
          </a:p>
          <a:p>
            <a:pPr marL="0" lvl="0" indent="0" algn="ctr">
              <a:lnSpc>
                <a:spcPts val="9019"/>
              </a:lnSpc>
            </a:pPr>
            <a:r>
              <a:rPr lang="en-US" sz="8199" b="1">
                <a:solidFill>
                  <a:srgbClr val="3D1A16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BEZLERİ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675840" y="7143471"/>
            <a:ext cx="1123938" cy="1258994"/>
          </a:xfrm>
          <a:custGeom>
            <a:avLst/>
            <a:gdLst/>
            <a:ahLst/>
            <a:cxnLst/>
            <a:rect l="l" t="t" r="r" b="b"/>
            <a:pathLst>
              <a:path w="1123938" h="1258994">
                <a:moveTo>
                  <a:pt x="0" y="0"/>
                </a:moveTo>
                <a:lnTo>
                  <a:pt x="1123938" y="0"/>
                </a:lnTo>
                <a:lnTo>
                  <a:pt x="1123938" y="1258994"/>
                </a:lnTo>
                <a:lnTo>
                  <a:pt x="0" y="12589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18" name="Resim 1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F18C35EC-4456-8DA0-4E58-FDEB10F5C3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3"/>
    </mc:Choice>
    <mc:Fallback xmlns="">
      <p:transition spd="slow" advTm="3554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63529" y="-3401421"/>
            <a:ext cx="19422465" cy="14041841"/>
          </a:xfrm>
          <a:custGeom>
            <a:avLst/>
            <a:gdLst/>
            <a:ahLst/>
            <a:cxnLst/>
            <a:rect l="l" t="t" r="r" b="b"/>
            <a:pathLst>
              <a:path w="19422465" h="14041841">
                <a:moveTo>
                  <a:pt x="0" y="0"/>
                </a:moveTo>
                <a:lnTo>
                  <a:pt x="19422465" y="0"/>
                </a:lnTo>
                <a:lnTo>
                  <a:pt x="19422465" y="14041842"/>
                </a:lnTo>
                <a:lnTo>
                  <a:pt x="0" y="14041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201" b="-10281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017262" y="2723009"/>
            <a:ext cx="5715000" cy="4249882"/>
          </a:xfrm>
          <a:custGeom>
            <a:avLst/>
            <a:gdLst/>
            <a:ahLst/>
            <a:cxnLst/>
            <a:rect l="l" t="t" r="r" b="b"/>
            <a:pathLst>
              <a:path w="5715000" h="4249882">
                <a:moveTo>
                  <a:pt x="0" y="0"/>
                </a:moveTo>
                <a:lnTo>
                  <a:pt x="5715000" y="0"/>
                </a:lnTo>
                <a:lnTo>
                  <a:pt x="5715000" y="4249882"/>
                </a:lnTo>
                <a:lnTo>
                  <a:pt x="0" y="4249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1525250" y="7620000"/>
            <a:ext cx="4572000" cy="1714500"/>
            <a:chOff x="0" y="0"/>
            <a:chExt cx="1204148" cy="4515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4148" cy="451556"/>
            </a:xfrm>
            <a:custGeom>
              <a:avLst/>
              <a:gdLst/>
              <a:ahLst/>
              <a:cxnLst/>
              <a:rect l="l" t="t" r="r" b="b"/>
              <a:pathLst>
                <a:path w="1204148" h="451556">
                  <a:moveTo>
                    <a:pt x="84667" y="0"/>
                  </a:moveTo>
                  <a:lnTo>
                    <a:pt x="1119481" y="0"/>
                  </a:lnTo>
                  <a:cubicBezTo>
                    <a:pt x="1141936" y="0"/>
                    <a:pt x="1163472" y="8920"/>
                    <a:pt x="1179350" y="24798"/>
                  </a:cubicBezTo>
                  <a:cubicBezTo>
                    <a:pt x="1195228" y="40676"/>
                    <a:pt x="1204148" y="62212"/>
                    <a:pt x="1204148" y="84667"/>
                  </a:cubicBezTo>
                  <a:lnTo>
                    <a:pt x="1204148" y="366889"/>
                  </a:lnTo>
                  <a:cubicBezTo>
                    <a:pt x="1204148" y="413649"/>
                    <a:pt x="1166242" y="451556"/>
                    <a:pt x="1119481" y="451556"/>
                  </a:cubicBezTo>
                  <a:lnTo>
                    <a:pt x="84667" y="451556"/>
                  </a:lnTo>
                  <a:cubicBezTo>
                    <a:pt x="37907" y="451556"/>
                    <a:pt x="0" y="413649"/>
                    <a:pt x="0" y="366889"/>
                  </a:cubicBezTo>
                  <a:lnTo>
                    <a:pt x="0" y="84667"/>
                  </a:lnTo>
                  <a:cubicBezTo>
                    <a:pt x="0" y="37907"/>
                    <a:pt x="37907" y="0"/>
                    <a:pt x="84667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204148" cy="4610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800" u="none" strike="noStrike" spc="-14">
                  <a:solidFill>
                    <a:srgbClr val="4A201C"/>
                  </a:solidFill>
                  <a:latin typeface="Public Sans 2"/>
                  <a:ea typeface="Public Sans 2"/>
                  <a:cs typeface="Public Sans 2"/>
                  <a:sym typeface="Public Sans 2"/>
                </a:rPr>
                <a:t>Yumurtalıklar rahmin her iki yanında bulunur.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1945603" y="4513571"/>
            <a:ext cx="1865647" cy="3106429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flipH="1">
            <a:off x="13811250" y="4513571"/>
            <a:ext cx="1881072" cy="3106429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1143000" y="3619500"/>
            <a:ext cx="8572500" cy="5524500"/>
            <a:chOff x="0" y="0"/>
            <a:chExt cx="2257778" cy="1455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7778" cy="1455012"/>
            </a:xfrm>
            <a:custGeom>
              <a:avLst/>
              <a:gdLst/>
              <a:ahLst/>
              <a:cxnLst/>
              <a:rect l="l" t="t" r="r" b="b"/>
              <a:pathLst>
                <a:path w="2257778" h="1455012">
                  <a:moveTo>
                    <a:pt x="45156" y="0"/>
                  </a:moveTo>
                  <a:lnTo>
                    <a:pt x="2212622" y="0"/>
                  </a:lnTo>
                  <a:cubicBezTo>
                    <a:pt x="2237561" y="0"/>
                    <a:pt x="2257778" y="20217"/>
                    <a:pt x="2257778" y="45156"/>
                  </a:cubicBezTo>
                  <a:lnTo>
                    <a:pt x="2257778" y="1409857"/>
                  </a:lnTo>
                  <a:cubicBezTo>
                    <a:pt x="2257778" y="1434796"/>
                    <a:pt x="2237561" y="1455012"/>
                    <a:pt x="2212622" y="1455012"/>
                  </a:cubicBezTo>
                  <a:lnTo>
                    <a:pt x="45156" y="1455012"/>
                  </a:lnTo>
                  <a:cubicBezTo>
                    <a:pt x="20217" y="1455012"/>
                    <a:pt x="0" y="1434796"/>
                    <a:pt x="0" y="1409857"/>
                  </a:cubicBezTo>
                  <a:lnTo>
                    <a:pt x="0" y="45156"/>
                  </a:lnTo>
                  <a:cubicBezTo>
                    <a:pt x="0" y="20217"/>
                    <a:pt x="20217" y="0"/>
                    <a:pt x="45156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57778" cy="1493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3000" y="1143000"/>
            <a:ext cx="8572500" cy="2095500"/>
            <a:chOff x="0" y="0"/>
            <a:chExt cx="2257778" cy="5519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57778" cy="551901"/>
            </a:xfrm>
            <a:custGeom>
              <a:avLst/>
              <a:gdLst/>
              <a:ahLst/>
              <a:cxnLst/>
              <a:rect l="l" t="t" r="r" b="b"/>
              <a:pathLst>
                <a:path w="2257778" h="551901">
                  <a:moveTo>
                    <a:pt x="45156" y="0"/>
                  </a:moveTo>
                  <a:lnTo>
                    <a:pt x="2212622" y="0"/>
                  </a:lnTo>
                  <a:cubicBezTo>
                    <a:pt x="2237561" y="0"/>
                    <a:pt x="2257778" y="20217"/>
                    <a:pt x="2257778" y="45156"/>
                  </a:cubicBezTo>
                  <a:lnTo>
                    <a:pt x="2257778" y="506746"/>
                  </a:lnTo>
                  <a:cubicBezTo>
                    <a:pt x="2257778" y="531684"/>
                    <a:pt x="2237561" y="551901"/>
                    <a:pt x="2212622" y="551901"/>
                  </a:cubicBezTo>
                  <a:lnTo>
                    <a:pt x="45156" y="551901"/>
                  </a:lnTo>
                  <a:cubicBezTo>
                    <a:pt x="20217" y="551901"/>
                    <a:pt x="0" y="531684"/>
                    <a:pt x="0" y="506746"/>
                  </a:cubicBezTo>
                  <a:lnTo>
                    <a:pt x="0" y="45156"/>
                  </a:lnTo>
                  <a:cubicBezTo>
                    <a:pt x="0" y="20217"/>
                    <a:pt x="20217" y="0"/>
                    <a:pt x="45156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2400"/>
              <a:ext cx="2257778" cy="39950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7999"/>
                </a:lnSpc>
              </a:pPr>
              <a:r>
                <a:rPr lang="en-US" sz="7999" b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Östrojen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14500" y="4505325"/>
            <a:ext cx="74295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50"/>
              </a:lnSpc>
            </a:pPr>
            <a:r>
              <a:rPr lang="en-US" sz="3000" spc="-15">
                <a:solidFill>
                  <a:srgbClr val="4A201C"/>
                </a:solidFill>
                <a:latin typeface="Public Sans 2"/>
                <a:ea typeface="Public Sans 2"/>
                <a:cs typeface="Public Sans 2"/>
                <a:sym typeface="Public Sans 2"/>
              </a:rPr>
              <a:t>Östrojen, yumurtalık adı verilen kadın cinsiyet bezi tarafından üretilen bir hormondur.</a:t>
            </a:r>
          </a:p>
          <a:p>
            <a:pPr marL="0" lvl="0" indent="0" algn="ctr">
              <a:lnSpc>
                <a:spcPts val="3000"/>
              </a:lnSpc>
            </a:pPr>
            <a:endParaRPr lang="en-US" sz="3000" spc="-15">
              <a:solidFill>
                <a:srgbClr val="4A201C"/>
              </a:solidFill>
              <a:latin typeface="Public Sans 2"/>
              <a:ea typeface="Public Sans 2"/>
              <a:cs typeface="Public Sans 2"/>
              <a:sym typeface="Public Sans 2"/>
            </a:endParaRPr>
          </a:p>
          <a:p>
            <a:pPr marL="0" lvl="0" indent="0" algn="ctr">
              <a:lnSpc>
                <a:spcPts val="3750"/>
              </a:lnSpc>
            </a:pPr>
            <a:r>
              <a:rPr lang="en-US" sz="3000" spc="-15">
                <a:solidFill>
                  <a:srgbClr val="4A201C"/>
                </a:solidFill>
                <a:latin typeface="Public Sans 2"/>
                <a:ea typeface="Public Sans 2"/>
                <a:cs typeface="Public Sans 2"/>
                <a:sym typeface="Public Sans 2"/>
              </a:rPr>
              <a:t>Kadınlarda meme gelişimi ve adet döneminin başlangıcını işaret eden yumurta hücrelerinin salınması gibi gelişimsel değişiklikleri kontrol eder.</a:t>
            </a:r>
          </a:p>
        </p:txBody>
      </p:sp>
      <p:pic>
        <p:nvPicPr>
          <p:cNvPr id="16" name="Resim 1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0579ADC-98A2-1119-417F-17698561AF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F00721C-2B50-99ED-3FB0-876C25322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44671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13268" y="2498565"/>
            <a:ext cx="8422040" cy="7742985"/>
            <a:chOff x="0" y="0"/>
            <a:chExt cx="2218151" cy="2039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8151" cy="2039305"/>
            </a:xfrm>
            <a:custGeom>
              <a:avLst/>
              <a:gdLst/>
              <a:ahLst/>
              <a:cxnLst/>
              <a:rect l="l" t="t" r="r" b="b"/>
              <a:pathLst>
                <a:path w="2218151" h="2039305">
                  <a:moveTo>
                    <a:pt x="45962" y="0"/>
                  </a:moveTo>
                  <a:lnTo>
                    <a:pt x="2172188" y="0"/>
                  </a:lnTo>
                  <a:cubicBezTo>
                    <a:pt x="2184378" y="0"/>
                    <a:pt x="2196069" y="4842"/>
                    <a:pt x="2204689" y="13462"/>
                  </a:cubicBezTo>
                  <a:cubicBezTo>
                    <a:pt x="2213308" y="22082"/>
                    <a:pt x="2218151" y="33772"/>
                    <a:pt x="2218151" y="45962"/>
                  </a:cubicBezTo>
                  <a:lnTo>
                    <a:pt x="2218151" y="1993342"/>
                  </a:lnTo>
                  <a:cubicBezTo>
                    <a:pt x="2218151" y="2005532"/>
                    <a:pt x="2213308" y="2017223"/>
                    <a:pt x="2204689" y="2025843"/>
                  </a:cubicBezTo>
                  <a:cubicBezTo>
                    <a:pt x="2196069" y="2034462"/>
                    <a:pt x="2184378" y="2039305"/>
                    <a:pt x="2172188" y="2039305"/>
                  </a:cubicBezTo>
                  <a:lnTo>
                    <a:pt x="45962" y="2039305"/>
                  </a:lnTo>
                  <a:cubicBezTo>
                    <a:pt x="33772" y="2039305"/>
                    <a:pt x="22082" y="2034462"/>
                    <a:pt x="13462" y="2025843"/>
                  </a:cubicBezTo>
                  <a:cubicBezTo>
                    <a:pt x="4842" y="2017223"/>
                    <a:pt x="0" y="2005532"/>
                    <a:pt x="0" y="1993342"/>
                  </a:cubicBezTo>
                  <a:lnTo>
                    <a:pt x="0" y="45962"/>
                  </a:lnTo>
                  <a:cubicBezTo>
                    <a:pt x="0" y="33772"/>
                    <a:pt x="4842" y="22082"/>
                    <a:pt x="13462" y="13462"/>
                  </a:cubicBezTo>
                  <a:cubicBezTo>
                    <a:pt x="22082" y="4842"/>
                    <a:pt x="33772" y="0"/>
                    <a:pt x="45962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18151" cy="2039305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9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17266" y="3352408"/>
            <a:ext cx="3285929" cy="2095500"/>
            <a:chOff x="0" y="0"/>
            <a:chExt cx="865430" cy="5519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30" cy="551901"/>
            </a:xfrm>
            <a:custGeom>
              <a:avLst/>
              <a:gdLst/>
              <a:ahLst/>
              <a:cxnLst/>
              <a:rect l="l" t="t" r="r" b="b"/>
              <a:pathLst>
                <a:path w="865430" h="551901">
                  <a:moveTo>
                    <a:pt x="117804" y="0"/>
                  </a:moveTo>
                  <a:lnTo>
                    <a:pt x="747626" y="0"/>
                  </a:lnTo>
                  <a:cubicBezTo>
                    <a:pt x="778869" y="0"/>
                    <a:pt x="808833" y="12411"/>
                    <a:pt x="830926" y="34504"/>
                  </a:cubicBezTo>
                  <a:cubicBezTo>
                    <a:pt x="853018" y="56597"/>
                    <a:pt x="865430" y="86561"/>
                    <a:pt x="865430" y="117804"/>
                  </a:cubicBezTo>
                  <a:lnTo>
                    <a:pt x="865430" y="434097"/>
                  </a:lnTo>
                  <a:cubicBezTo>
                    <a:pt x="865430" y="465341"/>
                    <a:pt x="853018" y="495305"/>
                    <a:pt x="830926" y="517397"/>
                  </a:cubicBezTo>
                  <a:cubicBezTo>
                    <a:pt x="808833" y="539490"/>
                    <a:pt x="778869" y="551901"/>
                    <a:pt x="747626" y="551901"/>
                  </a:cubicBezTo>
                  <a:lnTo>
                    <a:pt x="117804" y="551901"/>
                  </a:lnTo>
                  <a:cubicBezTo>
                    <a:pt x="86561" y="551901"/>
                    <a:pt x="56597" y="539490"/>
                    <a:pt x="34504" y="517397"/>
                  </a:cubicBezTo>
                  <a:cubicBezTo>
                    <a:pt x="12411" y="495305"/>
                    <a:pt x="0" y="465341"/>
                    <a:pt x="0" y="434097"/>
                  </a:cubicBezTo>
                  <a:lnTo>
                    <a:pt x="0" y="117804"/>
                  </a:lnTo>
                  <a:cubicBezTo>
                    <a:pt x="0" y="86561"/>
                    <a:pt x="12411" y="56597"/>
                    <a:pt x="34504" y="34504"/>
                  </a:cubicBezTo>
                  <a:cubicBezTo>
                    <a:pt x="56597" y="12411"/>
                    <a:pt x="86561" y="0"/>
                    <a:pt x="117804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65430" cy="5804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  <a:p>
              <a:pPr algn="ctr">
                <a:lnSpc>
                  <a:spcPts val="3500"/>
                </a:lnSpc>
              </a:pPr>
              <a:r>
                <a:rPr lang="en-US" sz="2800" b="1" spc="-14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Adrenalin</a:t>
              </a:r>
            </a:p>
            <a:p>
              <a:pPr marL="0" lvl="0" indent="0" algn="ctr">
                <a:lnSpc>
                  <a:spcPts val="3500"/>
                </a:lnSpc>
              </a:pPr>
              <a:endParaRPr lang="en-US" sz="2800" b="1" spc="-14">
                <a:solidFill>
                  <a:srgbClr val="4A201C"/>
                </a:solidFill>
                <a:latin typeface="Public Sans 1 Bold"/>
                <a:ea typeface="Public Sans 1 Bold"/>
                <a:cs typeface="Public Sans 1 Bold"/>
                <a:sym typeface="Public Sans 1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664380" y="3352408"/>
            <a:ext cx="3666929" cy="2095500"/>
            <a:chOff x="0" y="0"/>
            <a:chExt cx="965776" cy="5519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65776" cy="551901"/>
            </a:xfrm>
            <a:custGeom>
              <a:avLst/>
              <a:gdLst/>
              <a:ahLst/>
              <a:cxnLst/>
              <a:rect l="l" t="t" r="r" b="b"/>
              <a:pathLst>
                <a:path w="965776" h="551901">
                  <a:moveTo>
                    <a:pt x="105564" y="0"/>
                  </a:moveTo>
                  <a:lnTo>
                    <a:pt x="860211" y="0"/>
                  </a:lnTo>
                  <a:cubicBezTo>
                    <a:pt x="918513" y="0"/>
                    <a:pt x="965776" y="47263"/>
                    <a:pt x="965776" y="105564"/>
                  </a:cubicBezTo>
                  <a:lnTo>
                    <a:pt x="965776" y="446337"/>
                  </a:lnTo>
                  <a:cubicBezTo>
                    <a:pt x="965776" y="474335"/>
                    <a:pt x="954654" y="501185"/>
                    <a:pt x="934857" y="520982"/>
                  </a:cubicBezTo>
                  <a:cubicBezTo>
                    <a:pt x="915059" y="540779"/>
                    <a:pt x="888209" y="551901"/>
                    <a:pt x="860211" y="551901"/>
                  </a:cubicBezTo>
                  <a:lnTo>
                    <a:pt x="105564" y="551901"/>
                  </a:lnTo>
                  <a:cubicBezTo>
                    <a:pt x="77567" y="551901"/>
                    <a:pt x="50716" y="540779"/>
                    <a:pt x="30919" y="520982"/>
                  </a:cubicBezTo>
                  <a:cubicBezTo>
                    <a:pt x="11122" y="501185"/>
                    <a:pt x="0" y="474335"/>
                    <a:pt x="0" y="446337"/>
                  </a:cubicBezTo>
                  <a:lnTo>
                    <a:pt x="0" y="105564"/>
                  </a:lnTo>
                  <a:cubicBezTo>
                    <a:pt x="0" y="77567"/>
                    <a:pt x="11122" y="50716"/>
                    <a:pt x="30919" y="30919"/>
                  </a:cubicBezTo>
                  <a:cubicBezTo>
                    <a:pt x="50716" y="11122"/>
                    <a:pt x="77567" y="0"/>
                    <a:pt x="105564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65776" cy="5804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b="1" spc="-14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Tiroksin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10631" y="2022315"/>
            <a:ext cx="7027314" cy="952500"/>
            <a:chOff x="0" y="0"/>
            <a:chExt cx="1850815" cy="2508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50815" cy="250864"/>
            </a:xfrm>
            <a:custGeom>
              <a:avLst/>
              <a:gdLst/>
              <a:ahLst/>
              <a:cxnLst/>
              <a:rect l="l" t="t" r="r" b="b"/>
              <a:pathLst>
                <a:path w="1850815" h="250864">
                  <a:moveTo>
                    <a:pt x="56186" y="0"/>
                  </a:moveTo>
                  <a:lnTo>
                    <a:pt x="1794629" y="0"/>
                  </a:lnTo>
                  <a:cubicBezTo>
                    <a:pt x="1809531" y="0"/>
                    <a:pt x="1823822" y="5920"/>
                    <a:pt x="1834359" y="16457"/>
                  </a:cubicBezTo>
                  <a:cubicBezTo>
                    <a:pt x="1844896" y="26994"/>
                    <a:pt x="1850815" y="41285"/>
                    <a:pt x="1850815" y="56186"/>
                  </a:cubicBezTo>
                  <a:lnTo>
                    <a:pt x="1850815" y="194678"/>
                  </a:lnTo>
                  <a:cubicBezTo>
                    <a:pt x="1850815" y="209580"/>
                    <a:pt x="1844896" y="223871"/>
                    <a:pt x="1834359" y="234408"/>
                  </a:cubicBezTo>
                  <a:cubicBezTo>
                    <a:pt x="1823822" y="244945"/>
                    <a:pt x="1809531" y="250864"/>
                    <a:pt x="1794629" y="250864"/>
                  </a:cubicBezTo>
                  <a:lnTo>
                    <a:pt x="56186" y="250864"/>
                  </a:lnTo>
                  <a:cubicBezTo>
                    <a:pt x="41285" y="250864"/>
                    <a:pt x="26994" y="244945"/>
                    <a:pt x="16457" y="234408"/>
                  </a:cubicBezTo>
                  <a:cubicBezTo>
                    <a:pt x="5920" y="223871"/>
                    <a:pt x="0" y="209580"/>
                    <a:pt x="0" y="194678"/>
                  </a:cubicBezTo>
                  <a:lnTo>
                    <a:pt x="0" y="56186"/>
                  </a:lnTo>
                  <a:cubicBezTo>
                    <a:pt x="0" y="41285"/>
                    <a:pt x="5920" y="26994"/>
                    <a:pt x="16457" y="16457"/>
                  </a:cubicBezTo>
                  <a:cubicBezTo>
                    <a:pt x="26994" y="5920"/>
                    <a:pt x="41285" y="0"/>
                    <a:pt x="56186" y="0"/>
                  </a:cubicBezTo>
                  <a:close/>
                </a:path>
              </a:pathLst>
            </a:custGeom>
            <a:solidFill>
              <a:srgbClr val="4A201C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50815" cy="27943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spc="-14">
                  <a:solidFill>
                    <a:srgbClr val="FFF9F2"/>
                  </a:solidFill>
                  <a:latin typeface="Public Sans 1"/>
                  <a:ea typeface="Public Sans 1"/>
                  <a:cs typeface="Public Sans 1"/>
                  <a:sym typeface="Public Sans 1"/>
                </a:rPr>
                <a:t>Hangi hormonları inceleyeceğiz?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17266" y="5718883"/>
            <a:ext cx="3285929" cy="1905000"/>
            <a:chOff x="0" y="0"/>
            <a:chExt cx="865430" cy="5017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5430" cy="501728"/>
            </a:xfrm>
            <a:custGeom>
              <a:avLst/>
              <a:gdLst/>
              <a:ahLst/>
              <a:cxnLst/>
              <a:rect l="l" t="t" r="r" b="b"/>
              <a:pathLst>
                <a:path w="865430" h="501728">
                  <a:moveTo>
                    <a:pt x="117804" y="0"/>
                  </a:moveTo>
                  <a:lnTo>
                    <a:pt x="747626" y="0"/>
                  </a:lnTo>
                  <a:cubicBezTo>
                    <a:pt x="778869" y="0"/>
                    <a:pt x="808833" y="12411"/>
                    <a:pt x="830926" y="34504"/>
                  </a:cubicBezTo>
                  <a:cubicBezTo>
                    <a:pt x="853018" y="56597"/>
                    <a:pt x="865430" y="86561"/>
                    <a:pt x="865430" y="117804"/>
                  </a:cubicBezTo>
                  <a:lnTo>
                    <a:pt x="865430" y="383924"/>
                  </a:lnTo>
                  <a:cubicBezTo>
                    <a:pt x="865430" y="415168"/>
                    <a:pt x="853018" y="445132"/>
                    <a:pt x="830926" y="467224"/>
                  </a:cubicBezTo>
                  <a:cubicBezTo>
                    <a:pt x="808833" y="489317"/>
                    <a:pt x="778869" y="501728"/>
                    <a:pt x="747626" y="501728"/>
                  </a:cubicBezTo>
                  <a:lnTo>
                    <a:pt x="117804" y="501728"/>
                  </a:lnTo>
                  <a:cubicBezTo>
                    <a:pt x="86561" y="501728"/>
                    <a:pt x="56597" y="489317"/>
                    <a:pt x="34504" y="467224"/>
                  </a:cubicBezTo>
                  <a:cubicBezTo>
                    <a:pt x="12411" y="445132"/>
                    <a:pt x="0" y="415168"/>
                    <a:pt x="0" y="383924"/>
                  </a:cubicBezTo>
                  <a:lnTo>
                    <a:pt x="0" y="117804"/>
                  </a:lnTo>
                  <a:cubicBezTo>
                    <a:pt x="0" y="86561"/>
                    <a:pt x="12411" y="56597"/>
                    <a:pt x="34504" y="34504"/>
                  </a:cubicBezTo>
                  <a:cubicBezTo>
                    <a:pt x="56597" y="12411"/>
                    <a:pt x="86561" y="0"/>
                    <a:pt x="117804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65430" cy="53030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b="1" spc="-14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Büyüme hormonu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664380" y="5718883"/>
            <a:ext cx="3666929" cy="1905000"/>
            <a:chOff x="0" y="0"/>
            <a:chExt cx="965776" cy="5017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65776" cy="501728"/>
            </a:xfrm>
            <a:custGeom>
              <a:avLst/>
              <a:gdLst/>
              <a:ahLst/>
              <a:cxnLst/>
              <a:rect l="l" t="t" r="r" b="b"/>
              <a:pathLst>
                <a:path w="965776" h="501728">
                  <a:moveTo>
                    <a:pt x="105564" y="0"/>
                  </a:moveTo>
                  <a:lnTo>
                    <a:pt x="860211" y="0"/>
                  </a:lnTo>
                  <a:cubicBezTo>
                    <a:pt x="918513" y="0"/>
                    <a:pt x="965776" y="47263"/>
                    <a:pt x="965776" y="105564"/>
                  </a:cubicBezTo>
                  <a:lnTo>
                    <a:pt x="965776" y="396164"/>
                  </a:lnTo>
                  <a:cubicBezTo>
                    <a:pt x="965776" y="424162"/>
                    <a:pt x="954654" y="451012"/>
                    <a:pt x="934857" y="470809"/>
                  </a:cubicBezTo>
                  <a:cubicBezTo>
                    <a:pt x="915059" y="490606"/>
                    <a:pt x="888209" y="501728"/>
                    <a:pt x="860211" y="501728"/>
                  </a:cubicBezTo>
                  <a:lnTo>
                    <a:pt x="105564" y="501728"/>
                  </a:lnTo>
                  <a:cubicBezTo>
                    <a:pt x="77567" y="501728"/>
                    <a:pt x="50716" y="490606"/>
                    <a:pt x="30919" y="470809"/>
                  </a:cubicBezTo>
                  <a:cubicBezTo>
                    <a:pt x="11122" y="451012"/>
                    <a:pt x="0" y="424162"/>
                    <a:pt x="0" y="396164"/>
                  </a:cubicBezTo>
                  <a:lnTo>
                    <a:pt x="0" y="105564"/>
                  </a:lnTo>
                  <a:cubicBezTo>
                    <a:pt x="0" y="77567"/>
                    <a:pt x="11122" y="50716"/>
                    <a:pt x="30919" y="30919"/>
                  </a:cubicBezTo>
                  <a:cubicBezTo>
                    <a:pt x="50716" y="11122"/>
                    <a:pt x="77567" y="0"/>
                    <a:pt x="105564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65776" cy="53030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b="1" spc="-14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Eşeysel hormonlar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95631" y="7779396"/>
            <a:ext cx="1953701" cy="608070"/>
            <a:chOff x="0" y="0"/>
            <a:chExt cx="457605" cy="1424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7605" cy="142425"/>
            </a:xfrm>
            <a:custGeom>
              <a:avLst/>
              <a:gdLst/>
              <a:ahLst/>
              <a:cxnLst/>
              <a:rect l="l" t="t" r="r" b="b"/>
              <a:pathLst>
                <a:path w="457605" h="142425">
                  <a:moveTo>
                    <a:pt x="71213" y="0"/>
                  </a:moveTo>
                  <a:lnTo>
                    <a:pt x="386393" y="0"/>
                  </a:lnTo>
                  <a:cubicBezTo>
                    <a:pt x="425722" y="0"/>
                    <a:pt x="457605" y="31883"/>
                    <a:pt x="457605" y="71213"/>
                  </a:cubicBezTo>
                  <a:lnTo>
                    <a:pt x="457605" y="71213"/>
                  </a:lnTo>
                  <a:cubicBezTo>
                    <a:pt x="457605" y="110542"/>
                    <a:pt x="425722" y="142425"/>
                    <a:pt x="386393" y="142425"/>
                  </a:cubicBezTo>
                  <a:lnTo>
                    <a:pt x="71213" y="142425"/>
                  </a:lnTo>
                  <a:cubicBezTo>
                    <a:pt x="31883" y="142425"/>
                    <a:pt x="0" y="110542"/>
                    <a:pt x="0" y="71213"/>
                  </a:cubicBezTo>
                  <a:lnTo>
                    <a:pt x="0" y="71213"/>
                  </a:lnTo>
                  <a:cubicBezTo>
                    <a:pt x="0" y="31883"/>
                    <a:pt x="31883" y="0"/>
                    <a:pt x="71213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7150"/>
              <a:ext cx="457605" cy="85275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101001" y="3753101"/>
            <a:ext cx="2797300" cy="608070"/>
            <a:chOff x="0" y="0"/>
            <a:chExt cx="655197" cy="1424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5197" cy="142425"/>
            </a:xfrm>
            <a:custGeom>
              <a:avLst/>
              <a:gdLst/>
              <a:ahLst/>
              <a:cxnLst/>
              <a:rect l="l" t="t" r="r" b="b"/>
              <a:pathLst>
                <a:path w="655197" h="142425">
                  <a:moveTo>
                    <a:pt x="71213" y="0"/>
                  </a:moveTo>
                  <a:lnTo>
                    <a:pt x="583984" y="0"/>
                  </a:lnTo>
                  <a:cubicBezTo>
                    <a:pt x="623314" y="0"/>
                    <a:pt x="655197" y="31883"/>
                    <a:pt x="655197" y="71213"/>
                  </a:cubicBezTo>
                  <a:lnTo>
                    <a:pt x="655197" y="71213"/>
                  </a:lnTo>
                  <a:cubicBezTo>
                    <a:pt x="655197" y="110542"/>
                    <a:pt x="623314" y="142425"/>
                    <a:pt x="583984" y="142425"/>
                  </a:cubicBezTo>
                  <a:lnTo>
                    <a:pt x="71213" y="142425"/>
                  </a:lnTo>
                  <a:cubicBezTo>
                    <a:pt x="31883" y="142425"/>
                    <a:pt x="0" y="110542"/>
                    <a:pt x="0" y="71213"/>
                  </a:cubicBezTo>
                  <a:lnTo>
                    <a:pt x="0" y="71213"/>
                  </a:lnTo>
                  <a:cubicBezTo>
                    <a:pt x="0" y="31883"/>
                    <a:pt x="31883" y="0"/>
                    <a:pt x="71213" y="0"/>
                  </a:cubicBezTo>
                  <a:close/>
                </a:path>
              </a:pathLst>
            </a:custGeom>
            <a:solidFill>
              <a:srgbClr val="E8B9A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57150"/>
              <a:ext cx="655197" cy="85275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14981" y="3735882"/>
            <a:ext cx="5715000" cy="533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4"/>
              </a:lnSpc>
              <a:spcBef>
                <a:spcPct val="0"/>
              </a:spcBef>
            </a:pPr>
            <a:r>
              <a:rPr lang="en-US" sz="4203" u="none" strike="noStrike" spc="-2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Hormonlar, bezler tarafından kan dolaşımına salınan ve vücudumuzdaki hücre ve dokuların aktivitesini etkileyen kimyasal moleküllerdir.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40801" y="1262596"/>
            <a:ext cx="5715000" cy="187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  <a:spcBef>
                <a:spcPct val="0"/>
              </a:spcBef>
            </a:pPr>
            <a:r>
              <a:rPr lang="en-US" sz="7199" b="1">
                <a:solidFill>
                  <a:srgbClr val="4A201C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Hormon nedir?</a:t>
            </a:r>
          </a:p>
        </p:txBody>
      </p:sp>
      <p:sp>
        <p:nvSpPr>
          <p:cNvPr id="28" name="Freeform 28"/>
          <p:cNvSpPr/>
          <p:nvPr/>
        </p:nvSpPr>
        <p:spPr>
          <a:xfrm rot="2352054">
            <a:off x="13627614" y="-2877205"/>
            <a:ext cx="9068554" cy="5754410"/>
          </a:xfrm>
          <a:custGeom>
            <a:avLst/>
            <a:gdLst/>
            <a:ahLst/>
            <a:cxnLst/>
            <a:rect l="l" t="t" r="r" b="b"/>
            <a:pathLst>
              <a:path w="9068554" h="5754410">
                <a:moveTo>
                  <a:pt x="0" y="0"/>
                </a:moveTo>
                <a:lnTo>
                  <a:pt x="9068554" y="0"/>
                </a:lnTo>
                <a:lnTo>
                  <a:pt x="9068554" y="5754410"/>
                </a:lnTo>
                <a:lnTo>
                  <a:pt x="0" y="575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9" name="Freeform 29"/>
          <p:cNvSpPr/>
          <p:nvPr/>
        </p:nvSpPr>
        <p:spPr>
          <a:xfrm rot="1073436">
            <a:off x="-2308884" y="6726520"/>
            <a:ext cx="4707602" cy="4690484"/>
          </a:xfrm>
          <a:custGeom>
            <a:avLst/>
            <a:gdLst/>
            <a:ahLst/>
            <a:cxnLst/>
            <a:rect l="l" t="t" r="r" b="b"/>
            <a:pathLst>
              <a:path w="4707602" h="4690484">
                <a:moveTo>
                  <a:pt x="0" y="0"/>
                </a:moveTo>
                <a:lnTo>
                  <a:pt x="4707603" y="0"/>
                </a:lnTo>
                <a:lnTo>
                  <a:pt x="4707603" y="4690484"/>
                </a:lnTo>
                <a:lnTo>
                  <a:pt x="0" y="4690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30" name="Group 30"/>
          <p:cNvGrpSpPr/>
          <p:nvPr/>
        </p:nvGrpSpPr>
        <p:grpSpPr>
          <a:xfrm>
            <a:off x="9117266" y="7779396"/>
            <a:ext cx="3285929" cy="2095500"/>
            <a:chOff x="0" y="0"/>
            <a:chExt cx="865430" cy="55190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65430" cy="551901"/>
            </a:xfrm>
            <a:custGeom>
              <a:avLst/>
              <a:gdLst/>
              <a:ahLst/>
              <a:cxnLst/>
              <a:rect l="l" t="t" r="r" b="b"/>
              <a:pathLst>
                <a:path w="865430" h="551901">
                  <a:moveTo>
                    <a:pt x="117804" y="0"/>
                  </a:moveTo>
                  <a:lnTo>
                    <a:pt x="747626" y="0"/>
                  </a:lnTo>
                  <a:cubicBezTo>
                    <a:pt x="778869" y="0"/>
                    <a:pt x="808833" y="12411"/>
                    <a:pt x="830926" y="34504"/>
                  </a:cubicBezTo>
                  <a:cubicBezTo>
                    <a:pt x="853018" y="56597"/>
                    <a:pt x="865430" y="86561"/>
                    <a:pt x="865430" y="117804"/>
                  </a:cubicBezTo>
                  <a:lnTo>
                    <a:pt x="865430" y="434097"/>
                  </a:lnTo>
                  <a:cubicBezTo>
                    <a:pt x="865430" y="465341"/>
                    <a:pt x="853018" y="495305"/>
                    <a:pt x="830926" y="517397"/>
                  </a:cubicBezTo>
                  <a:cubicBezTo>
                    <a:pt x="808833" y="539490"/>
                    <a:pt x="778869" y="551901"/>
                    <a:pt x="747626" y="551901"/>
                  </a:cubicBezTo>
                  <a:lnTo>
                    <a:pt x="117804" y="551901"/>
                  </a:lnTo>
                  <a:cubicBezTo>
                    <a:pt x="86561" y="551901"/>
                    <a:pt x="56597" y="539490"/>
                    <a:pt x="34504" y="517397"/>
                  </a:cubicBezTo>
                  <a:cubicBezTo>
                    <a:pt x="12411" y="495305"/>
                    <a:pt x="0" y="465341"/>
                    <a:pt x="0" y="434097"/>
                  </a:cubicBezTo>
                  <a:lnTo>
                    <a:pt x="0" y="117804"/>
                  </a:lnTo>
                  <a:cubicBezTo>
                    <a:pt x="0" y="86561"/>
                    <a:pt x="12411" y="56597"/>
                    <a:pt x="34504" y="34504"/>
                  </a:cubicBezTo>
                  <a:cubicBezTo>
                    <a:pt x="56597" y="12411"/>
                    <a:pt x="86561" y="0"/>
                    <a:pt x="117804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65430" cy="5804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b="1" spc="-14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İnsülin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46994" y="7779396"/>
            <a:ext cx="3501699" cy="2095500"/>
            <a:chOff x="0" y="0"/>
            <a:chExt cx="922258" cy="55190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22258" cy="551901"/>
            </a:xfrm>
            <a:custGeom>
              <a:avLst/>
              <a:gdLst/>
              <a:ahLst/>
              <a:cxnLst/>
              <a:rect l="l" t="t" r="r" b="b"/>
              <a:pathLst>
                <a:path w="922258" h="551901">
                  <a:moveTo>
                    <a:pt x="110545" y="0"/>
                  </a:moveTo>
                  <a:lnTo>
                    <a:pt x="811713" y="0"/>
                  </a:lnTo>
                  <a:cubicBezTo>
                    <a:pt x="841031" y="0"/>
                    <a:pt x="869149" y="11647"/>
                    <a:pt x="889880" y="32378"/>
                  </a:cubicBezTo>
                  <a:cubicBezTo>
                    <a:pt x="910612" y="53109"/>
                    <a:pt x="922258" y="81227"/>
                    <a:pt x="922258" y="110545"/>
                  </a:cubicBezTo>
                  <a:lnTo>
                    <a:pt x="922258" y="441356"/>
                  </a:lnTo>
                  <a:cubicBezTo>
                    <a:pt x="922258" y="470674"/>
                    <a:pt x="910612" y="498792"/>
                    <a:pt x="889880" y="519523"/>
                  </a:cubicBezTo>
                  <a:cubicBezTo>
                    <a:pt x="869149" y="540255"/>
                    <a:pt x="841031" y="551901"/>
                    <a:pt x="811713" y="551901"/>
                  </a:cubicBezTo>
                  <a:lnTo>
                    <a:pt x="110545" y="551901"/>
                  </a:lnTo>
                  <a:cubicBezTo>
                    <a:pt x="81227" y="551901"/>
                    <a:pt x="53109" y="540255"/>
                    <a:pt x="32378" y="519523"/>
                  </a:cubicBezTo>
                  <a:cubicBezTo>
                    <a:pt x="11647" y="498792"/>
                    <a:pt x="0" y="470674"/>
                    <a:pt x="0" y="441356"/>
                  </a:cubicBezTo>
                  <a:lnTo>
                    <a:pt x="0" y="110545"/>
                  </a:lnTo>
                  <a:cubicBezTo>
                    <a:pt x="0" y="81227"/>
                    <a:pt x="11647" y="53109"/>
                    <a:pt x="32378" y="32378"/>
                  </a:cubicBezTo>
                  <a:cubicBezTo>
                    <a:pt x="53109" y="11647"/>
                    <a:pt x="81227" y="0"/>
                    <a:pt x="110545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922258" cy="5804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b="1" spc="-14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Glukagon</a:t>
              </a:r>
            </a:p>
          </p:txBody>
        </p:sp>
      </p:grpSp>
      <p:pic>
        <p:nvPicPr>
          <p:cNvPr id="36" name="Resim 3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D2A420C-755C-8481-2FDD-4FC9DB20E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83F381BE-0CAF-F641-F48D-6ACDA7B40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87144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78185" y="0"/>
            <a:ext cx="13280122" cy="21275470"/>
          </a:xfrm>
          <a:custGeom>
            <a:avLst/>
            <a:gdLst/>
            <a:ahLst/>
            <a:cxnLst/>
            <a:rect l="l" t="t" r="r" b="b"/>
            <a:pathLst>
              <a:path w="13280122" h="21275470">
                <a:moveTo>
                  <a:pt x="0" y="0"/>
                </a:moveTo>
                <a:lnTo>
                  <a:pt x="13280122" y="0"/>
                </a:lnTo>
                <a:lnTo>
                  <a:pt x="13280122" y="21275470"/>
                </a:lnTo>
                <a:lnTo>
                  <a:pt x="0" y="212754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5469" r="-32865" b="-9815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143000" y="3619500"/>
            <a:ext cx="8001000" cy="5524500"/>
            <a:chOff x="0" y="0"/>
            <a:chExt cx="2107259" cy="1455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7259" cy="1455012"/>
            </a:xfrm>
            <a:custGeom>
              <a:avLst/>
              <a:gdLst/>
              <a:ahLst/>
              <a:cxnLst/>
              <a:rect l="l" t="t" r="r" b="b"/>
              <a:pathLst>
                <a:path w="2107259" h="1455012">
                  <a:moveTo>
                    <a:pt x="48381" y="0"/>
                  </a:moveTo>
                  <a:lnTo>
                    <a:pt x="2058878" y="0"/>
                  </a:lnTo>
                  <a:cubicBezTo>
                    <a:pt x="2071710" y="0"/>
                    <a:pt x="2084016" y="5097"/>
                    <a:pt x="2093089" y="14170"/>
                  </a:cubicBezTo>
                  <a:cubicBezTo>
                    <a:pt x="2102162" y="23244"/>
                    <a:pt x="2107259" y="35550"/>
                    <a:pt x="2107259" y="48381"/>
                  </a:cubicBezTo>
                  <a:lnTo>
                    <a:pt x="2107259" y="1406631"/>
                  </a:lnTo>
                  <a:cubicBezTo>
                    <a:pt x="2107259" y="1433351"/>
                    <a:pt x="2085598" y="1455012"/>
                    <a:pt x="2058878" y="1455012"/>
                  </a:cubicBezTo>
                  <a:lnTo>
                    <a:pt x="48381" y="1455012"/>
                  </a:lnTo>
                  <a:cubicBezTo>
                    <a:pt x="35550" y="1455012"/>
                    <a:pt x="23244" y="1449915"/>
                    <a:pt x="14170" y="1440842"/>
                  </a:cubicBezTo>
                  <a:cubicBezTo>
                    <a:pt x="5097" y="1431769"/>
                    <a:pt x="0" y="1419463"/>
                    <a:pt x="0" y="1406631"/>
                  </a:cubicBezTo>
                  <a:lnTo>
                    <a:pt x="0" y="48381"/>
                  </a:lnTo>
                  <a:cubicBezTo>
                    <a:pt x="0" y="21661"/>
                    <a:pt x="21661" y="0"/>
                    <a:pt x="48381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07259" cy="1493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208" y="385035"/>
            <a:ext cx="10064584" cy="2948931"/>
            <a:chOff x="0" y="0"/>
            <a:chExt cx="2650755" cy="776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0755" cy="776673"/>
            </a:xfrm>
            <a:custGeom>
              <a:avLst/>
              <a:gdLst/>
              <a:ahLst/>
              <a:cxnLst/>
              <a:rect l="l" t="t" r="r" b="b"/>
              <a:pathLst>
                <a:path w="2650755" h="776673">
                  <a:moveTo>
                    <a:pt x="38461" y="0"/>
                  </a:moveTo>
                  <a:lnTo>
                    <a:pt x="2612293" y="0"/>
                  </a:lnTo>
                  <a:cubicBezTo>
                    <a:pt x="2633535" y="0"/>
                    <a:pt x="2650755" y="17220"/>
                    <a:pt x="2650755" y="38461"/>
                  </a:cubicBezTo>
                  <a:lnTo>
                    <a:pt x="2650755" y="738212"/>
                  </a:lnTo>
                  <a:cubicBezTo>
                    <a:pt x="2650755" y="748413"/>
                    <a:pt x="2646703" y="758195"/>
                    <a:pt x="2639490" y="765408"/>
                  </a:cubicBezTo>
                  <a:cubicBezTo>
                    <a:pt x="2632277" y="772621"/>
                    <a:pt x="2622494" y="776673"/>
                    <a:pt x="2612293" y="776673"/>
                  </a:cubicBezTo>
                  <a:lnTo>
                    <a:pt x="38461" y="776673"/>
                  </a:lnTo>
                  <a:cubicBezTo>
                    <a:pt x="28261" y="776673"/>
                    <a:pt x="18478" y="772621"/>
                    <a:pt x="11265" y="765408"/>
                  </a:cubicBezTo>
                  <a:cubicBezTo>
                    <a:pt x="4052" y="758195"/>
                    <a:pt x="0" y="748413"/>
                    <a:pt x="0" y="738212"/>
                  </a:cubicBezTo>
                  <a:lnTo>
                    <a:pt x="0" y="38461"/>
                  </a:lnTo>
                  <a:cubicBezTo>
                    <a:pt x="0" y="28261"/>
                    <a:pt x="4052" y="18478"/>
                    <a:pt x="11265" y="11265"/>
                  </a:cubicBezTo>
                  <a:cubicBezTo>
                    <a:pt x="18478" y="4052"/>
                    <a:pt x="28261" y="0"/>
                    <a:pt x="38461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2650755" cy="62427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999"/>
                </a:lnSpc>
              </a:pPr>
              <a:r>
                <a:rPr lang="en-US" sz="7999" b="1" dirty="0" err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Hipofiz</a:t>
              </a:r>
              <a:r>
                <a:rPr lang="en-US" sz="7999" b="1" dirty="0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 </a:t>
              </a:r>
              <a:r>
                <a:rPr lang="en-US" sz="7999" b="1" dirty="0" err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bezi</a:t>
              </a:r>
              <a:endParaRPr lang="en-US" sz="7999" b="1" dirty="0">
                <a:solidFill>
                  <a:srgbClr val="4A201C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  <a:p>
              <a:pPr marL="0" lvl="0" indent="0" algn="ctr">
                <a:lnSpc>
                  <a:spcPts val="7999"/>
                </a:lnSpc>
              </a:pPr>
              <a:r>
                <a:rPr lang="en-US" sz="7999" b="1" dirty="0" err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Büyüme</a:t>
              </a:r>
              <a:r>
                <a:rPr lang="en-US" sz="7999" b="1" dirty="0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 </a:t>
              </a:r>
              <a:r>
                <a:rPr lang="en-US" sz="7999" b="1" dirty="0" err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hormonu</a:t>
              </a:r>
              <a:endParaRPr lang="en-US" sz="7999" b="1" dirty="0">
                <a:solidFill>
                  <a:srgbClr val="4A201C"/>
                </a:solidFill>
                <a:latin typeface="Gliker Semi-Bold"/>
                <a:ea typeface="Gliker Semi-Bold"/>
                <a:cs typeface="Gliker Semi-Bold"/>
                <a:sym typeface="Gliker Semi-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1273883" y="905151"/>
            <a:ext cx="4540105" cy="4398226"/>
          </a:xfrm>
          <a:custGeom>
            <a:avLst/>
            <a:gdLst/>
            <a:ahLst/>
            <a:cxnLst/>
            <a:rect l="l" t="t" r="r" b="b"/>
            <a:pathLst>
              <a:path w="4540105" h="4398226">
                <a:moveTo>
                  <a:pt x="0" y="0"/>
                </a:moveTo>
                <a:lnTo>
                  <a:pt x="4540105" y="0"/>
                </a:lnTo>
                <a:lnTo>
                  <a:pt x="4540105" y="4398227"/>
                </a:lnTo>
                <a:lnTo>
                  <a:pt x="0" y="4398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678264" y="4423093"/>
            <a:ext cx="6930471" cy="388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5"/>
              </a:lnSpc>
              <a:spcBef>
                <a:spcPct val="0"/>
              </a:spcBef>
            </a:pPr>
            <a:r>
              <a:rPr lang="en-US" sz="4100" spc="-20">
                <a:solidFill>
                  <a:srgbClr val="000000"/>
                </a:solidFill>
                <a:latin typeface="Public Sans 1"/>
                <a:ea typeface="Public Sans 1"/>
                <a:cs typeface="Public Sans 1"/>
                <a:sym typeface="Public Sans 1"/>
              </a:rPr>
              <a:t>İç salgı bezlerinin</a:t>
            </a:r>
          </a:p>
          <a:p>
            <a:pPr algn="ctr">
              <a:lnSpc>
                <a:spcPts val="5125"/>
              </a:lnSpc>
              <a:spcBef>
                <a:spcPct val="0"/>
              </a:spcBef>
            </a:pPr>
            <a:r>
              <a:rPr lang="en-US" sz="4100" spc="-20">
                <a:solidFill>
                  <a:srgbClr val="000000"/>
                </a:solidFill>
                <a:latin typeface="Public Sans 1"/>
                <a:ea typeface="Public Sans 1"/>
                <a:cs typeface="Public Sans 1"/>
                <a:sym typeface="Public Sans 1"/>
              </a:rPr>
              <a:t>çalışmasını denetlemek</a:t>
            </a:r>
          </a:p>
          <a:p>
            <a:pPr algn="ctr">
              <a:lnSpc>
                <a:spcPts val="5125"/>
              </a:lnSpc>
              <a:spcBef>
                <a:spcPct val="0"/>
              </a:spcBef>
            </a:pPr>
            <a:r>
              <a:rPr lang="en-US" sz="4100" spc="-20">
                <a:solidFill>
                  <a:srgbClr val="000000"/>
                </a:solidFill>
                <a:latin typeface="Public Sans 1"/>
                <a:ea typeface="Public Sans 1"/>
                <a:cs typeface="Public Sans 1"/>
                <a:sym typeface="Public Sans 1"/>
              </a:rPr>
              <a:t>ve düzenlemekle görevlidir.</a:t>
            </a:r>
          </a:p>
          <a:p>
            <a:pPr algn="ctr">
              <a:lnSpc>
                <a:spcPts val="5125"/>
              </a:lnSpc>
              <a:spcBef>
                <a:spcPct val="0"/>
              </a:spcBef>
            </a:pPr>
            <a:r>
              <a:rPr lang="en-US" sz="4100" b="1" spc="-20">
                <a:solidFill>
                  <a:srgbClr val="000000"/>
                </a:solidFill>
                <a:latin typeface="Public Sans 1 Bold"/>
                <a:ea typeface="Public Sans 1 Bold"/>
                <a:cs typeface="Public Sans 1 Bold"/>
                <a:sym typeface="Public Sans 1 Bold"/>
              </a:rPr>
              <a:t>Büyüme hormonunu </a:t>
            </a:r>
            <a:r>
              <a:rPr lang="en-US" sz="4100" spc="-20">
                <a:solidFill>
                  <a:srgbClr val="000000"/>
                </a:solidFill>
                <a:latin typeface="Public Sans 1"/>
                <a:ea typeface="Public Sans 1"/>
                <a:cs typeface="Public Sans 1"/>
                <a:sym typeface="Public Sans 1"/>
              </a:rPr>
              <a:t>salgılayarak</a:t>
            </a:r>
          </a:p>
          <a:p>
            <a:pPr algn="ctr">
              <a:lnSpc>
                <a:spcPts val="5125"/>
              </a:lnSpc>
              <a:spcBef>
                <a:spcPct val="0"/>
              </a:spcBef>
            </a:pPr>
            <a:r>
              <a:rPr lang="en-US" sz="4100" spc="-20">
                <a:solidFill>
                  <a:srgbClr val="000000"/>
                </a:solidFill>
                <a:latin typeface="Public Sans 1"/>
                <a:ea typeface="Public Sans 1"/>
                <a:cs typeface="Public Sans 1"/>
                <a:sym typeface="Public Sans 1"/>
              </a:rPr>
              <a:t>büyümeyi sağlar. </a:t>
            </a:r>
          </a:p>
        </p:txBody>
      </p:sp>
      <p:sp>
        <p:nvSpPr>
          <p:cNvPr id="11" name="AutoShape 11"/>
          <p:cNvSpPr/>
          <p:nvPr/>
        </p:nvSpPr>
        <p:spPr>
          <a:xfrm flipH="1" flipV="1">
            <a:off x="10098793" y="2001737"/>
            <a:ext cx="2705046" cy="1617763"/>
          </a:xfrm>
          <a:prstGeom prst="line">
            <a:avLst/>
          </a:prstGeom>
          <a:ln w="57150" cap="flat">
            <a:solidFill>
              <a:srgbClr val="5F8E99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12" name="Resim 1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AE40E82-5939-6E14-D7AA-D4095FD4F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94246FE-66D8-5A9B-2B09-DAD30A72B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70901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133" y="5350838"/>
            <a:ext cx="6256126" cy="3691056"/>
            <a:chOff x="0" y="0"/>
            <a:chExt cx="1647704" cy="97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704" cy="972130"/>
            </a:xfrm>
            <a:custGeom>
              <a:avLst/>
              <a:gdLst/>
              <a:ahLst/>
              <a:cxnLst/>
              <a:rect l="l" t="t" r="r" b="b"/>
              <a:pathLst>
                <a:path w="1647704" h="972130">
                  <a:moveTo>
                    <a:pt x="30937" y="0"/>
                  </a:moveTo>
                  <a:lnTo>
                    <a:pt x="1616767" y="0"/>
                  </a:lnTo>
                  <a:cubicBezTo>
                    <a:pt x="1624972" y="0"/>
                    <a:pt x="1632841" y="3259"/>
                    <a:pt x="1638643" y="9061"/>
                  </a:cubicBezTo>
                  <a:cubicBezTo>
                    <a:pt x="1644444" y="14863"/>
                    <a:pt x="1647704" y="22732"/>
                    <a:pt x="1647704" y="30937"/>
                  </a:cubicBezTo>
                  <a:lnTo>
                    <a:pt x="1647704" y="941193"/>
                  </a:lnTo>
                  <a:cubicBezTo>
                    <a:pt x="1647704" y="949398"/>
                    <a:pt x="1644444" y="957267"/>
                    <a:pt x="1638643" y="963069"/>
                  </a:cubicBezTo>
                  <a:cubicBezTo>
                    <a:pt x="1632841" y="968870"/>
                    <a:pt x="1624972" y="972130"/>
                    <a:pt x="1616767" y="972130"/>
                  </a:cubicBezTo>
                  <a:lnTo>
                    <a:pt x="30937" y="972130"/>
                  </a:lnTo>
                  <a:cubicBezTo>
                    <a:pt x="22732" y="972130"/>
                    <a:pt x="14863" y="968870"/>
                    <a:pt x="9061" y="963069"/>
                  </a:cubicBezTo>
                  <a:cubicBezTo>
                    <a:pt x="3259" y="957267"/>
                    <a:pt x="0" y="949398"/>
                    <a:pt x="0" y="941193"/>
                  </a:cubicBezTo>
                  <a:lnTo>
                    <a:pt x="0" y="30937"/>
                  </a:lnTo>
                  <a:cubicBezTo>
                    <a:pt x="0" y="22732"/>
                    <a:pt x="3259" y="14863"/>
                    <a:pt x="9061" y="9061"/>
                  </a:cubicBezTo>
                  <a:cubicBezTo>
                    <a:pt x="14863" y="3259"/>
                    <a:pt x="22732" y="0"/>
                    <a:pt x="30937" y="0"/>
                  </a:cubicBezTo>
                  <a:close/>
                </a:path>
              </a:pathLst>
            </a:custGeom>
            <a:solidFill>
              <a:srgbClr val="E8B9A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7704" cy="100070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647706" lvl="1" indent="-323853" algn="l">
                <a:lnSpc>
                  <a:spcPts val="3750"/>
                </a:lnSpc>
                <a:buFont typeface="Arial"/>
                <a:buChar char="•"/>
              </a:pPr>
              <a:r>
                <a:rPr lang="en-US" sz="3000" spc="-15">
                  <a:solidFill>
                    <a:srgbClr val="4A201C"/>
                  </a:solidFill>
                  <a:latin typeface="Public Sans 1"/>
                  <a:ea typeface="Public Sans 1"/>
                  <a:cs typeface="Public Sans 1"/>
                  <a:sym typeface="Public Sans 1"/>
                </a:rPr>
                <a:t>DEVLİK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27133" y="3251338"/>
            <a:ext cx="6256126" cy="1929957"/>
            <a:chOff x="0" y="0"/>
            <a:chExt cx="1647704" cy="5083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7704" cy="508301"/>
            </a:xfrm>
            <a:custGeom>
              <a:avLst/>
              <a:gdLst/>
              <a:ahLst/>
              <a:cxnLst/>
              <a:rect l="l" t="t" r="r" b="b"/>
              <a:pathLst>
                <a:path w="1647704" h="508301">
                  <a:moveTo>
                    <a:pt x="30937" y="0"/>
                  </a:moveTo>
                  <a:lnTo>
                    <a:pt x="1616767" y="0"/>
                  </a:lnTo>
                  <a:cubicBezTo>
                    <a:pt x="1624972" y="0"/>
                    <a:pt x="1632841" y="3259"/>
                    <a:pt x="1638643" y="9061"/>
                  </a:cubicBezTo>
                  <a:cubicBezTo>
                    <a:pt x="1644444" y="14863"/>
                    <a:pt x="1647704" y="22732"/>
                    <a:pt x="1647704" y="30937"/>
                  </a:cubicBezTo>
                  <a:lnTo>
                    <a:pt x="1647704" y="477364"/>
                  </a:lnTo>
                  <a:cubicBezTo>
                    <a:pt x="1647704" y="485569"/>
                    <a:pt x="1644444" y="493438"/>
                    <a:pt x="1638643" y="499240"/>
                  </a:cubicBezTo>
                  <a:cubicBezTo>
                    <a:pt x="1632841" y="505042"/>
                    <a:pt x="1624972" y="508301"/>
                    <a:pt x="1616767" y="508301"/>
                  </a:cubicBezTo>
                  <a:lnTo>
                    <a:pt x="30937" y="508301"/>
                  </a:lnTo>
                  <a:cubicBezTo>
                    <a:pt x="22732" y="508301"/>
                    <a:pt x="14863" y="505042"/>
                    <a:pt x="9061" y="499240"/>
                  </a:cubicBezTo>
                  <a:cubicBezTo>
                    <a:pt x="3259" y="493438"/>
                    <a:pt x="0" y="485569"/>
                    <a:pt x="0" y="477364"/>
                  </a:cubicBezTo>
                  <a:lnTo>
                    <a:pt x="0" y="30937"/>
                  </a:lnTo>
                  <a:cubicBezTo>
                    <a:pt x="0" y="22732"/>
                    <a:pt x="3259" y="14863"/>
                    <a:pt x="9061" y="9061"/>
                  </a:cubicBezTo>
                  <a:cubicBezTo>
                    <a:pt x="14863" y="3259"/>
                    <a:pt x="22732" y="0"/>
                    <a:pt x="30937" y="0"/>
                  </a:cubicBezTo>
                  <a:close/>
                </a:path>
              </a:pathLst>
            </a:custGeom>
            <a:solidFill>
              <a:srgbClr val="E8B9A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647704" cy="536876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marL="0" lvl="0" indent="0" algn="ctr">
                <a:lnSpc>
                  <a:spcPts val="4999"/>
                </a:lnSpc>
              </a:pPr>
              <a:r>
                <a:rPr lang="en-US" sz="3999" b="1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ÇOK SALGILANIRSA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60557" y="5350838"/>
            <a:ext cx="6500310" cy="3691056"/>
            <a:chOff x="0" y="0"/>
            <a:chExt cx="1712016" cy="9721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016" cy="972130"/>
            </a:xfrm>
            <a:custGeom>
              <a:avLst/>
              <a:gdLst/>
              <a:ahLst/>
              <a:cxnLst/>
              <a:rect l="l" t="t" r="r" b="b"/>
              <a:pathLst>
                <a:path w="1712016" h="972130">
                  <a:moveTo>
                    <a:pt x="29775" y="0"/>
                  </a:moveTo>
                  <a:lnTo>
                    <a:pt x="1682241" y="0"/>
                  </a:lnTo>
                  <a:cubicBezTo>
                    <a:pt x="1690137" y="0"/>
                    <a:pt x="1697711" y="3137"/>
                    <a:pt x="1703295" y="8721"/>
                  </a:cubicBezTo>
                  <a:cubicBezTo>
                    <a:pt x="1708879" y="14305"/>
                    <a:pt x="1712016" y="21878"/>
                    <a:pt x="1712016" y="29775"/>
                  </a:cubicBezTo>
                  <a:lnTo>
                    <a:pt x="1712016" y="942355"/>
                  </a:lnTo>
                  <a:cubicBezTo>
                    <a:pt x="1712016" y="950252"/>
                    <a:pt x="1708879" y="957825"/>
                    <a:pt x="1703295" y="963409"/>
                  </a:cubicBezTo>
                  <a:cubicBezTo>
                    <a:pt x="1697711" y="968993"/>
                    <a:pt x="1690137" y="972130"/>
                    <a:pt x="1682241" y="972130"/>
                  </a:cubicBezTo>
                  <a:lnTo>
                    <a:pt x="29775" y="972130"/>
                  </a:lnTo>
                  <a:cubicBezTo>
                    <a:pt x="21878" y="972130"/>
                    <a:pt x="14305" y="968993"/>
                    <a:pt x="8721" y="963409"/>
                  </a:cubicBezTo>
                  <a:cubicBezTo>
                    <a:pt x="3137" y="957825"/>
                    <a:pt x="0" y="950252"/>
                    <a:pt x="0" y="942355"/>
                  </a:cubicBezTo>
                  <a:lnTo>
                    <a:pt x="0" y="29775"/>
                  </a:lnTo>
                  <a:cubicBezTo>
                    <a:pt x="0" y="21878"/>
                    <a:pt x="3137" y="14305"/>
                    <a:pt x="8721" y="8721"/>
                  </a:cubicBezTo>
                  <a:cubicBezTo>
                    <a:pt x="14305" y="3137"/>
                    <a:pt x="21878" y="0"/>
                    <a:pt x="29775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712016" cy="100070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647706" lvl="1" indent="-323853" algn="l">
                <a:lnSpc>
                  <a:spcPts val="3750"/>
                </a:lnSpc>
                <a:buFont typeface="Arial"/>
                <a:buChar char="•"/>
              </a:pPr>
              <a:r>
                <a:rPr lang="en-US" sz="3000" spc="-15">
                  <a:solidFill>
                    <a:srgbClr val="4A201C"/>
                  </a:solidFill>
                  <a:latin typeface="Public Sans 1"/>
                  <a:ea typeface="Public Sans 1"/>
                  <a:cs typeface="Public Sans 1"/>
                  <a:sym typeface="Public Sans 1"/>
                </a:rPr>
                <a:t>CÜCELİK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60557" y="3251338"/>
            <a:ext cx="6500310" cy="1929957"/>
            <a:chOff x="0" y="0"/>
            <a:chExt cx="1712016" cy="508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2016" cy="508301"/>
            </a:xfrm>
            <a:custGeom>
              <a:avLst/>
              <a:gdLst/>
              <a:ahLst/>
              <a:cxnLst/>
              <a:rect l="l" t="t" r="r" b="b"/>
              <a:pathLst>
                <a:path w="1712016" h="508301">
                  <a:moveTo>
                    <a:pt x="29775" y="0"/>
                  </a:moveTo>
                  <a:lnTo>
                    <a:pt x="1682241" y="0"/>
                  </a:lnTo>
                  <a:cubicBezTo>
                    <a:pt x="1690137" y="0"/>
                    <a:pt x="1697711" y="3137"/>
                    <a:pt x="1703295" y="8721"/>
                  </a:cubicBezTo>
                  <a:cubicBezTo>
                    <a:pt x="1708879" y="14305"/>
                    <a:pt x="1712016" y="21878"/>
                    <a:pt x="1712016" y="29775"/>
                  </a:cubicBezTo>
                  <a:lnTo>
                    <a:pt x="1712016" y="478526"/>
                  </a:lnTo>
                  <a:cubicBezTo>
                    <a:pt x="1712016" y="486423"/>
                    <a:pt x="1708879" y="493996"/>
                    <a:pt x="1703295" y="499580"/>
                  </a:cubicBezTo>
                  <a:cubicBezTo>
                    <a:pt x="1697711" y="505164"/>
                    <a:pt x="1690137" y="508301"/>
                    <a:pt x="1682241" y="508301"/>
                  </a:cubicBezTo>
                  <a:lnTo>
                    <a:pt x="29775" y="508301"/>
                  </a:lnTo>
                  <a:cubicBezTo>
                    <a:pt x="21878" y="508301"/>
                    <a:pt x="14305" y="505164"/>
                    <a:pt x="8721" y="499580"/>
                  </a:cubicBezTo>
                  <a:cubicBezTo>
                    <a:pt x="3137" y="493996"/>
                    <a:pt x="0" y="486423"/>
                    <a:pt x="0" y="478526"/>
                  </a:cubicBezTo>
                  <a:lnTo>
                    <a:pt x="0" y="29775"/>
                  </a:lnTo>
                  <a:cubicBezTo>
                    <a:pt x="0" y="21878"/>
                    <a:pt x="3137" y="14305"/>
                    <a:pt x="8721" y="8721"/>
                  </a:cubicBezTo>
                  <a:cubicBezTo>
                    <a:pt x="14305" y="3137"/>
                    <a:pt x="21878" y="0"/>
                    <a:pt x="29775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12016" cy="536876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marL="0" lvl="0" indent="0" algn="ctr">
                <a:lnSpc>
                  <a:spcPts val="4999"/>
                </a:lnSpc>
              </a:pPr>
              <a:r>
                <a:rPr lang="en-US" sz="3999" b="1">
                  <a:solidFill>
                    <a:srgbClr val="4A201C"/>
                  </a:solidFill>
                  <a:latin typeface="Public Sans 1 Bold"/>
                  <a:ea typeface="Public Sans 1 Bold"/>
                  <a:cs typeface="Public Sans 1 Bold"/>
                  <a:sym typeface="Public Sans 1 Bold"/>
                </a:rPr>
                <a:t>AZ SALGILANIRSA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1412875"/>
            <a:ext cx="4234092" cy="8874125"/>
          </a:xfrm>
          <a:custGeom>
            <a:avLst/>
            <a:gdLst/>
            <a:ahLst/>
            <a:cxnLst/>
            <a:rect l="l" t="t" r="r" b="b"/>
            <a:pathLst>
              <a:path w="4234092" h="8874125">
                <a:moveTo>
                  <a:pt x="0" y="0"/>
                </a:moveTo>
                <a:lnTo>
                  <a:pt x="4234092" y="0"/>
                </a:lnTo>
                <a:lnTo>
                  <a:pt x="4234092" y="8874125"/>
                </a:lnTo>
                <a:lnTo>
                  <a:pt x="0" y="887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71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2510712" y="5351944"/>
            <a:ext cx="6588554" cy="4935056"/>
          </a:xfrm>
          <a:custGeom>
            <a:avLst/>
            <a:gdLst/>
            <a:ahLst/>
            <a:cxnLst/>
            <a:rect l="l" t="t" r="r" b="b"/>
            <a:pathLst>
              <a:path w="6588554" h="4935056">
                <a:moveTo>
                  <a:pt x="0" y="0"/>
                </a:moveTo>
                <a:lnTo>
                  <a:pt x="6588555" y="0"/>
                </a:lnTo>
                <a:lnTo>
                  <a:pt x="6588555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3854219" y="949324"/>
            <a:ext cx="9858078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8000" b="1">
                <a:solidFill>
                  <a:srgbClr val="4A201C"/>
                </a:solidFill>
                <a:latin typeface="Gliker Semi-Bold"/>
                <a:ea typeface="Gliker Semi-Bold"/>
                <a:cs typeface="Gliker Semi-Bold"/>
                <a:sym typeface="Gliker Semi-Bold"/>
              </a:rPr>
              <a:t>Büyüme hormonu</a:t>
            </a:r>
          </a:p>
        </p:txBody>
      </p:sp>
      <p:pic>
        <p:nvPicPr>
          <p:cNvPr id="17" name="Resim 1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6D9BA55-7ABB-F7DD-CDE0-34B8CF5A2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2667498-9201-9BD9-9ECC-082480707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31644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93503" y="-2346515"/>
            <a:ext cx="12938344" cy="13870067"/>
          </a:xfrm>
          <a:custGeom>
            <a:avLst/>
            <a:gdLst/>
            <a:ahLst/>
            <a:cxnLst/>
            <a:rect l="l" t="t" r="r" b="b"/>
            <a:pathLst>
              <a:path w="12938344" h="13870067">
                <a:moveTo>
                  <a:pt x="0" y="0"/>
                </a:moveTo>
                <a:lnTo>
                  <a:pt x="12938344" y="0"/>
                </a:lnTo>
                <a:lnTo>
                  <a:pt x="12938344" y="13870066"/>
                </a:lnTo>
                <a:lnTo>
                  <a:pt x="0" y="13870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5810" r="-26442" b="-20394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143000" y="3619500"/>
            <a:ext cx="8001000" cy="5524500"/>
            <a:chOff x="0" y="0"/>
            <a:chExt cx="2107259" cy="14550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07259" cy="1455012"/>
            </a:xfrm>
            <a:custGeom>
              <a:avLst/>
              <a:gdLst/>
              <a:ahLst/>
              <a:cxnLst/>
              <a:rect l="l" t="t" r="r" b="b"/>
              <a:pathLst>
                <a:path w="2107259" h="1455012">
                  <a:moveTo>
                    <a:pt x="48381" y="0"/>
                  </a:moveTo>
                  <a:lnTo>
                    <a:pt x="2058878" y="0"/>
                  </a:lnTo>
                  <a:cubicBezTo>
                    <a:pt x="2071710" y="0"/>
                    <a:pt x="2084016" y="5097"/>
                    <a:pt x="2093089" y="14170"/>
                  </a:cubicBezTo>
                  <a:cubicBezTo>
                    <a:pt x="2102162" y="23244"/>
                    <a:pt x="2107259" y="35550"/>
                    <a:pt x="2107259" y="48381"/>
                  </a:cubicBezTo>
                  <a:lnTo>
                    <a:pt x="2107259" y="1406631"/>
                  </a:lnTo>
                  <a:cubicBezTo>
                    <a:pt x="2107259" y="1433351"/>
                    <a:pt x="2085598" y="1455012"/>
                    <a:pt x="2058878" y="1455012"/>
                  </a:cubicBezTo>
                  <a:lnTo>
                    <a:pt x="48381" y="1455012"/>
                  </a:lnTo>
                  <a:cubicBezTo>
                    <a:pt x="35550" y="1455012"/>
                    <a:pt x="23244" y="1449915"/>
                    <a:pt x="14170" y="1440842"/>
                  </a:cubicBezTo>
                  <a:cubicBezTo>
                    <a:pt x="5097" y="1431769"/>
                    <a:pt x="0" y="1419463"/>
                    <a:pt x="0" y="1406631"/>
                  </a:cubicBezTo>
                  <a:lnTo>
                    <a:pt x="0" y="48381"/>
                  </a:lnTo>
                  <a:cubicBezTo>
                    <a:pt x="0" y="21661"/>
                    <a:pt x="21661" y="0"/>
                    <a:pt x="48381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07259" cy="1493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0005" y="1140379"/>
            <a:ext cx="9386989" cy="2510028"/>
            <a:chOff x="0" y="0"/>
            <a:chExt cx="2472293" cy="661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72293" cy="661077"/>
            </a:xfrm>
            <a:custGeom>
              <a:avLst/>
              <a:gdLst/>
              <a:ahLst/>
              <a:cxnLst/>
              <a:rect l="l" t="t" r="r" b="b"/>
              <a:pathLst>
                <a:path w="2472293" h="661077">
                  <a:moveTo>
                    <a:pt x="41238" y="0"/>
                  </a:moveTo>
                  <a:lnTo>
                    <a:pt x="2431056" y="0"/>
                  </a:lnTo>
                  <a:cubicBezTo>
                    <a:pt x="2441993" y="0"/>
                    <a:pt x="2452482" y="4345"/>
                    <a:pt x="2460215" y="12078"/>
                  </a:cubicBezTo>
                  <a:cubicBezTo>
                    <a:pt x="2467949" y="19812"/>
                    <a:pt x="2472293" y="30301"/>
                    <a:pt x="2472293" y="41238"/>
                  </a:cubicBezTo>
                  <a:lnTo>
                    <a:pt x="2472293" y="619840"/>
                  </a:lnTo>
                  <a:cubicBezTo>
                    <a:pt x="2472293" y="642615"/>
                    <a:pt x="2453831" y="661077"/>
                    <a:pt x="2431056" y="661077"/>
                  </a:cubicBezTo>
                  <a:lnTo>
                    <a:pt x="41238" y="661077"/>
                  </a:lnTo>
                  <a:cubicBezTo>
                    <a:pt x="30301" y="661077"/>
                    <a:pt x="19812" y="656733"/>
                    <a:pt x="12078" y="648999"/>
                  </a:cubicBezTo>
                  <a:cubicBezTo>
                    <a:pt x="4345" y="641266"/>
                    <a:pt x="0" y="630777"/>
                    <a:pt x="0" y="619840"/>
                  </a:cubicBezTo>
                  <a:lnTo>
                    <a:pt x="0" y="41238"/>
                  </a:lnTo>
                  <a:cubicBezTo>
                    <a:pt x="0" y="30301"/>
                    <a:pt x="4345" y="19812"/>
                    <a:pt x="12078" y="12078"/>
                  </a:cubicBezTo>
                  <a:cubicBezTo>
                    <a:pt x="19812" y="4345"/>
                    <a:pt x="30301" y="0"/>
                    <a:pt x="41238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3825"/>
              <a:ext cx="2472293" cy="53725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600"/>
                </a:lnSpc>
              </a:pPr>
              <a:r>
                <a:rPr lang="en-US" sz="6600" b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Tiroit bezi</a:t>
              </a:r>
            </a:p>
            <a:p>
              <a:pPr marL="0" lvl="0" indent="0" algn="ctr">
                <a:lnSpc>
                  <a:spcPts val="6600"/>
                </a:lnSpc>
              </a:pPr>
              <a:r>
                <a:rPr lang="en-US" sz="6600" b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Tiroksin hormonu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09750" y="5070793"/>
            <a:ext cx="6667500" cy="259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5"/>
              </a:lnSpc>
            </a:pP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Tiroit</a:t>
            </a:r>
            <a:r>
              <a:rPr lang="en-US" sz="4100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 </a:t>
            </a: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bezi</a:t>
            </a:r>
            <a:r>
              <a:rPr lang="en-US" sz="4100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 </a:t>
            </a: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büyümeyi</a:t>
            </a:r>
            <a:r>
              <a:rPr lang="en-US" sz="4100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, </a:t>
            </a: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gelişmeyi</a:t>
            </a:r>
            <a:endParaRPr lang="en-US" sz="4100" spc="-20" dirty="0">
              <a:solidFill>
                <a:srgbClr val="4A201C"/>
              </a:solidFill>
              <a:latin typeface="Public Sans 1"/>
              <a:ea typeface="Public Sans 1"/>
              <a:cs typeface="Public Sans 1"/>
              <a:sym typeface="Public Sans 1"/>
            </a:endParaRPr>
          </a:p>
          <a:p>
            <a:pPr algn="ctr">
              <a:lnSpc>
                <a:spcPts val="5125"/>
              </a:lnSpc>
            </a:pP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ve</a:t>
            </a:r>
            <a:r>
              <a:rPr lang="en-US" sz="4100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 </a:t>
            </a: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vücudumuzdaki</a:t>
            </a:r>
            <a:r>
              <a:rPr lang="en-US" sz="4100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 </a:t>
            </a:r>
            <a:r>
              <a:rPr lang="en-US" sz="4100" b="1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kimyasal</a:t>
            </a:r>
            <a:r>
              <a:rPr lang="en-US" sz="4100" b="1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 </a:t>
            </a:r>
            <a:r>
              <a:rPr lang="en-US" sz="4100" b="1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olayları</a:t>
            </a:r>
            <a:r>
              <a:rPr lang="en-US" sz="4100" b="1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 </a:t>
            </a:r>
            <a:r>
              <a:rPr lang="en-US" sz="4100" spc="-20" dirty="0" err="1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düzenler</a:t>
            </a:r>
            <a:r>
              <a:rPr lang="en-US" sz="4100" spc="-20" dirty="0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233799" y="4087036"/>
            <a:ext cx="1554569" cy="4776609"/>
          </a:xfrm>
          <a:custGeom>
            <a:avLst/>
            <a:gdLst/>
            <a:ahLst/>
            <a:cxnLst/>
            <a:rect l="l" t="t" r="r" b="b"/>
            <a:pathLst>
              <a:path w="1554569" h="4776609">
                <a:moveTo>
                  <a:pt x="0" y="0"/>
                </a:moveTo>
                <a:lnTo>
                  <a:pt x="1554570" y="0"/>
                </a:lnTo>
                <a:lnTo>
                  <a:pt x="1554570" y="4776609"/>
                </a:lnTo>
                <a:lnTo>
                  <a:pt x="0" y="4776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13335000" y="952500"/>
            <a:ext cx="4191000" cy="2667000"/>
            <a:chOff x="0" y="0"/>
            <a:chExt cx="1103802" cy="702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3802" cy="702420"/>
            </a:xfrm>
            <a:custGeom>
              <a:avLst/>
              <a:gdLst/>
              <a:ahLst/>
              <a:cxnLst/>
              <a:rect l="l" t="t" r="r" b="b"/>
              <a:pathLst>
                <a:path w="1103802" h="702420">
                  <a:moveTo>
                    <a:pt x="92364" y="0"/>
                  </a:moveTo>
                  <a:lnTo>
                    <a:pt x="1011439" y="0"/>
                  </a:lnTo>
                  <a:cubicBezTo>
                    <a:pt x="1035935" y="0"/>
                    <a:pt x="1059428" y="9731"/>
                    <a:pt x="1076750" y="27053"/>
                  </a:cubicBezTo>
                  <a:cubicBezTo>
                    <a:pt x="1094071" y="44374"/>
                    <a:pt x="1103802" y="67867"/>
                    <a:pt x="1103802" y="92364"/>
                  </a:cubicBezTo>
                  <a:lnTo>
                    <a:pt x="1103802" y="610056"/>
                  </a:lnTo>
                  <a:cubicBezTo>
                    <a:pt x="1103802" y="661067"/>
                    <a:pt x="1062450" y="702420"/>
                    <a:pt x="1011439" y="702420"/>
                  </a:cubicBezTo>
                  <a:lnTo>
                    <a:pt x="92364" y="702420"/>
                  </a:lnTo>
                  <a:cubicBezTo>
                    <a:pt x="67867" y="702420"/>
                    <a:pt x="44374" y="692689"/>
                    <a:pt x="27053" y="675367"/>
                  </a:cubicBezTo>
                  <a:cubicBezTo>
                    <a:pt x="9731" y="658046"/>
                    <a:pt x="0" y="634552"/>
                    <a:pt x="0" y="610056"/>
                  </a:cubicBezTo>
                  <a:lnTo>
                    <a:pt x="0" y="92364"/>
                  </a:lnTo>
                  <a:cubicBezTo>
                    <a:pt x="0" y="67867"/>
                    <a:pt x="9731" y="44374"/>
                    <a:pt x="27053" y="27053"/>
                  </a:cubicBezTo>
                  <a:cubicBezTo>
                    <a:pt x="44374" y="9731"/>
                    <a:pt x="67867" y="0"/>
                    <a:pt x="92364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103802" cy="73099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800" u="none" strike="noStrike" spc="-14">
                  <a:solidFill>
                    <a:srgbClr val="4A201C"/>
                  </a:solidFill>
                  <a:latin typeface="Public Sans 2"/>
                  <a:ea typeface="Public Sans 2"/>
                  <a:cs typeface="Public Sans 2"/>
                  <a:sym typeface="Public Sans 2"/>
                </a:rPr>
                <a:t>Tiroid bezi boynumuzun ön kısmında yer alır ve soluk borumuzu  sarar.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13246865" y="3619500"/>
            <a:ext cx="2183635" cy="2165324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15" name="Resim 1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E91B4EF-5E2F-8294-D01C-EAE117D48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D05D508-60F9-1FFD-D61D-810AD2246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5677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1516" y="-1211266"/>
            <a:ext cx="14377480" cy="13462658"/>
          </a:xfrm>
          <a:custGeom>
            <a:avLst/>
            <a:gdLst/>
            <a:ahLst/>
            <a:cxnLst/>
            <a:rect l="l" t="t" r="r" b="b"/>
            <a:pathLst>
              <a:path w="14377480" h="13462658">
                <a:moveTo>
                  <a:pt x="0" y="0"/>
                </a:moveTo>
                <a:lnTo>
                  <a:pt x="14377481" y="0"/>
                </a:lnTo>
                <a:lnTo>
                  <a:pt x="14377481" y="13462658"/>
                </a:lnTo>
                <a:lnTo>
                  <a:pt x="0" y="13462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217" t="-58646" r="-23795" b="-15449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910502" y="5445875"/>
            <a:ext cx="3205548" cy="2517812"/>
          </a:xfrm>
          <a:custGeom>
            <a:avLst/>
            <a:gdLst/>
            <a:ahLst/>
            <a:cxnLst/>
            <a:rect l="l" t="t" r="r" b="b"/>
            <a:pathLst>
              <a:path w="3205548" h="2517812">
                <a:moveTo>
                  <a:pt x="0" y="0"/>
                </a:moveTo>
                <a:lnTo>
                  <a:pt x="3205548" y="0"/>
                </a:lnTo>
                <a:lnTo>
                  <a:pt x="3205548" y="2517812"/>
                </a:lnTo>
                <a:lnTo>
                  <a:pt x="0" y="2517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2954000" y="2381250"/>
            <a:ext cx="4191000" cy="2476500"/>
            <a:chOff x="0" y="0"/>
            <a:chExt cx="1103802" cy="6522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3802" cy="652247"/>
            </a:xfrm>
            <a:custGeom>
              <a:avLst/>
              <a:gdLst/>
              <a:ahLst/>
              <a:cxnLst/>
              <a:rect l="l" t="t" r="r" b="b"/>
              <a:pathLst>
                <a:path w="1103802" h="652247">
                  <a:moveTo>
                    <a:pt x="92364" y="0"/>
                  </a:moveTo>
                  <a:lnTo>
                    <a:pt x="1011439" y="0"/>
                  </a:lnTo>
                  <a:cubicBezTo>
                    <a:pt x="1035935" y="0"/>
                    <a:pt x="1059428" y="9731"/>
                    <a:pt x="1076750" y="27053"/>
                  </a:cubicBezTo>
                  <a:cubicBezTo>
                    <a:pt x="1094071" y="44374"/>
                    <a:pt x="1103802" y="67867"/>
                    <a:pt x="1103802" y="92364"/>
                  </a:cubicBezTo>
                  <a:lnTo>
                    <a:pt x="1103802" y="559883"/>
                  </a:lnTo>
                  <a:cubicBezTo>
                    <a:pt x="1103802" y="584380"/>
                    <a:pt x="1094071" y="607873"/>
                    <a:pt x="1076750" y="625194"/>
                  </a:cubicBezTo>
                  <a:cubicBezTo>
                    <a:pt x="1059428" y="642516"/>
                    <a:pt x="1035935" y="652247"/>
                    <a:pt x="1011439" y="652247"/>
                  </a:cubicBezTo>
                  <a:lnTo>
                    <a:pt x="92364" y="652247"/>
                  </a:lnTo>
                  <a:cubicBezTo>
                    <a:pt x="67867" y="652247"/>
                    <a:pt x="44374" y="642516"/>
                    <a:pt x="27053" y="625194"/>
                  </a:cubicBezTo>
                  <a:cubicBezTo>
                    <a:pt x="9731" y="607873"/>
                    <a:pt x="0" y="584380"/>
                    <a:pt x="0" y="559883"/>
                  </a:cubicBezTo>
                  <a:lnTo>
                    <a:pt x="0" y="92364"/>
                  </a:lnTo>
                  <a:cubicBezTo>
                    <a:pt x="0" y="67867"/>
                    <a:pt x="9731" y="44374"/>
                    <a:pt x="27053" y="27053"/>
                  </a:cubicBezTo>
                  <a:cubicBezTo>
                    <a:pt x="44374" y="9731"/>
                    <a:pt x="67867" y="0"/>
                    <a:pt x="92364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103802" cy="68082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spc="-14">
                  <a:solidFill>
                    <a:srgbClr val="4A201C"/>
                  </a:solidFill>
                  <a:latin typeface="Public Sans 1"/>
                  <a:ea typeface="Public Sans 1"/>
                  <a:cs typeface="Public Sans 1"/>
                  <a:sym typeface="Public Sans 1"/>
                </a:rPr>
                <a:t>Böbrek üstü bezi, böbreklerin üstünde bulunur.</a:t>
              </a:r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1818246" y="3619500"/>
            <a:ext cx="1135754" cy="1683878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1143000" y="3619500"/>
            <a:ext cx="8001000" cy="5524500"/>
            <a:chOff x="0" y="0"/>
            <a:chExt cx="2107259" cy="14550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7259" cy="1455012"/>
            </a:xfrm>
            <a:custGeom>
              <a:avLst/>
              <a:gdLst/>
              <a:ahLst/>
              <a:cxnLst/>
              <a:rect l="l" t="t" r="r" b="b"/>
              <a:pathLst>
                <a:path w="2107259" h="1455012">
                  <a:moveTo>
                    <a:pt x="48381" y="0"/>
                  </a:moveTo>
                  <a:lnTo>
                    <a:pt x="2058878" y="0"/>
                  </a:lnTo>
                  <a:cubicBezTo>
                    <a:pt x="2071710" y="0"/>
                    <a:pt x="2084016" y="5097"/>
                    <a:pt x="2093089" y="14170"/>
                  </a:cubicBezTo>
                  <a:cubicBezTo>
                    <a:pt x="2102162" y="23244"/>
                    <a:pt x="2107259" y="35550"/>
                    <a:pt x="2107259" y="48381"/>
                  </a:cubicBezTo>
                  <a:lnTo>
                    <a:pt x="2107259" y="1406631"/>
                  </a:lnTo>
                  <a:cubicBezTo>
                    <a:pt x="2107259" y="1433351"/>
                    <a:pt x="2085598" y="1455012"/>
                    <a:pt x="2058878" y="1455012"/>
                  </a:cubicBezTo>
                  <a:lnTo>
                    <a:pt x="48381" y="1455012"/>
                  </a:lnTo>
                  <a:cubicBezTo>
                    <a:pt x="35550" y="1455012"/>
                    <a:pt x="23244" y="1449915"/>
                    <a:pt x="14170" y="1440842"/>
                  </a:cubicBezTo>
                  <a:cubicBezTo>
                    <a:pt x="5097" y="1431769"/>
                    <a:pt x="0" y="1419463"/>
                    <a:pt x="0" y="1406631"/>
                  </a:cubicBezTo>
                  <a:lnTo>
                    <a:pt x="0" y="48381"/>
                  </a:lnTo>
                  <a:cubicBezTo>
                    <a:pt x="0" y="21661"/>
                    <a:pt x="21661" y="0"/>
                    <a:pt x="48381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7259" cy="1493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670569"/>
            <a:ext cx="11811000" cy="2948931"/>
            <a:chOff x="0" y="0"/>
            <a:chExt cx="3110716" cy="7766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0716" cy="776673"/>
            </a:xfrm>
            <a:custGeom>
              <a:avLst/>
              <a:gdLst/>
              <a:ahLst/>
              <a:cxnLst/>
              <a:rect l="l" t="t" r="r" b="b"/>
              <a:pathLst>
                <a:path w="3110716" h="776673">
                  <a:moveTo>
                    <a:pt x="32774" y="0"/>
                  </a:moveTo>
                  <a:lnTo>
                    <a:pt x="3077942" y="0"/>
                  </a:lnTo>
                  <a:cubicBezTo>
                    <a:pt x="3086634" y="0"/>
                    <a:pt x="3094970" y="3453"/>
                    <a:pt x="3101117" y="9599"/>
                  </a:cubicBezTo>
                  <a:cubicBezTo>
                    <a:pt x="3107263" y="15746"/>
                    <a:pt x="3110716" y="24082"/>
                    <a:pt x="3110716" y="32774"/>
                  </a:cubicBezTo>
                  <a:lnTo>
                    <a:pt x="3110716" y="743899"/>
                  </a:lnTo>
                  <a:cubicBezTo>
                    <a:pt x="3110716" y="762000"/>
                    <a:pt x="3096043" y="776673"/>
                    <a:pt x="3077942" y="776673"/>
                  </a:cubicBezTo>
                  <a:lnTo>
                    <a:pt x="32774" y="776673"/>
                  </a:lnTo>
                  <a:cubicBezTo>
                    <a:pt x="24082" y="776673"/>
                    <a:pt x="15746" y="773220"/>
                    <a:pt x="9599" y="767074"/>
                  </a:cubicBezTo>
                  <a:cubicBezTo>
                    <a:pt x="3453" y="760928"/>
                    <a:pt x="0" y="752591"/>
                    <a:pt x="0" y="743899"/>
                  </a:cubicBezTo>
                  <a:lnTo>
                    <a:pt x="0" y="32774"/>
                  </a:lnTo>
                  <a:cubicBezTo>
                    <a:pt x="0" y="24082"/>
                    <a:pt x="3453" y="15746"/>
                    <a:pt x="9599" y="9599"/>
                  </a:cubicBezTo>
                  <a:cubicBezTo>
                    <a:pt x="15746" y="3453"/>
                    <a:pt x="24082" y="0"/>
                    <a:pt x="32774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2400"/>
              <a:ext cx="3110716" cy="62427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7999"/>
                </a:lnSpc>
              </a:pPr>
              <a:r>
                <a:rPr lang="en-US" sz="7999" b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Böbrek üstü bezi</a:t>
              </a:r>
            </a:p>
            <a:p>
              <a:pPr marL="0" lvl="0" indent="0" algn="ctr">
                <a:lnSpc>
                  <a:spcPts val="7999"/>
                </a:lnSpc>
              </a:pPr>
              <a:r>
                <a:rPr lang="en-US" sz="7999" b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Adrenalin hormonu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74008" y="4488885"/>
            <a:ext cx="6875016" cy="375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8"/>
              </a:lnSpc>
            </a:pPr>
            <a:r>
              <a:rPr lang="en-US" sz="3374" spc="-16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Korkan veya heyecanlanan</a:t>
            </a:r>
          </a:p>
          <a:p>
            <a:pPr algn="ctr">
              <a:lnSpc>
                <a:spcPts val="4218"/>
              </a:lnSpc>
            </a:pPr>
            <a:r>
              <a:rPr lang="en-US" sz="3374" spc="-16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bir insanın kanında adrenalin hormonu seviyesi artar. </a:t>
            </a:r>
          </a:p>
          <a:p>
            <a:pPr algn="ctr">
              <a:lnSpc>
                <a:spcPts val="4218"/>
              </a:lnSpc>
            </a:pPr>
            <a:r>
              <a:rPr lang="en-US" sz="3374" spc="-16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Bu da metabolizmanın hızlanmasına neden</a:t>
            </a:r>
          </a:p>
          <a:p>
            <a:pPr algn="ctr">
              <a:lnSpc>
                <a:spcPts val="4218"/>
              </a:lnSpc>
            </a:pPr>
            <a:r>
              <a:rPr lang="en-US" sz="3374" spc="-16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olur. Örneğin bu insanın kalbi hızlı atar, solunumu hızlanır.</a:t>
            </a:r>
          </a:p>
        </p:txBody>
      </p:sp>
      <p:pic>
        <p:nvPicPr>
          <p:cNvPr id="15" name="Resim 1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4FD9962-6287-82E3-4246-20E37C7ADC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F8B49603-D059-45CB-7EDC-D8E446719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91203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1516" y="-1211266"/>
            <a:ext cx="14377480" cy="13462658"/>
          </a:xfrm>
          <a:custGeom>
            <a:avLst/>
            <a:gdLst/>
            <a:ahLst/>
            <a:cxnLst/>
            <a:rect l="l" t="t" r="r" b="b"/>
            <a:pathLst>
              <a:path w="14377480" h="13462658">
                <a:moveTo>
                  <a:pt x="0" y="0"/>
                </a:moveTo>
                <a:lnTo>
                  <a:pt x="14377481" y="0"/>
                </a:lnTo>
                <a:lnTo>
                  <a:pt x="14377481" y="13462658"/>
                </a:lnTo>
                <a:lnTo>
                  <a:pt x="0" y="13462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217" t="-58646" r="-23795" b="-15449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2954000" y="2381250"/>
            <a:ext cx="2497013" cy="1675706"/>
            <a:chOff x="0" y="0"/>
            <a:chExt cx="657650" cy="441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50" cy="441338"/>
            </a:xfrm>
            <a:custGeom>
              <a:avLst/>
              <a:gdLst/>
              <a:ahLst/>
              <a:cxnLst/>
              <a:rect l="l" t="t" r="r" b="b"/>
              <a:pathLst>
                <a:path w="657650" h="441338">
                  <a:moveTo>
                    <a:pt x="155024" y="0"/>
                  </a:moveTo>
                  <a:lnTo>
                    <a:pt x="502626" y="0"/>
                  </a:lnTo>
                  <a:cubicBezTo>
                    <a:pt x="543741" y="0"/>
                    <a:pt x="583172" y="16333"/>
                    <a:pt x="612244" y="45405"/>
                  </a:cubicBezTo>
                  <a:cubicBezTo>
                    <a:pt x="641317" y="74478"/>
                    <a:pt x="657650" y="113909"/>
                    <a:pt x="657650" y="155024"/>
                  </a:cubicBezTo>
                  <a:lnTo>
                    <a:pt x="657650" y="286315"/>
                  </a:lnTo>
                  <a:cubicBezTo>
                    <a:pt x="657650" y="327429"/>
                    <a:pt x="641317" y="366860"/>
                    <a:pt x="612244" y="395933"/>
                  </a:cubicBezTo>
                  <a:cubicBezTo>
                    <a:pt x="583172" y="425005"/>
                    <a:pt x="543741" y="441338"/>
                    <a:pt x="502626" y="441338"/>
                  </a:cubicBezTo>
                  <a:lnTo>
                    <a:pt x="155024" y="441338"/>
                  </a:lnTo>
                  <a:cubicBezTo>
                    <a:pt x="69406" y="441338"/>
                    <a:pt x="0" y="371932"/>
                    <a:pt x="0" y="286315"/>
                  </a:cubicBezTo>
                  <a:lnTo>
                    <a:pt x="0" y="155024"/>
                  </a:lnTo>
                  <a:cubicBezTo>
                    <a:pt x="0" y="113909"/>
                    <a:pt x="16333" y="74478"/>
                    <a:pt x="45405" y="45405"/>
                  </a:cubicBezTo>
                  <a:cubicBezTo>
                    <a:pt x="74478" y="16333"/>
                    <a:pt x="113909" y="0"/>
                    <a:pt x="155024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50" cy="4699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500"/>
                </a:lnSpc>
              </a:pPr>
              <a:r>
                <a:rPr lang="en-US" sz="2800" spc="-14">
                  <a:solidFill>
                    <a:srgbClr val="4A201C"/>
                  </a:solidFill>
                  <a:latin typeface="Public Sans 1"/>
                  <a:ea typeface="Public Sans 1"/>
                  <a:cs typeface="Public Sans 1"/>
                  <a:sym typeface="Public Sans 1"/>
                </a:rPr>
                <a:t>Pankreas</a:t>
              </a:r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1879845" y="3219103"/>
            <a:ext cx="1074155" cy="3100667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1143000" y="3619500"/>
            <a:ext cx="8001000" cy="5524500"/>
            <a:chOff x="0" y="0"/>
            <a:chExt cx="2107259" cy="14550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07259" cy="1455012"/>
            </a:xfrm>
            <a:custGeom>
              <a:avLst/>
              <a:gdLst/>
              <a:ahLst/>
              <a:cxnLst/>
              <a:rect l="l" t="t" r="r" b="b"/>
              <a:pathLst>
                <a:path w="2107259" h="1455012">
                  <a:moveTo>
                    <a:pt x="48381" y="0"/>
                  </a:moveTo>
                  <a:lnTo>
                    <a:pt x="2058878" y="0"/>
                  </a:lnTo>
                  <a:cubicBezTo>
                    <a:pt x="2071710" y="0"/>
                    <a:pt x="2084016" y="5097"/>
                    <a:pt x="2093089" y="14170"/>
                  </a:cubicBezTo>
                  <a:cubicBezTo>
                    <a:pt x="2102162" y="23244"/>
                    <a:pt x="2107259" y="35550"/>
                    <a:pt x="2107259" y="48381"/>
                  </a:cubicBezTo>
                  <a:lnTo>
                    <a:pt x="2107259" y="1406631"/>
                  </a:lnTo>
                  <a:cubicBezTo>
                    <a:pt x="2107259" y="1433351"/>
                    <a:pt x="2085598" y="1455012"/>
                    <a:pt x="2058878" y="1455012"/>
                  </a:cubicBezTo>
                  <a:lnTo>
                    <a:pt x="48381" y="1455012"/>
                  </a:lnTo>
                  <a:cubicBezTo>
                    <a:pt x="35550" y="1455012"/>
                    <a:pt x="23244" y="1449915"/>
                    <a:pt x="14170" y="1440842"/>
                  </a:cubicBezTo>
                  <a:cubicBezTo>
                    <a:pt x="5097" y="1431769"/>
                    <a:pt x="0" y="1419463"/>
                    <a:pt x="0" y="1406631"/>
                  </a:cubicBezTo>
                  <a:lnTo>
                    <a:pt x="0" y="48381"/>
                  </a:lnTo>
                  <a:cubicBezTo>
                    <a:pt x="0" y="21661"/>
                    <a:pt x="21661" y="0"/>
                    <a:pt x="48381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07259" cy="1493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670569"/>
            <a:ext cx="9883194" cy="3238500"/>
            <a:chOff x="0" y="0"/>
            <a:chExt cx="2602981" cy="8529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02981" cy="852938"/>
            </a:xfrm>
            <a:custGeom>
              <a:avLst/>
              <a:gdLst/>
              <a:ahLst/>
              <a:cxnLst/>
              <a:rect l="l" t="t" r="r" b="b"/>
              <a:pathLst>
                <a:path w="2602981" h="852938">
                  <a:moveTo>
                    <a:pt x="39167" y="0"/>
                  </a:moveTo>
                  <a:lnTo>
                    <a:pt x="2563814" y="0"/>
                  </a:lnTo>
                  <a:cubicBezTo>
                    <a:pt x="2574202" y="0"/>
                    <a:pt x="2584164" y="4127"/>
                    <a:pt x="2591509" y="11472"/>
                  </a:cubicBezTo>
                  <a:cubicBezTo>
                    <a:pt x="2598855" y="18817"/>
                    <a:pt x="2602981" y="28779"/>
                    <a:pt x="2602981" y="39167"/>
                  </a:cubicBezTo>
                  <a:lnTo>
                    <a:pt x="2602981" y="813771"/>
                  </a:lnTo>
                  <a:cubicBezTo>
                    <a:pt x="2602981" y="824159"/>
                    <a:pt x="2598855" y="834121"/>
                    <a:pt x="2591509" y="841467"/>
                  </a:cubicBezTo>
                  <a:cubicBezTo>
                    <a:pt x="2584164" y="848812"/>
                    <a:pt x="2574202" y="852938"/>
                    <a:pt x="2563814" y="852938"/>
                  </a:cubicBezTo>
                  <a:lnTo>
                    <a:pt x="39167" y="852938"/>
                  </a:lnTo>
                  <a:cubicBezTo>
                    <a:pt x="28779" y="852938"/>
                    <a:pt x="18817" y="848812"/>
                    <a:pt x="11472" y="841467"/>
                  </a:cubicBezTo>
                  <a:cubicBezTo>
                    <a:pt x="4127" y="834121"/>
                    <a:pt x="0" y="824159"/>
                    <a:pt x="0" y="813771"/>
                  </a:cubicBezTo>
                  <a:lnTo>
                    <a:pt x="0" y="39167"/>
                  </a:lnTo>
                  <a:cubicBezTo>
                    <a:pt x="0" y="28779"/>
                    <a:pt x="4127" y="18817"/>
                    <a:pt x="11472" y="11472"/>
                  </a:cubicBezTo>
                  <a:cubicBezTo>
                    <a:pt x="18817" y="4127"/>
                    <a:pt x="28779" y="0"/>
                    <a:pt x="39167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5725"/>
              <a:ext cx="2602981" cy="76721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00"/>
                </a:lnSpc>
              </a:pPr>
              <a:r>
                <a:rPr lang="en-US" sz="5000" b="1">
                  <a:solidFill>
                    <a:srgbClr val="4A201C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Pankreas bezi</a:t>
              </a:r>
            </a:p>
            <a:p>
              <a:pPr marL="0" lvl="0" indent="0" algn="ctr">
                <a:lnSpc>
                  <a:spcPts val="5000"/>
                </a:lnSpc>
              </a:pPr>
              <a:r>
                <a:rPr lang="en-US" sz="5000" b="1">
                  <a:solidFill>
                    <a:srgbClr val="4A201C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İnsülin ve Glukagon hormonları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43038" y="6151340"/>
            <a:ext cx="2710962" cy="1833288"/>
          </a:xfrm>
          <a:custGeom>
            <a:avLst/>
            <a:gdLst/>
            <a:ahLst/>
            <a:cxnLst/>
            <a:rect l="l" t="t" r="r" b="b"/>
            <a:pathLst>
              <a:path w="2710962" h="1833288">
                <a:moveTo>
                  <a:pt x="0" y="0"/>
                </a:moveTo>
                <a:lnTo>
                  <a:pt x="2710962" y="0"/>
                </a:lnTo>
                <a:lnTo>
                  <a:pt x="2710962" y="1833288"/>
                </a:lnTo>
                <a:lnTo>
                  <a:pt x="0" y="1833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1674008" y="4756743"/>
            <a:ext cx="6875016" cy="3221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8"/>
              </a:lnSpc>
            </a:pPr>
            <a:r>
              <a:rPr lang="en-US" sz="3374" spc="-16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Pankreas kandaki şeker miktarını</a:t>
            </a:r>
          </a:p>
          <a:p>
            <a:pPr algn="ctr">
              <a:lnSpc>
                <a:spcPts val="4218"/>
              </a:lnSpc>
            </a:pPr>
            <a:r>
              <a:rPr lang="en-US" sz="3374" spc="-16">
                <a:solidFill>
                  <a:srgbClr val="4A201C"/>
                </a:solidFill>
                <a:latin typeface="Public Sans 1"/>
                <a:ea typeface="Public Sans 1"/>
                <a:cs typeface="Public Sans 1"/>
                <a:sym typeface="Public Sans 1"/>
              </a:rPr>
              <a:t>düzenleme görevini üstlenir. Bu düzenlemeyi insülin ve glukagon hormonları ile gerçekleştirir. Şeker hastalığı bu bezdeki aksaklıklar sonucu ortaya çıkmaktadır.</a:t>
            </a:r>
          </a:p>
        </p:txBody>
      </p:sp>
      <p:pic>
        <p:nvPicPr>
          <p:cNvPr id="15" name="Resim 1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90F602A-EECE-9053-EBEC-734B4E37D4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75B127C-0CAD-01B0-68B8-33C8DBD48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42874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7133" y="3128200"/>
            <a:ext cx="6256126" cy="3691056"/>
            <a:chOff x="0" y="0"/>
            <a:chExt cx="1647704" cy="97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704" cy="972130"/>
            </a:xfrm>
            <a:custGeom>
              <a:avLst/>
              <a:gdLst/>
              <a:ahLst/>
              <a:cxnLst/>
              <a:rect l="l" t="t" r="r" b="b"/>
              <a:pathLst>
                <a:path w="1647704" h="972130">
                  <a:moveTo>
                    <a:pt x="30937" y="0"/>
                  </a:moveTo>
                  <a:lnTo>
                    <a:pt x="1616767" y="0"/>
                  </a:lnTo>
                  <a:cubicBezTo>
                    <a:pt x="1624972" y="0"/>
                    <a:pt x="1632841" y="3259"/>
                    <a:pt x="1638643" y="9061"/>
                  </a:cubicBezTo>
                  <a:cubicBezTo>
                    <a:pt x="1644444" y="14863"/>
                    <a:pt x="1647704" y="22732"/>
                    <a:pt x="1647704" y="30937"/>
                  </a:cubicBezTo>
                  <a:lnTo>
                    <a:pt x="1647704" y="941193"/>
                  </a:lnTo>
                  <a:cubicBezTo>
                    <a:pt x="1647704" y="949398"/>
                    <a:pt x="1644444" y="957267"/>
                    <a:pt x="1638643" y="963069"/>
                  </a:cubicBezTo>
                  <a:cubicBezTo>
                    <a:pt x="1632841" y="968870"/>
                    <a:pt x="1624972" y="972130"/>
                    <a:pt x="1616767" y="972130"/>
                  </a:cubicBezTo>
                  <a:lnTo>
                    <a:pt x="30937" y="972130"/>
                  </a:lnTo>
                  <a:cubicBezTo>
                    <a:pt x="22732" y="972130"/>
                    <a:pt x="14863" y="968870"/>
                    <a:pt x="9061" y="963069"/>
                  </a:cubicBezTo>
                  <a:cubicBezTo>
                    <a:pt x="3259" y="957267"/>
                    <a:pt x="0" y="949398"/>
                    <a:pt x="0" y="941193"/>
                  </a:cubicBezTo>
                  <a:lnTo>
                    <a:pt x="0" y="30937"/>
                  </a:lnTo>
                  <a:cubicBezTo>
                    <a:pt x="0" y="22732"/>
                    <a:pt x="3259" y="14863"/>
                    <a:pt x="9061" y="9061"/>
                  </a:cubicBezTo>
                  <a:cubicBezTo>
                    <a:pt x="14863" y="3259"/>
                    <a:pt x="22732" y="0"/>
                    <a:pt x="30937" y="0"/>
                  </a:cubicBezTo>
                  <a:close/>
                </a:path>
              </a:pathLst>
            </a:custGeom>
            <a:solidFill>
              <a:srgbClr val="E8B9A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7704" cy="100070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885191" lvl="1" indent="-442595" algn="l">
                <a:lnSpc>
                  <a:spcPts val="5125"/>
                </a:lnSpc>
                <a:buFont typeface="Arial"/>
                <a:buChar char="•"/>
              </a:pPr>
              <a:r>
                <a:rPr lang="en-US" sz="4100" spc="-20">
                  <a:solidFill>
                    <a:srgbClr val="4A201C"/>
                  </a:solidFill>
                  <a:latin typeface="Public Sans 2"/>
                  <a:ea typeface="Public Sans 2"/>
                  <a:cs typeface="Public Sans 2"/>
                  <a:sym typeface="Public Sans 2"/>
                </a:rPr>
                <a:t>Kandaki kan şekerini İNdirir.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27133" y="1028700"/>
            <a:ext cx="6256126" cy="1929957"/>
            <a:chOff x="0" y="0"/>
            <a:chExt cx="1647704" cy="5083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7704" cy="508301"/>
            </a:xfrm>
            <a:custGeom>
              <a:avLst/>
              <a:gdLst/>
              <a:ahLst/>
              <a:cxnLst/>
              <a:rect l="l" t="t" r="r" b="b"/>
              <a:pathLst>
                <a:path w="1647704" h="508301">
                  <a:moveTo>
                    <a:pt x="30937" y="0"/>
                  </a:moveTo>
                  <a:lnTo>
                    <a:pt x="1616767" y="0"/>
                  </a:lnTo>
                  <a:cubicBezTo>
                    <a:pt x="1624972" y="0"/>
                    <a:pt x="1632841" y="3259"/>
                    <a:pt x="1638643" y="9061"/>
                  </a:cubicBezTo>
                  <a:cubicBezTo>
                    <a:pt x="1644444" y="14863"/>
                    <a:pt x="1647704" y="22732"/>
                    <a:pt x="1647704" y="30937"/>
                  </a:cubicBezTo>
                  <a:lnTo>
                    <a:pt x="1647704" y="477364"/>
                  </a:lnTo>
                  <a:cubicBezTo>
                    <a:pt x="1647704" y="485569"/>
                    <a:pt x="1644444" y="493438"/>
                    <a:pt x="1638643" y="499240"/>
                  </a:cubicBezTo>
                  <a:cubicBezTo>
                    <a:pt x="1632841" y="505042"/>
                    <a:pt x="1624972" y="508301"/>
                    <a:pt x="1616767" y="508301"/>
                  </a:cubicBezTo>
                  <a:lnTo>
                    <a:pt x="30937" y="508301"/>
                  </a:lnTo>
                  <a:cubicBezTo>
                    <a:pt x="22732" y="508301"/>
                    <a:pt x="14863" y="505042"/>
                    <a:pt x="9061" y="499240"/>
                  </a:cubicBezTo>
                  <a:cubicBezTo>
                    <a:pt x="3259" y="493438"/>
                    <a:pt x="0" y="485569"/>
                    <a:pt x="0" y="477364"/>
                  </a:cubicBezTo>
                  <a:lnTo>
                    <a:pt x="0" y="30937"/>
                  </a:lnTo>
                  <a:cubicBezTo>
                    <a:pt x="0" y="22732"/>
                    <a:pt x="3259" y="14863"/>
                    <a:pt x="9061" y="9061"/>
                  </a:cubicBezTo>
                  <a:cubicBezTo>
                    <a:pt x="14863" y="3259"/>
                    <a:pt x="22732" y="0"/>
                    <a:pt x="30937" y="0"/>
                  </a:cubicBezTo>
                  <a:close/>
                </a:path>
              </a:pathLst>
            </a:custGeom>
            <a:solidFill>
              <a:srgbClr val="E8B9AB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47704" cy="546401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marL="0" lvl="0" indent="0" algn="ctr">
                <a:lnSpc>
                  <a:spcPts val="7305"/>
                </a:lnSpc>
              </a:pPr>
              <a:r>
                <a:rPr lang="en-US" sz="5844" b="1">
                  <a:solidFill>
                    <a:srgbClr val="4A201C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İNSÜLIN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60557" y="3128200"/>
            <a:ext cx="6500310" cy="3691056"/>
            <a:chOff x="0" y="0"/>
            <a:chExt cx="1712016" cy="9721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2016" cy="972130"/>
            </a:xfrm>
            <a:custGeom>
              <a:avLst/>
              <a:gdLst/>
              <a:ahLst/>
              <a:cxnLst/>
              <a:rect l="l" t="t" r="r" b="b"/>
              <a:pathLst>
                <a:path w="1712016" h="972130">
                  <a:moveTo>
                    <a:pt x="29775" y="0"/>
                  </a:moveTo>
                  <a:lnTo>
                    <a:pt x="1682241" y="0"/>
                  </a:lnTo>
                  <a:cubicBezTo>
                    <a:pt x="1690137" y="0"/>
                    <a:pt x="1697711" y="3137"/>
                    <a:pt x="1703295" y="8721"/>
                  </a:cubicBezTo>
                  <a:cubicBezTo>
                    <a:pt x="1708879" y="14305"/>
                    <a:pt x="1712016" y="21878"/>
                    <a:pt x="1712016" y="29775"/>
                  </a:cubicBezTo>
                  <a:lnTo>
                    <a:pt x="1712016" y="942355"/>
                  </a:lnTo>
                  <a:cubicBezTo>
                    <a:pt x="1712016" y="950252"/>
                    <a:pt x="1708879" y="957825"/>
                    <a:pt x="1703295" y="963409"/>
                  </a:cubicBezTo>
                  <a:cubicBezTo>
                    <a:pt x="1697711" y="968993"/>
                    <a:pt x="1690137" y="972130"/>
                    <a:pt x="1682241" y="972130"/>
                  </a:cubicBezTo>
                  <a:lnTo>
                    <a:pt x="29775" y="972130"/>
                  </a:lnTo>
                  <a:cubicBezTo>
                    <a:pt x="21878" y="972130"/>
                    <a:pt x="14305" y="968993"/>
                    <a:pt x="8721" y="963409"/>
                  </a:cubicBezTo>
                  <a:cubicBezTo>
                    <a:pt x="3137" y="957825"/>
                    <a:pt x="0" y="950252"/>
                    <a:pt x="0" y="942355"/>
                  </a:cubicBezTo>
                  <a:lnTo>
                    <a:pt x="0" y="29775"/>
                  </a:lnTo>
                  <a:cubicBezTo>
                    <a:pt x="0" y="21878"/>
                    <a:pt x="3137" y="14305"/>
                    <a:pt x="8721" y="8721"/>
                  </a:cubicBezTo>
                  <a:cubicBezTo>
                    <a:pt x="14305" y="3137"/>
                    <a:pt x="21878" y="0"/>
                    <a:pt x="29775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712016" cy="100070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885191" lvl="1" indent="-442595" algn="l">
                <a:lnSpc>
                  <a:spcPts val="5125"/>
                </a:lnSpc>
                <a:buFont typeface="Arial"/>
                <a:buChar char="•"/>
              </a:pPr>
              <a:r>
                <a:rPr lang="en-US" sz="4100" spc="-20">
                  <a:solidFill>
                    <a:srgbClr val="4A201C"/>
                  </a:solidFill>
                  <a:latin typeface="Public Sans 2"/>
                  <a:ea typeface="Public Sans 2"/>
                  <a:cs typeface="Public Sans 2"/>
                  <a:sym typeface="Public Sans 2"/>
                </a:rPr>
                <a:t>Kandaki kan şekerini yükseltir.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60557" y="1028700"/>
            <a:ext cx="6500310" cy="1929957"/>
            <a:chOff x="0" y="0"/>
            <a:chExt cx="1712016" cy="5083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2016" cy="508301"/>
            </a:xfrm>
            <a:custGeom>
              <a:avLst/>
              <a:gdLst/>
              <a:ahLst/>
              <a:cxnLst/>
              <a:rect l="l" t="t" r="r" b="b"/>
              <a:pathLst>
                <a:path w="1712016" h="508301">
                  <a:moveTo>
                    <a:pt x="29775" y="0"/>
                  </a:moveTo>
                  <a:lnTo>
                    <a:pt x="1682241" y="0"/>
                  </a:lnTo>
                  <a:cubicBezTo>
                    <a:pt x="1690137" y="0"/>
                    <a:pt x="1697711" y="3137"/>
                    <a:pt x="1703295" y="8721"/>
                  </a:cubicBezTo>
                  <a:cubicBezTo>
                    <a:pt x="1708879" y="14305"/>
                    <a:pt x="1712016" y="21878"/>
                    <a:pt x="1712016" y="29775"/>
                  </a:cubicBezTo>
                  <a:lnTo>
                    <a:pt x="1712016" y="478526"/>
                  </a:lnTo>
                  <a:cubicBezTo>
                    <a:pt x="1712016" y="486423"/>
                    <a:pt x="1708879" y="493996"/>
                    <a:pt x="1703295" y="499580"/>
                  </a:cubicBezTo>
                  <a:cubicBezTo>
                    <a:pt x="1697711" y="505164"/>
                    <a:pt x="1690137" y="508301"/>
                    <a:pt x="1682241" y="508301"/>
                  </a:cubicBezTo>
                  <a:lnTo>
                    <a:pt x="29775" y="508301"/>
                  </a:lnTo>
                  <a:cubicBezTo>
                    <a:pt x="21878" y="508301"/>
                    <a:pt x="14305" y="505164"/>
                    <a:pt x="8721" y="499580"/>
                  </a:cubicBezTo>
                  <a:cubicBezTo>
                    <a:pt x="3137" y="493996"/>
                    <a:pt x="0" y="486423"/>
                    <a:pt x="0" y="478526"/>
                  </a:cubicBezTo>
                  <a:lnTo>
                    <a:pt x="0" y="29775"/>
                  </a:lnTo>
                  <a:cubicBezTo>
                    <a:pt x="0" y="21878"/>
                    <a:pt x="3137" y="14305"/>
                    <a:pt x="8721" y="8721"/>
                  </a:cubicBezTo>
                  <a:cubicBezTo>
                    <a:pt x="14305" y="3137"/>
                    <a:pt x="21878" y="0"/>
                    <a:pt x="29775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12016" cy="546401"/>
            </a:xfrm>
            <a:prstGeom prst="rect">
              <a:avLst/>
            </a:prstGeom>
          </p:spPr>
          <p:txBody>
            <a:bodyPr lIns="177800" tIns="177800" rIns="177800" bIns="177800" rtlCol="0" anchor="ctr"/>
            <a:lstStyle/>
            <a:p>
              <a:pPr marL="0" lvl="0" indent="0" algn="ctr">
                <a:lnSpc>
                  <a:spcPts val="7305"/>
                </a:lnSpc>
              </a:pPr>
              <a:r>
                <a:rPr lang="en-US" sz="5844" b="1">
                  <a:solidFill>
                    <a:srgbClr val="4A201C"/>
                  </a:solidFill>
                  <a:latin typeface="Gliker Bold"/>
                  <a:ea typeface="Gliker Bold"/>
                  <a:cs typeface="Gliker Bold"/>
                  <a:sym typeface="Gliker Bold"/>
                </a:rPr>
                <a:t>GLUKAGON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3790677" y="5895062"/>
            <a:ext cx="3729038" cy="4114800"/>
          </a:xfrm>
          <a:custGeom>
            <a:avLst/>
            <a:gdLst/>
            <a:ahLst/>
            <a:cxnLst/>
            <a:rect l="l" t="t" r="r" b="b"/>
            <a:pathLst>
              <a:path w="3729038" h="4114800">
                <a:moveTo>
                  <a:pt x="0" y="0"/>
                </a:moveTo>
                <a:lnTo>
                  <a:pt x="3729037" y="0"/>
                </a:lnTo>
                <a:lnTo>
                  <a:pt x="37290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813705" y="6092729"/>
            <a:ext cx="3394014" cy="3719467"/>
          </a:xfrm>
          <a:custGeom>
            <a:avLst/>
            <a:gdLst/>
            <a:ahLst/>
            <a:cxnLst/>
            <a:rect l="l" t="t" r="r" b="b"/>
            <a:pathLst>
              <a:path w="3394014" h="3719467">
                <a:moveTo>
                  <a:pt x="0" y="0"/>
                </a:moveTo>
                <a:lnTo>
                  <a:pt x="3394014" y="0"/>
                </a:lnTo>
                <a:lnTo>
                  <a:pt x="3394014" y="3719466"/>
                </a:lnTo>
                <a:lnTo>
                  <a:pt x="0" y="3719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6" name="Resim 1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6E704A6-65A5-6CA1-4E01-41BB8DEF1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616566A-80C0-3BD6-F33E-10A758412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9156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4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09850" y="-1544433"/>
            <a:ext cx="13669090" cy="12787946"/>
          </a:xfrm>
          <a:custGeom>
            <a:avLst/>
            <a:gdLst/>
            <a:ahLst/>
            <a:cxnLst/>
            <a:rect l="l" t="t" r="r" b="b"/>
            <a:pathLst>
              <a:path w="13669090" h="12787946">
                <a:moveTo>
                  <a:pt x="0" y="0"/>
                </a:moveTo>
                <a:lnTo>
                  <a:pt x="13669091" y="0"/>
                </a:lnTo>
                <a:lnTo>
                  <a:pt x="13669091" y="12787946"/>
                </a:lnTo>
                <a:lnTo>
                  <a:pt x="0" y="1278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9099" t="-163979" r="-46883" b="-18956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788035" y="2049807"/>
            <a:ext cx="4572000" cy="6687766"/>
          </a:xfrm>
          <a:custGeom>
            <a:avLst/>
            <a:gdLst/>
            <a:ahLst/>
            <a:cxnLst/>
            <a:rect l="l" t="t" r="r" b="b"/>
            <a:pathLst>
              <a:path w="4572000" h="6687766">
                <a:moveTo>
                  <a:pt x="0" y="0"/>
                </a:moveTo>
                <a:lnTo>
                  <a:pt x="4572000" y="0"/>
                </a:lnTo>
                <a:lnTo>
                  <a:pt x="4572000" y="6687766"/>
                </a:lnTo>
                <a:lnTo>
                  <a:pt x="0" y="6687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4" name="Group 4"/>
          <p:cNvGrpSpPr/>
          <p:nvPr/>
        </p:nvGrpSpPr>
        <p:grpSpPr>
          <a:xfrm>
            <a:off x="15360035" y="4250085"/>
            <a:ext cx="2032949" cy="1348713"/>
            <a:chOff x="0" y="-9525"/>
            <a:chExt cx="535427" cy="3552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0218" cy="345692"/>
            </a:xfrm>
            <a:custGeom>
              <a:avLst/>
              <a:gdLst/>
              <a:ahLst/>
              <a:cxnLst/>
              <a:rect l="l" t="t" r="r" b="b"/>
              <a:pathLst>
                <a:path w="500218" h="345692">
                  <a:moveTo>
                    <a:pt x="172846" y="0"/>
                  </a:moveTo>
                  <a:lnTo>
                    <a:pt x="327372" y="0"/>
                  </a:lnTo>
                  <a:cubicBezTo>
                    <a:pt x="373214" y="0"/>
                    <a:pt x="417178" y="18210"/>
                    <a:pt x="449593" y="50625"/>
                  </a:cubicBezTo>
                  <a:cubicBezTo>
                    <a:pt x="482008" y="83040"/>
                    <a:pt x="500218" y="127004"/>
                    <a:pt x="500218" y="172846"/>
                  </a:cubicBezTo>
                  <a:lnTo>
                    <a:pt x="500218" y="172846"/>
                  </a:lnTo>
                  <a:cubicBezTo>
                    <a:pt x="500218" y="218687"/>
                    <a:pt x="482008" y="262651"/>
                    <a:pt x="449593" y="295066"/>
                  </a:cubicBezTo>
                  <a:cubicBezTo>
                    <a:pt x="417178" y="327481"/>
                    <a:pt x="373214" y="345692"/>
                    <a:pt x="327372" y="345692"/>
                  </a:cubicBezTo>
                  <a:lnTo>
                    <a:pt x="172846" y="345692"/>
                  </a:lnTo>
                  <a:cubicBezTo>
                    <a:pt x="127004" y="345692"/>
                    <a:pt x="83040" y="327481"/>
                    <a:pt x="50625" y="295066"/>
                  </a:cubicBezTo>
                  <a:cubicBezTo>
                    <a:pt x="18210" y="262651"/>
                    <a:pt x="0" y="218687"/>
                    <a:pt x="0" y="172846"/>
                  </a:cubicBezTo>
                  <a:lnTo>
                    <a:pt x="0" y="172846"/>
                  </a:lnTo>
                  <a:cubicBezTo>
                    <a:pt x="0" y="127004"/>
                    <a:pt x="18210" y="83040"/>
                    <a:pt x="50625" y="50625"/>
                  </a:cubicBezTo>
                  <a:cubicBezTo>
                    <a:pt x="83040" y="18210"/>
                    <a:pt x="127004" y="0"/>
                    <a:pt x="172846" y="0"/>
                  </a:cubicBezTo>
                  <a:close/>
                </a:path>
              </a:pathLst>
            </a:custGeom>
            <a:solidFill>
              <a:srgbClr val="BDD4D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535427" cy="3552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800" u="none" strike="noStrike" spc="-14" dirty="0" err="1">
                  <a:solidFill>
                    <a:srgbClr val="4A201C"/>
                  </a:solidFill>
                  <a:latin typeface="Public Sans 2"/>
                  <a:ea typeface="Public Sans 2"/>
                  <a:cs typeface="Public Sans 2"/>
                  <a:sym typeface="Public Sans 2"/>
                </a:rPr>
                <a:t>Testisler</a:t>
              </a:r>
              <a:r>
                <a:rPr lang="en-US" sz="2800" u="none" strike="noStrike" spc="-14" dirty="0">
                  <a:solidFill>
                    <a:srgbClr val="4A201C"/>
                  </a:solidFill>
                  <a:latin typeface="Public Sans 2"/>
                  <a:ea typeface="Public Sans 2"/>
                  <a:cs typeface="Public Sans 2"/>
                  <a:sym typeface="Public Sans 2"/>
                </a:rPr>
                <a:t> </a:t>
              </a:r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1804907" y="4942524"/>
            <a:ext cx="3555128" cy="2744790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8" name="AutoShape 8"/>
          <p:cNvSpPr/>
          <p:nvPr/>
        </p:nvSpPr>
        <p:spPr>
          <a:xfrm flipV="1">
            <a:off x="14276717" y="5598798"/>
            <a:ext cx="2032950" cy="1978737"/>
          </a:xfrm>
          <a:prstGeom prst="line">
            <a:avLst/>
          </a:prstGeom>
          <a:ln w="57150" cap="flat">
            <a:solidFill>
              <a:srgbClr val="FFF9F2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1143000" y="3619500"/>
            <a:ext cx="8572500" cy="5524500"/>
            <a:chOff x="0" y="0"/>
            <a:chExt cx="2257778" cy="1455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7778" cy="1455012"/>
            </a:xfrm>
            <a:custGeom>
              <a:avLst/>
              <a:gdLst/>
              <a:ahLst/>
              <a:cxnLst/>
              <a:rect l="l" t="t" r="r" b="b"/>
              <a:pathLst>
                <a:path w="2257778" h="1455012">
                  <a:moveTo>
                    <a:pt x="45156" y="0"/>
                  </a:moveTo>
                  <a:lnTo>
                    <a:pt x="2212622" y="0"/>
                  </a:lnTo>
                  <a:cubicBezTo>
                    <a:pt x="2237561" y="0"/>
                    <a:pt x="2257778" y="20217"/>
                    <a:pt x="2257778" y="45156"/>
                  </a:cubicBezTo>
                  <a:lnTo>
                    <a:pt x="2257778" y="1409857"/>
                  </a:lnTo>
                  <a:cubicBezTo>
                    <a:pt x="2257778" y="1434796"/>
                    <a:pt x="2237561" y="1455012"/>
                    <a:pt x="2212622" y="1455012"/>
                  </a:cubicBezTo>
                  <a:lnTo>
                    <a:pt x="45156" y="1455012"/>
                  </a:lnTo>
                  <a:cubicBezTo>
                    <a:pt x="20217" y="1455012"/>
                    <a:pt x="0" y="1434796"/>
                    <a:pt x="0" y="1409857"/>
                  </a:cubicBezTo>
                  <a:lnTo>
                    <a:pt x="0" y="45156"/>
                  </a:lnTo>
                  <a:cubicBezTo>
                    <a:pt x="0" y="20217"/>
                    <a:pt x="20217" y="0"/>
                    <a:pt x="45156" y="0"/>
                  </a:cubicBezTo>
                  <a:close/>
                </a:path>
              </a:pathLst>
            </a:custGeom>
            <a:solidFill>
              <a:srgbClr val="FFF9F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57778" cy="1493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3000" y="1143000"/>
            <a:ext cx="8572500" cy="2095500"/>
            <a:chOff x="0" y="0"/>
            <a:chExt cx="2257778" cy="5519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57778" cy="551901"/>
            </a:xfrm>
            <a:custGeom>
              <a:avLst/>
              <a:gdLst/>
              <a:ahLst/>
              <a:cxnLst/>
              <a:rect l="l" t="t" r="r" b="b"/>
              <a:pathLst>
                <a:path w="2257778" h="551901">
                  <a:moveTo>
                    <a:pt x="45156" y="0"/>
                  </a:moveTo>
                  <a:lnTo>
                    <a:pt x="2212622" y="0"/>
                  </a:lnTo>
                  <a:cubicBezTo>
                    <a:pt x="2237561" y="0"/>
                    <a:pt x="2257778" y="20217"/>
                    <a:pt x="2257778" y="45156"/>
                  </a:cubicBezTo>
                  <a:lnTo>
                    <a:pt x="2257778" y="506746"/>
                  </a:lnTo>
                  <a:cubicBezTo>
                    <a:pt x="2257778" y="531684"/>
                    <a:pt x="2237561" y="551901"/>
                    <a:pt x="2212622" y="551901"/>
                  </a:cubicBezTo>
                  <a:lnTo>
                    <a:pt x="45156" y="551901"/>
                  </a:lnTo>
                  <a:cubicBezTo>
                    <a:pt x="20217" y="551901"/>
                    <a:pt x="0" y="531684"/>
                    <a:pt x="0" y="506746"/>
                  </a:cubicBezTo>
                  <a:lnTo>
                    <a:pt x="0" y="45156"/>
                  </a:lnTo>
                  <a:cubicBezTo>
                    <a:pt x="0" y="20217"/>
                    <a:pt x="20217" y="0"/>
                    <a:pt x="45156" y="0"/>
                  </a:cubicBezTo>
                  <a:close/>
                </a:path>
              </a:pathLst>
            </a:custGeom>
            <a:solidFill>
              <a:srgbClr val="FFBF5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2400"/>
              <a:ext cx="2257778" cy="39950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7999"/>
                </a:lnSpc>
              </a:pPr>
              <a:r>
                <a:rPr lang="en-US" sz="7999" b="1">
                  <a:solidFill>
                    <a:srgbClr val="4A201C"/>
                  </a:solidFill>
                  <a:latin typeface="Gliker Semi-Bold"/>
                  <a:ea typeface="Gliker Semi-Bold"/>
                  <a:cs typeface="Gliker Semi-Bold"/>
                  <a:sym typeface="Gliker Semi-Bold"/>
                </a:rPr>
                <a:t>Testosteron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49683" y="4743450"/>
            <a:ext cx="7759135" cy="324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50"/>
              </a:lnSpc>
            </a:pPr>
            <a:r>
              <a:rPr lang="en-US" sz="3000" spc="-15">
                <a:solidFill>
                  <a:srgbClr val="4A201C"/>
                </a:solidFill>
                <a:latin typeface="Public Sans 2"/>
                <a:ea typeface="Public Sans 2"/>
                <a:cs typeface="Public Sans 2"/>
                <a:sym typeface="Public Sans 2"/>
              </a:rPr>
              <a:t>Testosteron, erkek cinsiyet bezi olan testisler tarafından üretilen bir hormondur.</a:t>
            </a:r>
          </a:p>
          <a:p>
            <a:pPr marL="0" lvl="0" indent="0" algn="ctr">
              <a:lnSpc>
                <a:spcPts val="3000"/>
              </a:lnSpc>
            </a:pPr>
            <a:endParaRPr lang="en-US" sz="3000" spc="-15">
              <a:solidFill>
                <a:srgbClr val="4A201C"/>
              </a:solidFill>
              <a:latin typeface="Public Sans 2"/>
              <a:ea typeface="Public Sans 2"/>
              <a:cs typeface="Public Sans 2"/>
              <a:sym typeface="Public Sans 2"/>
            </a:endParaRPr>
          </a:p>
          <a:p>
            <a:pPr marL="0" lvl="0" indent="0" algn="ctr">
              <a:lnSpc>
                <a:spcPts val="3750"/>
              </a:lnSpc>
            </a:pPr>
            <a:r>
              <a:rPr lang="en-US" sz="3000" spc="-15">
                <a:solidFill>
                  <a:srgbClr val="4A201C"/>
                </a:solidFill>
                <a:latin typeface="Public Sans 2"/>
                <a:ea typeface="Public Sans 2"/>
                <a:cs typeface="Public Sans 2"/>
                <a:sym typeface="Public Sans 2"/>
              </a:rPr>
              <a:t>Erkeklerde sesin kalınlaşması, yüz ve kasık kıllarının oluşması, kas ve kemik gücünün artması gibi gelişimsel değişiklikleri kontrol eder.</a:t>
            </a:r>
          </a:p>
        </p:txBody>
      </p:sp>
      <p:pic>
        <p:nvPicPr>
          <p:cNvPr id="16" name="Resim 1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EFE02C7-B3D9-0783-0AD0-C363A27874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808" y="8402465"/>
            <a:ext cx="1755704" cy="184336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84564C5-368A-D279-9DFF-F433D0AA0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194" y="947360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43"/>
    </mc:Choice>
    <mc:Fallback xmlns="">
      <p:transition spd="slow" advTm="6244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266</Words>
  <Application>Microsoft Office PowerPoint</Application>
  <PresentationFormat>Özel</PresentationFormat>
  <Paragraphs>58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Calibri</vt:lpstr>
      <vt:lpstr>Public Sans 1</vt:lpstr>
      <vt:lpstr>Public Sans 2</vt:lpstr>
      <vt:lpstr>Arial</vt:lpstr>
      <vt:lpstr>Gliker Semi-Bold</vt:lpstr>
      <vt:lpstr>Gliker Bold</vt:lpstr>
      <vt:lpstr>Public Sans 1 Bold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İÇ SALGI BEZLERİ</dc:title>
  <cp:lastModifiedBy>Nisa Nur Oran</cp:lastModifiedBy>
  <cp:revision>6</cp:revision>
  <dcterms:created xsi:type="dcterms:W3CDTF">2006-08-16T00:00:00Z</dcterms:created>
  <dcterms:modified xsi:type="dcterms:W3CDTF">2025-09-19T21:19:21Z</dcterms:modified>
  <dc:identifier>DAGjqipQrpU</dc:identifier>
</cp:coreProperties>
</file>