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8288000" cy="10287000"/>
  <p:notesSz cx="6858000" cy="9144000"/>
  <p:embeddedFontLst>
    <p:embeddedFont>
      <p:font typeface="Agrandir" panose="020B0604020202020204" charset="-94"/>
      <p:regular r:id="rId23"/>
    </p:embeddedFont>
    <p:embeddedFont>
      <p:font typeface="Agrandir Bold" panose="020B0604020202020204" charset="-94"/>
      <p:regular r:id="rId24"/>
    </p:embeddedFont>
    <p:embeddedFont>
      <p:font typeface="DejaVu Serif Bold" panose="020B0604020202020204" charset="0"/>
      <p:regular r:id="rId25"/>
    </p:embeddedFont>
    <p:embeddedFont>
      <p:font typeface="Now Bold" panose="020B0604020202020204" charset="-94"/>
      <p:regular r:id="rId26"/>
    </p:embeddedFont>
    <p:embeddedFont>
      <p:font typeface="Public Sans" panose="020B0604020202020204" charset="-94"/>
      <p:regular r:id="rId27"/>
    </p:embeddedFont>
    <p:embeddedFont>
      <p:font typeface="Public Sans Bold" panose="020B0604020202020204" charset="-9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17" Type="http://schemas.openxmlformats.org/officeDocument/2006/relationships/image" Target="../media/image2.png"/><Relationship Id="rId2" Type="http://schemas.openxmlformats.org/officeDocument/2006/relationships/image" Target="../media/image13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8875" y="1028700"/>
            <a:ext cx="16170250" cy="8289465"/>
            <a:chOff x="0" y="0"/>
            <a:chExt cx="4258831" cy="2183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2183233"/>
            </a:xfrm>
            <a:custGeom>
              <a:avLst/>
              <a:gdLst/>
              <a:ahLst/>
              <a:cxnLst/>
              <a:rect l="l" t="t" r="r" b="b"/>
              <a:pathLst>
                <a:path w="4258831" h="2183233">
                  <a:moveTo>
                    <a:pt x="0" y="0"/>
                  </a:moveTo>
                  <a:lnTo>
                    <a:pt x="4258831" y="0"/>
                  </a:lnTo>
                  <a:lnTo>
                    <a:pt x="4258831" y="2183233"/>
                  </a:lnTo>
                  <a:lnTo>
                    <a:pt x="0" y="2183233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222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383972" y="3282970"/>
            <a:ext cx="9842202" cy="4170633"/>
          </a:xfrm>
          <a:custGeom>
            <a:avLst/>
            <a:gdLst/>
            <a:ahLst/>
            <a:cxnLst/>
            <a:rect l="l" t="t" r="r" b="b"/>
            <a:pathLst>
              <a:path w="9842202" h="4170633">
                <a:moveTo>
                  <a:pt x="0" y="0"/>
                </a:moveTo>
                <a:lnTo>
                  <a:pt x="9842201" y="0"/>
                </a:lnTo>
                <a:lnTo>
                  <a:pt x="9842201" y="4170633"/>
                </a:lnTo>
                <a:lnTo>
                  <a:pt x="0" y="41706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365710" y="1750480"/>
            <a:ext cx="13878725" cy="1236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</a:pPr>
            <a:r>
              <a:rPr lang="en-US" sz="72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SERI VE PARALEL BAĞLAMA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BB92A93-A951-74AF-97E8-DAB2B7D56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7581">
        <p159:morph option="byObject"/>
      </p:transition>
    </mc:Choice>
    <mc:Fallback xmlns="">
      <p:transition advTm="1758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91276" y="2515943"/>
            <a:ext cx="4780071" cy="5290353"/>
            <a:chOff x="0" y="0"/>
            <a:chExt cx="1084498" cy="1200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498" cy="1200270"/>
            </a:xfrm>
            <a:custGeom>
              <a:avLst/>
              <a:gdLst/>
              <a:ahLst/>
              <a:cxnLst/>
              <a:rect l="l" t="t" r="r" b="b"/>
              <a:pathLst>
                <a:path w="1084498" h="1200270">
                  <a:moveTo>
                    <a:pt x="76122" y="0"/>
                  </a:moveTo>
                  <a:lnTo>
                    <a:pt x="1008375" y="0"/>
                  </a:lnTo>
                  <a:cubicBezTo>
                    <a:pt x="1050417" y="0"/>
                    <a:pt x="1084498" y="34081"/>
                    <a:pt x="1084498" y="76122"/>
                  </a:cubicBezTo>
                  <a:lnTo>
                    <a:pt x="1084498" y="1124148"/>
                  </a:lnTo>
                  <a:cubicBezTo>
                    <a:pt x="1084498" y="1166189"/>
                    <a:pt x="1050417" y="1200270"/>
                    <a:pt x="1008375" y="1200270"/>
                  </a:cubicBezTo>
                  <a:lnTo>
                    <a:pt x="76122" y="1200270"/>
                  </a:lnTo>
                  <a:cubicBezTo>
                    <a:pt x="34081" y="1200270"/>
                    <a:pt x="0" y="1166189"/>
                    <a:pt x="0" y="1124148"/>
                  </a:cubicBezTo>
                  <a:lnTo>
                    <a:pt x="0" y="76122"/>
                  </a:lnTo>
                  <a:cubicBezTo>
                    <a:pt x="0" y="34081"/>
                    <a:pt x="34081" y="0"/>
                    <a:pt x="761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84498" cy="120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64746" y="2011027"/>
            <a:ext cx="2162320" cy="1032508"/>
          </a:xfrm>
          <a:custGeom>
            <a:avLst/>
            <a:gdLst/>
            <a:ahLst/>
            <a:cxnLst/>
            <a:rect l="l" t="t" r="r" b="b"/>
            <a:pathLst>
              <a:path w="2162320" h="1032508">
                <a:moveTo>
                  <a:pt x="0" y="0"/>
                </a:moveTo>
                <a:lnTo>
                  <a:pt x="2162320" y="0"/>
                </a:lnTo>
                <a:lnTo>
                  <a:pt x="2162320" y="1032508"/>
                </a:lnTo>
                <a:lnTo>
                  <a:pt x="0" y="103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5400000">
            <a:off x="10803428" y="4506409"/>
            <a:ext cx="2575696" cy="1236334"/>
          </a:xfrm>
          <a:custGeom>
            <a:avLst/>
            <a:gdLst/>
            <a:ahLst/>
            <a:cxnLst/>
            <a:rect l="l" t="t" r="r" b="b"/>
            <a:pathLst>
              <a:path w="2575696" h="1236334">
                <a:moveTo>
                  <a:pt x="0" y="0"/>
                </a:moveTo>
                <a:lnTo>
                  <a:pt x="2575696" y="0"/>
                </a:lnTo>
                <a:lnTo>
                  <a:pt x="2575696" y="1236334"/>
                </a:lnTo>
                <a:lnTo>
                  <a:pt x="0" y="1236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4064746" y="8569596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AMPUL</a:t>
            </a:r>
          </a:p>
        </p:txBody>
      </p:sp>
      <p:sp>
        <p:nvSpPr>
          <p:cNvPr id="8" name="Freeform 8"/>
          <p:cNvSpPr/>
          <p:nvPr/>
        </p:nvSpPr>
        <p:spPr>
          <a:xfrm rot="983417">
            <a:off x="1411867" y="-440574"/>
            <a:ext cx="8912720" cy="1570867"/>
          </a:xfrm>
          <a:custGeom>
            <a:avLst/>
            <a:gdLst/>
            <a:ahLst/>
            <a:cxnLst/>
            <a:rect l="l" t="t" r="r" b="b"/>
            <a:pathLst>
              <a:path w="8912720" h="1570867">
                <a:moveTo>
                  <a:pt x="0" y="0"/>
                </a:moveTo>
                <a:lnTo>
                  <a:pt x="8912720" y="0"/>
                </a:lnTo>
                <a:lnTo>
                  <a:pt x="8912720" y="1570866"/>
                </a:lnTo>
                <a:lnTo>
                  <a:pt x="0" y="1570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0185483" flipV="1">
            <a:off x="-1791089" y="8594536"/>
            <a:ext cx="9432302" cy="1662443"/>
          </a:xfrm>
          <a:custGeom>
            <a:avLst/>
            <a:gdLst/>
            <a:ahLst/>
            <a:cxnLst/>
            <a:rect l="l" t="t" r="r" b="b"/>
            <a:pathLst>
              <a:path w="9432302" h="1662443">
                <a:moveTo>
                  <a:pt x="0" y="1662443"/>
                </a:moveTo>
                <a:lnTo>
                  <a:pt x="9432302" y="1662443"/>
                </a:lnTo>
                <a:lnTo>
                  <a:pt x="9432302" y="0"/>
                </a:lnTo>
                <a:lnTo>
                  <a:pt x="0" y="0"/>
                </a:lnTo>
                <a:lnTo>
                  <a:pt x="0" y="166244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0514603">
            <a:off x="8672067" y="9180267"/>
            <a:ext cx="8912720" cy="1570867"/>
          </a:xfrm>
          <a:custGeom>
            <a:avLst/>
            <a:gdLst/>
            <a:ahLst/>
            <a:cxnLst/>
            <a:rect l="l" t="t" r="r" b="b"/>
            <a:pathLst>
              <a:path w="8912720" h="1570867">
                <a:moveTo>
                  <a:pt x="0" y="0"/>
                </a:moveTo>
                <a:lnTo>
                  <a:pt x="8912720" y="0"/>
                </a:lnTo>
                <a:lnTo>
                  <a:pt x="8912720" y="1570867"/>
                </a:lnTo>
                <a:lnTo>
                  <a:pt x="0" y="1570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3805552" y="7197092"/>
            <a:ext cx="2374965" cy="1139923"/>
          </a:xfrm>
          <a:custGeom>
            <a:avLst/>
            <a:gdLst/>
            <a:ahLst/>
            <a:cxnLst/>
            <a:rect l="l" t="t" r="r" b="b"/>
            <a:pathLst>
              <a:path w="2374965" h="1139923">
                <a:moveTo>
                  <a:pt x="0" y="0"/>
                </a:moveTo>
                <a:lnTo>
                  <a:pt x="2374965" y="0"/>
                </a:lnTo>
                <a:lnTo>
                  <a:pt x="2374965" y="1139923"/>
                </a:lnTo>
                <a:lnTo>
                  <a:pt x="0" y="11399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9282035" y="1429563"/>
            <a:ext cx="2195435" cy="2195435"/>
          </a:xfrm>
          <a:custGeom>
            <a:avLst/>
            <a:gdLst/>
            <a:ahLst/>
            <a:cxnLst/>
            <a:rect l="l" t="t" r="r" b="b"/>
            <a:pathLst>
              <a:path w="2195435" h="2195435">
                <a:moveTo>
                  <a:pt x="0" y="0"/>
                </a:moveTo>
                <a:lnTo>
                  <a:pt x="2195436" y="0"/>
                </a:lnTo>
                <a:lnTo>
                  <a:pt x="2195436" y="2195436"/>
                </a:lnTo>
                <a:lnTo>
                  <a:pt x="0" y="21954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1371332" y="1667843"/>
            <a:ext cx="7910703" cy="6789404"/>
            <a:chOff x="0" y="0"/>
            <a:chExt cx="10547604" cy="905253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0"/>
              <a:ext cx="10547604" cy="1916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8499" b="1">
                  <a:solidFill>
                    <a:srgbClr val="EFD349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ampermetre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610465"/>
              <a:ext cx="10547604" cy="6442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3" lvl="1" indent="-323852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Bir iletkenin herhangi bir noktasından birim zamanda geçen enerji miktarına </a:t>
              </a:r>
              <a:r>
                <a:rPr lang="en-US" sz="3000" b="1">
                  <a:solidFill>
                    <a:srgbClr val="F9525C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akım şiddeti </a:t>
              </a: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denir. </a:t>
              </a:r>
            </a:p>
            <a:p>
              <a:pPr marL="647703" lvl="1" indent="-323852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Akım şiddeti kısaca “</a:t>
              </a:r>
              <a:r>
                <a:rPr lang="en-US" sz="3000" b="1">
                  <a:solidFill>
                    <a:srgbClr val="F9525C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I</a:t>
              </a: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” harfi ile gösterilir. Bir elektrik devresinden geçen akım şiddetini ölçmek için ampermetre kullanılır. </a:t>
              </a:r>
            </a:p>
            <a:p>
              <a:pPr marL="647703" lvl="1" indent="-323852" algn="l">
                <a:lnSpc>
                  <a:spcPts val="4200"/>
                </a:lnSpc>
                <a:buFont typeface="Arial"/>
                <a:buChar char="•"/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Ampermetre, akım şiddeti ölçülmek istenilen devreye </a:t>
              </a:r>
              <a:r>
                <a:rPr lang="en-US" sz="3000" b="1">
                  <a:solidFill>
                    <a:srgbClr val="F9525C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seri</a:t>
              </a: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 olarak bağlanır.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993882" y="1263141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PIL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9846718" y="4906890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AMPERMETRE</a:t>
            </a:r>
          </a:p>
        </p:txBody>
      </p:sp>
      <p:sp>
        <p:nvSpPr>
          <p:cNvPr id="18" name="Freeform 18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725EE482-6BA9-BE76-B638-49485DD8ED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84022">
        <p159:morph option="byObject"/>
      </p:transition>
    </mc:Choice>
    <mc:Fallback xmlns="">
      <p:transition advTm="8402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4991" y="2485962"/>
            <a:ext cx="4780071" cy="5290353"/>
            <a:chOff x="0" y="0"/>
            <a:chExt cx="1084498" cy="12002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498" cy="1200270"/>
            </a:xfrm>
            <a:custGeom>
              <a:avLst/>
              <a:gdLst/>
              <a:ahLst/>
              <a:cxnLst/>
              <a:rect l="l" t="t" r="r" b="b"/>
              <a:pathLst>
                <a:path w="1084498" h="1200270">
                  <a:moveTo>
                    <a:pt x="76122" y="0"/>
                  </a:moveTo>
                  <a:lnTo>
                    <a:pt x="1008375" y="0"/>
                  </a:lnTo>
                  <a:cubicBezTo>
                    <a:pt x="1050417" y="0"/>
                    <a:pt x="1084498" y="34081"/>
                    <a:pt x="1084498" y="76122"/>
                  </a:cubicBezTo>
                  <a:lnTo>
                    <a:pt x="1084498" y="1124148"/>
                  </a:lnTo>
                  <a:cubicBezTo>
                    <a:pt x="1084498" y="1166189"/>
                    <a:pt x="1050417" y="1200270"/>
                    <a:pt x="1008375" y="1200270"/>
                  </a:cubicBezTo>
                  <a:lnTo>
                    <a:pt x="76122" y="1200270"/>
                  </a:lnTo>
                  <a:cubicBezTo>
                    <a:pt x="34081" y="1200270"/>
                    <a:pt x="0" y="1166189"/>
                    <a:pt x="0" y="1124148"/>
                  </a:cubicBezTo>
                  <a:lnTo>
                    <a:pt x="0" y="76122"/>
                  </a:lnTo>
                  <a:cubicBezTo>
                    <a:pt x="0" y="34081"/>
                    <a:pt x="34081" y="0"/>
                    <a:pt x="761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84498" cy="1209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34991" y="2468342"/>
            <a:ext cx="4780071" cy="3562422"/>
            <a:chOff x="0" y="0"/>
            <a:chExt cx="1084498" cy="808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498" cy="808239"/>
            </a:xfrm>
            <a:custGeom>
              <a:avLst/>
              <a:gdLst/>
              <a:ahLst/>
              <a:cxnLst/>
              <a:rect l="l" t="t" r="r" b="b"/>
              <a:pathLst>
                <a:path w="1084498" h="808239">
                  <a:moveTo>
                    <a:pt x="76122" y="0"/>
                  </a:moveTo>
                  <a:lnTo>
                    <a:pt x="1008375" y="0"/>
                  </a:lnTo>
                  <a:cubicBezTo>
                    <a:pt x="1050417" y="0"/>
                    <a:pt x="1084498" y="34081"/>
                    <a:pt x="1084498" y="76122"/>
                  </a:cubicBezTo>
                  <a:lnTo>
                    <a:pt x="1084498" y="732116"/>
                  </a:lnTo>
                  <a:cubicBezTo>
                    <a:pt x="1084498" y="752305"/>
                    <a:pt x="1076478" y="771667"/>
                    <a:pt x="1062202" y="785943"/>
                  </a:cubicBezTo>
                  <a:cubicBezTo>
                    <a:pt x="1047926" y="800219"/>
                    <a:pt x="1028564" y="808239"/>
                    <a:pt x="1008375" y="808239"/>
                  </a:cubicBezTo>
                  <a:lnTo>
                    <a:pt x="76122" y="808239"/>
                  </a:lnTo>
                  <a:cubicBezTo>
                    <a:pt x="34081" y="808239"/>
                    <a:pt x="0" y="774158"/>
                    <a:pt x="0" y="732116"/>
                  </a:cubicBezTo>
                  <a:lnTo>
                    <a:pt x="0" y="76122"/>
                  </a:lnTo>
                  <a:cubicBezTo>
                    <a:pt x="0" y="34081"/>
                    <a:pt x="34081" y="0"/>
                    <a:pt x="761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084498" cy="8177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8363" y="1077306"/>
            <a:ext cx="7963921" cy="7475205"/>
            <a:chOff x="0" y="0"/>
            <a:chExt cx="10618561" cy="996693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0500"/>
              <a:ext cx="10618561" cy="1916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8499" b="1">
                  <a:solidFill>
                    <a:srgbClr val="D82B35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voltmetre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39040"/>
              <a:ext cx="10618561" cy="7327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Elektrik devrelerinde, devreye enerji sağlayan pillerin artı (+) ve eksi (-) kutupları arasındaki yük farkından dolayı elektrik akımı oluşur.  Bu enerji farkına</a:t>
              </a:r>
            </a:p>
            <a:p>
              <a:pPr algn="l">
                <a:lnSpc>
                  <a:spcPts val="3900"/>
                </a:lnSpc>
              </a:pPr>
              <a:r>
                <a:rPr lang="en-US" sz="3000" b="1">
                  <a:solidFill>
                    <a:srgbClr val="D82B35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gerilim (potansiyel fark)</a:t>
              </a: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 denir.</a:t>
              </a:r>
            </a:p>
            <a:p>
              <a:pPr algn="l">
                <a:lnSpc>
                  <a:spcPts val="3900"/>
                </a:lnSpc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Elektik devrelerinde gerilimi ölçmek için kullanılan aletlere </a:t>
              </a:r>
              <a:r>
                <a:rPr lang="en-US" sz="3000" b="1">
                  <a:solidFill>
                    <a:srgbClr val="D82B35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voltmetre </a:t>
              </a: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denir. Voltmetre, elektrik devrelerine </a:t>
              </a:r>
              <a:r>
                <a:rPr lang="en-US" sz="3000" b="1">
                  <a:solidFill>
                    <a:srgbClr val="D82B35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paralel</a:t>
              </a: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 bağlanır.</a:t>
              </a:r>
            </a:p>
            <a:p>
              <a:pPr algn="l">
                <a:lnSpc>
                  <a:spcPts val="3900"/>
                </a:lnSpc>
              </a:pPr>
              <a:r>
                <a:rPr lang="en-US" sz="3000" b="1" u="none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Gerilimin birimi “</a:t>
              </a:r>
              <a:r>
                <a:rPr lang="en-US" sz="3000" b="1" u="none">
                  <a:solidFill>
                    <a:srgbClr val="D82B35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volt</a:t>
              </a:r>
              <a:r>
                <a:rPr lang="en-US" sz="3000" b="1" u="none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”tur. Volt</a:t>
              </a:r>
            </a:p>
            <a:p>
              <a:pPr algn="l">
                <a:lnSpc>
                  <a:spcPts val="3900"/>
                </a:lnSpc>
              </a:pPr>
              <a:r>
                <a:rPr lang="en-US" sz="3000" b="1" u="none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kısaca “</a:t>
              </a:r>
              <a:r>
                <a:rPr lang="en-US" sz="3000" b="1" u="none">
                  <a:solidFill>
                    <a:srgbClr val="D82B35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V”</a:t>
              </a:r>
              <a:r>
                <a:rPr lang="en-US" sz="3000" b="1" u="none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 harfi ile gösterilmektedir.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743866" y="1969708"/>
            <a:ext cx="2162320" cy="1032508"/>
          </a:xfrm>
          <a:custGeom>
            <a:avLst/>
            <a:gdLst/>
            <a:ahLst/>
            <a:cxnLst/>
            <a:rect l="l" t="t" r="r" b="b"/>
            <a:pathLst>
              <a:path w="2162320" h="1032508">
                <a:moveTo>
                  <a:pt x="0" y="0"/>
                </a:moveTo>
                <a:lnTo>
                  <a:pt x="2162320" y="0"/>
                </a:lnTo>
                <a:lnTo>
                  <a:pt x="2162320" y="1032508"/>
                </a:lnTo>
                <a:lnTo>
                  <a:pt x="0" y="103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12637544" y="5419469"/>
            <a:ext cx="2374965" cy="1139923"/>
          </a:xfrm>
          <a:custGeom>
            <a:avLst/>
            <a:gdLst/>
            <a:ahLst/>
            <a:cxnLst/>
            <a:rect l="l" t="t" r="r" b="b"/>
            <a:pathLst>
              <a:path w="2374965" h="1139923">
                <a:moveTo>
                  <a:pt x="0" y="0"/>
                </a:moveTo>
                <a:lnTo>
                  <a:pt x="2374965" y="0"/>
                </a:lnTo>
                <a:lnTo>
                  <a:pt x="2374965" y="1139923"/>
                </a:lnTo>
                <a:lnTo>
                  <a:pt x="0" y="11399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2623942" y="7162723"/>
            <a:ext cx="2402167" cy="1153040"/>
          </a:xfrm>
          <a:custGeom>
            <a:avLst/>
            <a:gdLst/>
            <a:ahLst/>
            <a:cxnLst/>
            <a:rect l="l" t="t" r="r" b="b"/>
            <a:pathLst>
              <a:path w="2402167" h="1153040">
                <a:moveTo>
                  <a:pt x="0" y="0"/>
                </a:moveTo>
                <a:lnTo>
                  <a:pt x="2402168" y="0"/>
                </a:lnTo>
                <a:lnTo>
                  <a:pt x="2402168" y="1153041"/>
                </a:lnTo>
                <a:lnTo>
                  <a:pt x="0" y="11530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983417">
            <a:off x="1411867" y="-440574"/>
            <a:ext cx="8912720" cy="1570867"/>
          </a:xfrm>
          <a:custGeom>
            <a:avLst/>
            <a:gdLst/>
            <a:ahLst/>
            <a:cxnLst/>
            <a:rect l="l" t="t" r="r" b="b"/>
            <a:pathLst>
              <a:path w="8912720" h="1570867">
                <a:moveTo>
                  <a:pt x="0" y="0"/>
                </a:moveTo>
                <a:lnTo>
                  <a:pt x="8912720" y="0"/>
                </a:lnTo>
                <a:lnTo>
                  <a:pt x="8912720" y="1570866"/>
                </a:lnTo>
                <a:lnTo>
                  <a:pt x="0" y="15708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10185483" flipV="1">
            <a:off x="-1791089" y="8594536"/>
            <a:ext cx="9432302" cy="1662443"/>
          </a:xfrm>
          <a:custGeom>
            <a:avLst/>
            <a:gdLst/>
            <a:ahLst/>
            <a:cxnLst/>
            <a:rect l="l" t="t" r="r" b="b"/>
            <a:pathLst>
              <a:path w="9432302" h="1662443">
                <a:moveTo>
                  <a:pt x="0" y="1662443"/>
                </a:moveTo>
                <a:lnTo>
                  <a:pt x="9432302" y="1662443"/>
                </a:lnTo>
                <a:lnTo>
                  <a:pt x="9432302" y="0"/>
                </a:lnTo>
                <a:lnTo>
                  <a:pt x="0" y="0"/>
                </a:lnTo>
                <a:lnTo>
                  <a:pt x="0" y="1662443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10514603">
            <a:off x="8672067" y="9180267"/>
            <a:ext cx="8912720" cy="1570867"/>
          </a:xfrm>
          <a:custGeom>
            <a:avLst/>
            <a:gdLst/>
            <a:ahLst/>
            <a:cxnLst/>
            <a:rect l="l" t="t" r="r" b="b"/>
            <a:pathLst>
              <a:path w="8912720" h="1570867">
                <a:moveTo>
                  <a:pt x="0" y="0"/>
                </a:moveTo>
                <a:lnTo>
                  <a:pt x="8912720" y="0"/>
                </a:lnTo>
                <a:lnTo>
                  <a:pt x="8912720" y="1570867"/>
                </a:lnTo>
                <a:lnTo>
                  <a:pt x="0" y="15708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8010593" y="806661"/>
            <a:ext cx="3098408" cy="3098408"/>
          </a:xfrm>
          <a:custGeom>
            <a:avLst/>
            <a:gdLst/>
            <a:ahLst/>
            <a:cxnLst/>
            <a:rect l="l" t="t" r="r" b="b"/>
            <a:pathLst>
              <a:path w="3098408" h="3098408">
                <a:moveTo>
                  <a:pt x="0" y="0"/>
                </a:moveTo>
                <a:lnTo>
                  <a:pt x="3098408" y="0"/>
                </a:lnTo>
                <a:lnTo>
                  <a:pt x="3098408" y="3098408"/>
                </a:lnTo>
                <a:lnTo>
                  <a:pt x="0" y="309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12673002" y="4729184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AMPUL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73002" y="1388306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PIL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73002" y="8411014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VOLTMETRE</a:t>
            </a:r>
          </a:p>
        </p:txBody>
      </p:sp>
      <p:sp>
        <p:nvSpPr>
          <p:cNvPr id="21" name="Freeform 21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06B5608B-006E-38F4-FFF9-D5EC39D8F8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7238">
        <p159:morph option="byObject"/>
      </p:transition>
    </mc:Choice>
    <mc:Fallback xmlns="">
      <p:transition advTm="6723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2B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56117">
            <a:off x="-3784505" y="-5926596"/>
            <a:ext cx="9364169" cy="7198705"/>
          </a:xfrm>
          <a:custGeom>
            <a:avLst/>
            <a:gdLst/>
            <a:ahLst/>
            <a:cxnLst/>
            <a:rect l="l" t="t" r="r" b="b"/>
            <a:pathLst>
              <a:path w="9364169" h="7198705">
                <a:moveTo>
                  <a:pt x="0" y="0"/>
                </a:moveTo>
                <a:lnTo>
                  <a:pt x="9364169" y="0"/>
                </a:lnTo>
                <a:lnTo>
                  <a:pt x="9364169" y="7198705"/>
                </a:lnTo>
                <a:lnTo>
                  <a:pt x="0" y="719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180079" y="1836260"/>
            <a:ext cx="7963921" cy="2522538"/>
            <a:chOff x="0" y="0"/>
            <a:chExt cx="10618561" cy="3363384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0618561" cy="1916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8499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Direnç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35929"/>
              <a:ext cx="10618561" cy="1227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10"/>
                </a:lnSpc>
              </a:pPr>
              <a:r>
                <a:rPr lang="en-US" sz="27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Maddelerin elektrik enerjisine karşı gösterdiği zorluğa direnç denir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4641426" y="4133807"/>
            <a:ext cx="0" cy="1785487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7" name="AutoShape 7"/>
          <p:cNvSpPr/>
          <p:nvPr/>
        </p:nvSpPr>
        <p:spPr>
          <a:xfrm>
            <a:off x="12872120" y="4105232"/>
            <a:ext cx="0" cy="1814062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2624845" y="3877529"/>
            <a:ext cx="2181586" cy="455406"/>
          </a:xfrm>
          <a:custGeom>
            <a:avLst/>
            <a:gdLst/>
            <a:ahLst/>
            <a:cxnLst/>
            <a:rect l="l" t="t" r="r" b="b"/>
            <a:pathLst>
              <a:path w="2181586" h="455406">
                <a:moveTo>
                  <a:pt x="0" y="0"/>
                </a:moveTo>
                <a:lnTo>
                  <a:pt x="2181586" y="0"/>
                </a:lnTo>
                <a:lnTo>
                  <a:pt x="2181586" y="455406"/>
                </a:lnTo>
                <a:lnTo>
                  <a:pt x="0" y="4554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10257599">
            <a:off x="-343057" y="9113508"/>
            <a:ext cx="12948875" cy="2346984"/>
          </a:xfrm>
          <a:custGeom>
            <a:avLst/>
            <a:gdLst/>
            <a:ahLst/>
            <a:cxnLst/>
            <a:rect l="l" t="t" r="r" b="b"/>
            <a:pathLst>
              <a:path w="12948875" h="2346984">
                <a:moveTo>
                  <a:pt x="0" y="0"/>
                </a:moveTo>
                <a:lnTo>
                  <a:pt x="12948875" y="0"/>
                </a:lnTo>
                <a:lnTo>
                  <a:pt x="12948875" y="2346984"/>
                </a:lnTo>
                <a:lnTo>
                  <a:pt x="0" y="2346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463487">
            <a:off x="6677086" y="-901610"/>
            <a:ext cx="12948875" cy="2346984"/>
          </a:xfrm>
          <a:custGeom>
            <a:avLst/>
            <a:gdLst/>
            <a:ahLst/>
            <a:cxnLst/>
            <a:rect l="l" t="t" r="r" b="b"/>
            <a:pathLst>
              <a:path w="12948875" h="2346984">
                <a:moveTo>
                  <a:pt x="0" y="0"/>
                </a:moveTo>
                <a:lnTo>
                  <a:pt x="12948875" y="0"/>
                </a:lnTo>
                <a:lnTo>
                  <a:pt x="12948875" y="2346984"/>
                </a:lnTo>
                <a:lnTo>
                  <a:pt x="0" y="2346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2293829">
            <a:off x="13791113" y="6571385"/>
            <a:ext cx="8278116" cy="6363802"/>
          </a:xfrm>
          <a:custGeom>
            <a:avLst/>
            <a:gdLst/>
            <a:ahLst/>
            <a:cxnLst/>
            <a:rect l="l" t="t" r="r" b="b"/>
            <a:pathLst>
              <a:path w="8278116" h="6363802">
                <a:moveTo>
                  <a:pt x="0" y="0"/>
                </a:moveTo>
                <a:lnTo>
                  <a:pt x="8278117" y="0"/>
                </a:lnTo>
                <a:lnTo>
                  <a:pt x="8278117" y="6363802"/>
                </a:lnTo>
                <a:lnTo>
                  <a:pt x="0" y="6363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2563615" y="3270219"/>
            <a:ext cx="2304048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RESISTOR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216279" y="5381835"/>
            <a:ext cx="998718" cy="99871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681284" y="6504378"/>
            <a:ext cx="2068709" cy="401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100" b="1" spc="243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OHMMETER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12872120" y="5881194"/>
            <a:ext cx="344159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>
            <a:off x="14214997" y="5881194"/>
            <a:ext cx="426429" cy="0"/>
          </a:xfrm>
          <a:prstGeom prst="line">
            <a:avLst/>
          </a:prstGeom>
          <a:ln w="762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13495250" y="5482096"/>
            <a:ext cx="440776" cy="731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3899" spc="452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Ω</a:t>
            </a:r>
          </a:p>
        </p:txBody>
      </p:sp>
      <p:sp>
        <p:nvSpPr>
          <p:cNvPr id="20" name="Freeform 20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7218845-C1C9-1A0A-2929-1CFDCED096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2685">
        <p159:morph option="byObject"/>
      </p:transition>
    </mc:Choice>
    <mc:Fallback xmlns="">
      <p:transition advTm="12685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67224"/>
            <a:ext cx="7494174" cy="8552553"/>
          </a:xfrm>
          <a:custGeom>
            <a:avLst/>
            <a:gdLst/>
            <a:ahLst/>
            <a:cxnLst/>
            <a:rect l="l" t="t" r="r" b="b"/>
            <a:pathLst>
              <a:path w="7494174" h="8552553">
                <a:moveTo>
                  <a:pt x="0" y="0"/>
                </a:moveTo>
                <a:lnTo>
                  <a:pt x="7494174" y="0"/>
                </a:lnTo>
                <a:lnTo>
                  <a:pt x="7494174" y="8552552"/>
                </a:lnTo>
                <a:lnTo>
                  <a:pt x="0" y="855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7684457" y="6425828"/>
            <a:ext cx="9932486" cy="3447361"/>
            <a:chOff x="0" y="0"/>
            <a:chExt cx="2615963" cy="9079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15963" cy="907947"/>
            </a:xfrm>
            <a:custGeom>
              <a:avLst/>
              <a:gdLst/>
              <a:ahLst/>
              <a:cxnLst/>
              <a:rect l="l" t="t" r="r" b="b"/>
              <a:pathLst>
                <a:path w="2615963" h="907947">
                  <a:moveTo>
                    <a:pt x="0" y="0"/>
                  </a:moveTo>
                  <a:lnTo>
                    <a:pt x="2615963" y="0"/>
                  </a:lnTo>
                  <a:lnTo>
                    <a:pt x="2615963" y="907947"/>
                  </a:lnTo>
                  <a:lnTo>
                    <a:pt x="0" y="907947"/>
                  </a:lnTo>
                  <a:close/>
                </a:path>
              </a:pathLst>
            </a:custGeom>
            <a:solidFill>
              <a:srgbClr val="EFD349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615963" cy="917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62626" y="1028823"/>
            <a:ext cx="9776149" cy="4901706"/>
            <a:chOff x="0" y="0"/>
            <a:chExt cx="13034865" cy="6535608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0"/>
              <a:ext cx="13034865" cy="1916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8499" b="1">
                  <a:solidFill>
                    <a:srgbClr val="EFD349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Ohm Kanunu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49308"/>
              <a:ext cx="13034865" cy="4686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00"/>
                </a:lnSpc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Elektrik devrelerinde herhangi bir devre elemanının uçları arasındaki gerilimin, üzerinden geçen akım şiddetine oranı sabittir. Bu sabit oran, o devre elemanının direnç değerine eşittir. </a:t>
              </a:r>
            </a:p>
            <a:p>
              <a:pPr algn="l">
                <a:lnSpc>
                  <a:spcPts val="3900"/>
                </a:lnSpc>
              </a:pPr>
              <a:r>
                <a:rPr lang="en-US" sz="3000" b="1">
                  <a:solidFill>
                    <a:srgbClr val="FFFFFF"/>
                  </a:solidFill>
                  <a:latin typeface="Agrandir Bold"/>
                  <a:ea typeface="Agrandir Bold"/>
                  <a:cs typeface="Agrandir Bold"/>
                  <a:sym typeface="Agrandir Bold"/>
                </a:rPr>
                <a:t>Bu bağıntı, 1826’da George Simon Ohm (Corç Saymın Ohm) tarafından bulunmuştur ve “Ohm Kanunu” olarak adlandırılır.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19542" y="7041197"/>
            <a:ext cx="7404874" cy="624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0"/>
              </a:lnSpc>
            </a:pPr>
            <a:r>
              <a:rPr lang="en-US" sz="3300" b="1">
                <a:solidFill>
                  <a:srgbClr val="023868"/>
                </a:solidFill>
                <a:latin typeface="Agrandir Bold"/>
                <a:ea typeface="Agrandir Bold"/>
                <a:cs typeface="Agrandir Bold"/>
                <a:sym typeface="Agrandir Bold"/>
              </a:rPr>
              <a:t>Gerilim ( V )= akım ( I ) x direnç ( R 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60059" y="7676434"/>
            <a:ext cx="393402" cy="47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  <a:spcBef>
                <a:spcPct val="0"/>
              </a:spcBef>
            </a:pPr>
            <a:r>
              <a:rPr lang="en-US" sz="2499" b="1" spc="289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Ω 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A4B4AB8-DCEE-B054-6FEA-BC61935E7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86133">
        <p159:morph option="byObject"/>
      </p:transition>
    </mc:Choice>
    <mc:Fallback xmlns="">
      <p:transition advTm="8613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67224"/>
            <a:ext cx="7494174" cy="8552553"/>
          </a:xfrm>
          <a:custGeom>
            <a:avLst/>
            <a:gdLst/>
            <a:ahLst/>
            <a:cxnLst/>
            <a:rect l="l" t="t" r="r" b="b"/>
            <a:pathLst>
              <a:path w="7494174" h="8552553">
                <a:moveTo>
                  <a:pt x="0" y="0"/>
                </a:moveTo>
                <a:lnTo>
                  <a:pt x="7494174" y="0"/>
                </a:lnTo>
                <a:lnTo>
                  <a:pt x="7494174" y="8552552"/>
                </a:lnTo>
                <a:lnTo>
                  <a:pt x="0" y="85525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8175154" y="2750901"/>
            <a:ext cx="8115300" cy="3447361"/>
            <a:chOff x="0" y="0"/>
            <a:chExt cx="2137363" cy="9079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7363" cy="907947"/>
            </a:xfrm>
            <a:custGeom>
              <a:avLst/>
              <a:gdLst/>
              <a:ahLst/>
              <a:cxnLst/>
              <a:rect l="l" t="t" r="r" b="b"/>
              <a:pathLst>
                <a:path w="2137363" h="907947">
                  <a:moveTo>
                    <a:pt x="0" y="0"/>
                  </a:moveTo>
                  <a:lnTo>
                    <a:pt x="2137363" y="0"/>
                  </a:lnTo>
                  <a:lnTo>
                    <a:pt x="2137363" y="907947"/>
                  </a:lnTo>
                  <a:lnTo>
                    <a:pt x="0" y="907947"/>
                  </a:lnTo>
                  <a:close/>
                </a:path>
              </a:pathLst>
            </a:custGeom>
            <a:solidFill>
              <a:srgbClr val="EFD349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137363" cy="917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144000" y="6573980"/>
            <a:ext cx="5635537" cy="3120678"/>
          </a:xfrm>
          <a:custGeom>
            <a:avLst/>
            <a:gdLst/>
            <a:ahLst/>
            <a:cxnLst/>
            <a:rect l="l" t="t" r="r" b="b"/>
            <a:pathLst>
              <a:path w="5635537" h="3120678">
                <a:moveTo>
                  <a:pt x="0" y="0"/>
                </a:moveTo>
                <a:lnTo>
                  <a:pt x="5635537" y="0"/>
                </a:lnTo>
                <a:lnTo>
                  <a:pt x="5635537" y="3120678"/>
                </a:lnTo>
                <a:lnTo>
                  <a:pt x="0" y="31206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8758249" y="3014399"/>
            <a:ext cx="6949109" cy="2796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90"/>
              </a:lnSpc>
            </a:pPr>
            <a:r>
              <a:rPr lang="en-US" sz="3300" b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Direncin birimi “volt/amper” veya “ohm (Ω)”dur. Bir devredeki direnç,</a:t>
            </a:r>
          </a:p>
          <a:p>
            <a:pPr algn="l">
              <a:lnSpc>
                <a:spcPts val="4290"/>
              </a:lnSpc>
            </a:pPr>
            <a:r>
              <a:rPr lang="en-US" sz="3300" b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direnç ölçer (ohmmetre) adı verilen araç ile ölçülür.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F83BE77-6FAF-4B61-B3BA-03BBAD752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6340">
        <p159:morph option="byObject"/>
      </p:transition>
    </mc:Choice>
    <mc:Fallback xmlns="">
      <p:transition advTm="2634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19652"/>
            <a:ext cx="7571032" cy="4608866"/>
          </a:xfrm>
          <a:custGeom>
            <a:avLst/>
            <a:gdLst/>
            <a:ahLst/>
            <a:cxnLst/>
            <a:rect l="l" t="t" r="r" b="b"/>
            <a:pathLst>
              <a:path w="7571032" h="4608866">
                <a:moveTo>
                  <a:pt x="0" y="0"/>
                </a:moveTo>
                <a:lnTo>
                  <a:pt x="7571032" y="0"/>
                </a:lnTo>
                <a:lnTo>
                  <a:pt x="7571032" y="4608865"/>
                </a:lnTo>
                <a:lnTo>
                  <a:pt x="0" y="460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5334000" y="5109383"/>
            <a:ext cx="11301259" cy="4916048"/>
          </a:xfrm>
          <a:custGeom>
            <a:avLst/>
            <a:gdLst/>
            <a:ahLst/>
            <a:cxnLst/>
            <a:rect l="l" t="t" r="r" b="b"/>
            <a:pathLst>
              <a:path w="11301259" h="4916048">
                <a:moveTo>
                  <a:pt x="0" y="0"/>
                </a:moveTo>
                <a:lnTo>
                  <a:pt x="11301258" y="0"/>
                </a:lnTo>
                <a:lnTo>
                  <a:pt x="11301258" y="4916048"/>
                </a:lnTo>
                <a:lnTo>
                  <a:pt x="0" y="4916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B46604-233D-FCF6-A5EA-60BFE305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45767">
        <p159:morph option="byObject"/>
      </p:transition>
    </mc:Choice>
    <mc:Fallback xmlns="">
      <p:transition advTm="145767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744903"/>
            <a:ext cx="9527691" cy="6797194"/>
          </a:xfrm>
          <a:custGeom>
            <a:avLst/>
            <a:gdLst/>
            <a:ahLst/>
            <a:cxnLst/>
            <a:rect l="l" t="t" r="r" b="b"/>
            <a:pathLst>
              <a:path w="9527691" h="6797194">
                <a:moveTo>
                  <a:pt x="0" y="0"/>
                </a:moveTo>
                <a:lnTo>
                  <a:pt x="9527691" y="0"/>
                </a:lnTo>
                <a:lnTo>
                  <a:pt x="9527691" y="6797194"/>
                </a:lnTo>
                <a:lnTo>
                  <a:pt x="0" y="67971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11515581" y="1744903"/>
            <a:ext cx="5743719" cy="6797194"/>
            <a:chOff x="0" y="0"/>
            <a:chExt cx="1512749" cy="17902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12749" cy="1790208"/>
            </a:xfrm>
            <a:custGeom>
              <a:avLst/>
              <a:gdLst/>
              <a:ahLst/>
              <a:cxnLst/>
              <a:rect l="l" t="t" r="r" b="b"/>
              <a:pathLst>
                <a:path w="1512749" h="1790208">
                  <a:moveTo>
                    <a:pt x="0" y="0"/>
                  </a:moveTo>
                  <a:lnTo>
                    <a:pt x="1512749" y="0"/>
                  </a:lnTo>
                  <a:lnTo>
                    <a:pt x="1512749" y="1790208"/>
                  </a:lnTo>
                  <a:lnTo>
                    <a:pt x="0" y="1790208"/>
                  </a:lnTo>
                  <a:close/>
                </a:path>
              </a:pathLst>
            </a:custGeom>
            <a:solidFill>
              <a:srgbClr val="EFD349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1512749" cy="17997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722430" y="2583609"/>
            <a:ext cx="5330022" cy="495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4"/>
              </a:lnSpc>
            </a:pP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paralel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bağlı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devrede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ampullerin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oluşturduğu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direnç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daha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az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olduğu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için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seri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bağlı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devreye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göre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daha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parlak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 </a:t>
            </a:r>
            <a:r>
              <a:rPr lang="en-US" sz="4210" b="1" dirty="0" err="1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yanar</a:t>
            </a:r>
            <a:r>
              <a:rPr lang="en-US" sz="4210" b="1" dirty="0">
                <a:solidFill>
                  <a:srgbClr val="054D8D"/>
                </a:solidFill>
                <a:latin typeface="Agrandir Bold"/>
                <a:ea typeface="Agrandir Bold"/>
                <a:cs typeface="Agrandir Bold"/>
                <a:sym typeface="Agrandir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2D7D931-002C-638F-3BAE-43180C791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13589">
        <p159:morph option="byObject"/>
      </p:transition>
    </mc:Choice>
    <mc:Fallback xmlns="">
      <p:transition advTm="11358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549489"/>
            <a:ext cx="15876638" cy="5334755"/>
          </a:xfrm>
          <a:custGeom>
            <a:avLst/>
            <a:gdLst/>
            <a:ahLst/>
            <a:cxnLst/>
            <a:rect l="l" t="t" r="r" b="b"/>
            <a:pathLst>
              <a:path w="15876638" h="5334755">
                <a:moveTo>
                  <a:pt x="0" y="0"/>
                </a:moveTo>
                <a:lnTo>
                  <a:pt x="15876638" y="0"/>
                </a:lnTo>
                <a:lnTo>
                  <a:pt x="15876638" y="5334754"/>
                </a:lnTo>
                <a:lnTo>
                  <a:pt x="0" y="533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577219" y="7659370"/>
            <a:ext cx="9133562" cy="159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 spc="35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Elektrik akımının direnci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 spc="35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çok daha düşük yolu tercih</a:t>
            </a:r>
          </a:p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 spc="359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ederek devreyi tamamlar.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37F903-363A-63D0-3C58-DE510D17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55183">
        <p159:morph option="byObject"/>
      </p:transition>
    </mc:Choice>
    <mc:Fallback xmlns="">
      <p:transition advTm="55183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3499" y="815053"/>
            <a:ext cx="16528677" cy="8656894"/>
          </a:xfrm>
          <a:custGeom>
            <a:avLst/>
            <a:gdLst/>
            <a:ahLst/>
            <a:cxnLst/>
            <a:rect l="l" t="t" r="r" b="b"/>
            <a:pathLst>
              <a:path w="16528677" h="8656894">
                <a:moveTo>
                  <a:pt x="0" y="0"/>
                </a:moveTo>
                <a:lnTo>
                  <a:pt x="16528676" y="0"/>
                </a:lnTo>
                <a:lnTo>
                  <a:pt x="16528676" y="8656894"/>
                </a:lnTo>
                <a:lnTo>
                  <a:pt x="0" y="8656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293857" y="0"/>
            <a:ext cx="3994143" cy="920391"/>
          </a:xfrm>
          <a:custGeom>
            <a:avLst/>
            <a:gdLst/>
            <a:ahLst/>
            <a:cxnLst/>
            <a:rect l="l" t="t" r="r" b="b"/>
            <a:pathLst>
              <a:path w="3994143" h="920391">
                <a:moveTo>
                  <a:pt x="0" y="0"/>
                </a:moveTo>
                <a:lnTo>
                  <a:pt x="3994143" y="0"/>
                </a:lnTo>
                <a:lnTo>
                  <a:pt x="3994143" y="920391"/>
                </a:lnTo>
                <a:lnTo>
                  <a:pt x="0" y="920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00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97E1EF2-8FE5-B0AF-5E8E-7FAECF3AF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3099">
        <p159:morph option="byObject"/>
      </p:transition>
    </mc:Choice>
    <mc:Fallback xmlns="">
      <p:transition advTm="6309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992" y="590276"/>
            <a:ext cx="16834879" cy="8059698"/>
          </a:xfrm>
          <a:custGeom>
            <a:avLst/>
            <a:gdLst/>
            <a:ahLst/>
            <a:cxnLst/>
            <a:rect l="l" t="t" r="r" b="b"/>
            <a:pathLst>
              <a:path w="16834879" h="8059698">
                <a:moveTo>
                  <a:pt x="0" y="0"/>
                </a:moveTo>
                <a:lnTo>
                  <a:pt x="16834879" y="0"/>
                </a:lnTo>
                <a:lnTo>
                  <a:pt x="16834879" y="8059698"/>
                </a:lnTo>
                <a:lnTo>
                  <a:pt x="0" y="8059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293857" y="0"/>
            <a:ext cx="3994143" cy="920391"/>
          </a:xfrm>
          <a:custGeom>
            <a:avLst/>
            <a:gdLst/>
            <a:ahLst/>
            <a:cxnLst/>
            <a:rect l="l" t="t" r="r" b="b"/>
            <a:pathLst>
              <a:path w="3994143" h="920391">
                <a:moveTo>
                  <a:pt x="0" y="0"/>
                </a:moveTo>
                <a:lnTo>
                  <a:pt x="3994143" y="0"/>
                </a:lnTo>
                <a:lnTo>
                  <a:pt x="3994143" y="920391"/>
                </a:lnTo>
                <a:lnTo>
                  <a:pt x="0" y="9203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00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2A96F2B-5C84-12C2-BAA2-2E31E39AE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54765">
        <p159:morph option="byObject"/>
      </p:transition>
    </mc:Choice>
    <mc:Fallback xmlns="">
      <p:transition advTm="54765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30250" y="2362076"/>
            <a:ext cx="7629050" cy="6896224"/>
            <a:chOff x="0" y="0"/>
            <a:chExt cx="2009297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9050" y="2362076"/>
            <a:ext cx="7629050" cy="6896224"/>
            <a:chOff x="0" y="0"/>
            <a:chExt cx="2009297" cy="18162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89050" y="1179718"/>
            <a:ext cx="161702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ELEKTRIK DEVRESI NEDIR?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7584" y="2746241"/>
            <a:ext cx="6547739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Elektrik devresi, elektriğin akmasına izin veren kapalı bir devredir.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87584" y="4308340"/>
            <a:ext cx="6909525" cy="86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3" lvl="1" indent="-269871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Temel bileşenler arasında güç kaynağı (pil), iletkenler (teller) ve yük (ampul) bulunur.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7584" y="6904649"/>
            <a:ext cx="5960503" cy="148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1" lvl="1" indent="-302256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Bir anahtar, elektrik akışını kontrol etmek için devreyi açabilir veya kapatabilir.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66633" y="3435214"/>
            <a:ext cx="7592667" cy="4749948"/>
            <a:chOff x="0" y="0"/>
            <a:chExt cx="10123557" cy="6333265"/>
          </a:xfrm>
        </p:grpSpPr>
        <p:grpSp>
          <p:nvGrpSpPr>
            <p:cNvPr id="16" name="Group 16"/>
            <p:cNvGrpSpPr/>
            <p:nvPr/>
          </p:nvGrpSpPr>
          <p:grpSpPr>
            <a:xfrm>
              <a:off x="660704" y="3037803"/>
              <a:ext cx="8089648" cy="3011027"/>
              <a:chOff x="0" y="0"/>
              <a:chExt cx="2183728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8372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183728" h="812800">
                    <a:moveTo>
                      <a:pt x="1091864" y="0"/>
                    </a:moveTo>
                    <a:cubicBezTo>
                      <a:pt x="488844" y="0"/>
                      <a:pt x="0" y="181951"/>
                      <a:pt x="0" y="406400"/>
                    </a:cubicBezTo>
                    <a:cubicBezTo>
                      <a:pt x="0" y="630849"/>
                      <a:pt x="488844" y="812800"/>
                      <a:pt x="1091864" y="812800"/>
                    </a:cubicBezTo>
                    <a:cubicBezTo>
                      <a:pt x="1694884" y="812800"/>
                      <a:pt x="2183728" y="630849"/>
                      <a:pt x="2183728" y="406400"/>
                    </a:cubicBezTo>
                    <a:cubicBezTo>
                      <a:pt x="2183728" y="181951"/>
                      <a:pt x="1694884" y="0"/>
                      <a:pt x="1091864" y="0"/>
                    </a:cubicBezTo>
                    <a:close/>
                  </a:path>
                </a:pathLst>
              </a:custGeom>
              <a:solidFill>
                <a:srgbClr val="A9A09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04725" y="38100"/>
                <a:ext cx="1774279" cy="698500"/>
              </a:xfrm>
              <a:prstGeom prst="rect">
                <a:avLst/>
              </a:prstGeom>
            </p:spPr>
            <p:txBody>
              <a:bodyPr lIns="48125" tIns="48125" rIns="48125" bIns="48125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781797" y="1091853"/>
              <a:ext cx="6432896" cy="3891902"/>
            </a:xfrm>
            <a:custGeom>
              <a:avLst/>
              <a:gdLst/>
              <a:ahLst/>
              <a:cxnLst/>
              <a:rect l="l" t="t" r="r" b="b"/>
              <a:pathLst>
                <a:path w="6432896" h="3891902">
                  <a:moveTo>
                    <a:pt x="0" y="0"/>
                  </a:moveTo>
                  <a:lnTo>
                    <a:pt x="6432896" y="0"/>
                  </a:lnTo>
                  <a:lnTo>
                    <a:pt x="6432896" y="3891901"/>
                  </a:lnTo>
                  <a:lnTo>
                    <a:pt x="0" y="38919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08921" y="158237"/>
              <a:ext cx="329660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güç kaynağı</a:t>
              </a:r>
            </a:p>
          </p:txBody>
        </p:sp>
        <p:sp>
          <p:nvSpPr>
            <p:cNvPr id="21" name="Freeform 21"/>
            <p:cNvSpPr/>
            <p:nvPr/>
          </p:nvSpPr>
          <p:spPr>
            <a:xfrm rot="6859313">
              <a:off x="5173676" y="-187626"/>
              <a:ext cx="430835" cy="1305561"/>
            </a:xfrm>
            <a:custGeom>
              <a:avLst/>
              <a:gdLst/>
              <a:ahLst/>
              <a:cxnLst/>
              <a:rect l="l" t="t" r="r" b="b"/>
              <a:pathLst>
                <a:path w="430835" h="1305561">
                  <a:moveTo>
                    <a:pt x="0" y="0"/>
                  </a:moveTo>
                  <a:lnTo>
                    <a:pt x="430835" y="0"/>
                  </a:lnTo>
                  <a:lnTo>
                    <a:pt x="430835" y="1305560"/>
                  </a:lnTo>
                  <a:lnTo>
                    <a:pt x="0" y="1305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 rot="6859313" flipH="1" flipV="1">
              <a:off x="7346038" y="4930896"/>
              <a:ext cx="430835" cy="1305561"/>
            </a:xfrm>
            <a:custGeom>
              <a:avLst/>
              <a:gdLst/>
              <a:ahLst/>
              <a:cxnLst/>
              <a:rect l="l" t="t" r="r" b="b"/>
              <a:pathLst>
                <a:path w="430835" h="1305561">
                  <a:moveTo>
                    <a:pt x="430835" y="1305561"/>
                  </a:moveTo>
                  <a:lnTo>
                    <a:pt x="0" y="1305561"/>
                  </a:lnTo>
                  <a:lnTo>
                    <a:pt x="0" y="0"/>
                  </a:lnTo>
                  <a:lnTo>
                    <a:pt x="430835" y="0"/>
                  </a:lnTo>
                  <a:lnTo>
                    <a:pt x="430835" y="1305561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977281" y="5492147"/>
              <a:ext cx="214627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ampul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77213" y="623392"/>
              <a:ext cx="214627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tel</a:t>
              </a:r>
            </a:p>
          </p:txBody>
        </p:sp>
        <p:sp>
          <p:nvSpPr>
            <p:cNvPr id="25" name="Freeform 25"/>
            <p:cNvSpPr/>
            <p:nvPr/>
          </p:nvSpPr>
          <p:spPr>
            <a:xfrm rot="-9872486">
              <a:off x="8534934" y="1214979"/>
              <a:ext cx="430835" cy="1305561"/>
            </a:xfrm>
            <a:custGeom>
              <a:avLst/>
              <a:gdLst/>
              <a:ahLst/>
              <a:cxnLst/>
              <a:rect l="l" t="t" r="r" b="b"/>
              <a:pathLst>
                <a:path w="430835" h="1305561">
                  <a:moveTo>
                    <a:pt x="0" y="0"/>
                  </a:moveTo>
                  <a:lnTo>
                    <a:pt x="430835" y="0"/>
                  </a:lnTo>
                  <a:lnTo>
                    <a:pt x="430835" y="1305560"/>
                  </a:lnTo>
                  <a:lnTo>
                    <a:pt x="0" y="13055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492147"/>
              <a:ext cx="3296606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anahtar</a:t>
              </a:r>
            </a:p>
          </p:txBody>
        </p:sp>
        <p:sp>
          <p:nvSpPr>
            <p:cNvPr id="27" name="Freeform 27"/>
            <p:cNvSpPr/>
            <p:nvPr/>
          </p:nvSpPr>
          <p:spPr>
            <a:xfrm rot="3435886" flipH="1">
              <a:off x="2841807" y="5146284"/>
              <a:ext cx="430835" cy="1305561"/>
            </a:xfrm>
            <a:custGeom>
              <a:avLst/>
              <a:gdLst/>
              <a:ahLst/>
              <a:cxnLst/>
              <a:rect l="l" t="t" r="r" b="b"/>
              <a:pathLst>
                <a:path w="430835" h="1305561">
                  <a:moveTo>
                    <a:pt x="430835" y="0"/>
                  </a:moveTo>
                  <a:lnTo>
                    <a:pt x="0" y="0"/>
                  </a:lnTo>
                  <a:lnTo>
                    <a:pt x="0" y="1305560"/>
                  </a:lnTo>
                  <a:lnTo>
                    <a:pt x="430835" y="1305560"/>
                  </a:lnTo>
                  <a:lnTo>
                    <a:pt x="430835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29" name="Resim 28">
            <a:extLst>
              <a:ext uri="{FF2B5EF4-FFF2-40B4-BE49-F238E27FC236}">
                <a16:creationId xmlns:a16="http://schemas.microsoft.com/office/drawing/2014/main" id="{B8CB908A-E5B3-85FF-2CEC-53CD6D0CA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  <p:sp>
        <p:nvSpPr>
          <p:cNvPr id="30" name="Freeform 6">
            <a:extLst>
              <a:ext uri="{FF2B5EF4-FFF2-40B4-BE49-F238E27FC236}">
                <a16:creationId xmlns:a16="http://schemas.microsoft.com/office/drawing/2014/main" id="{DBADD816-CE85-2982-559A-DE63A7E11F37}"/>
              </a:ext>
            </a:extLst>
          </p:cNvPr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5783">
        <p159:morph option="byObject"/>
      </p:transition>
    </mc:Choice>
    <mc:Fallback xmlns="">
      <p:transition advTm="1578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38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630926"/>
            <a:ext cx="16599129" cy="7013132"/>
          </a:xfrm>
          <a:custGeom>
            <a:avLst/>
            <a:gdLst/>
            <a:ahLst/>
            <a:cxnLst/>
            <a:rect l="l" t="t" r="r" b="b"/>
            <a:pathLst>
              <a:path w="16599129" h="7013132">
                <a:moveTo>
                  <a:pt x="0" y="0"/>
                </a:moveTo>
                <a:lnTo>
                  <a:pt x="16599129" y="0"/>
                </a:lnTo>
                <a:lnTo>
                  <a:pt x="16599129" y="7013132"/>
                </a:lnTo>
                <a:lnTo>
                  <a:pt x="0" y="7013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6962721" y="8045427"/>
            <a:ext cx="4731087" cy="1418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86"/>
              </a:lnSpc>
            </a:pPr>
            <a:r>
              <a:rPr lang="en-US" sz="7604" dirty="0">
                <a:solidFill>
                  <a:srgbClr val="F2C749"/>
                </a:solidFill>
                <a:latin typeface="Agrandir"/>
                <a:ea typeface="Agrandir"/>
                <a:cs typeface="Agrandir"/>
                <a:sym typeface="Agrandir"/>
              </a:rPr>
              <a:t>1=4 &gt; 2 &gt;3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C6ED9A9-D4B8-B37A-8C88-5DD253C0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55948">
        <p159:morph option="byObject"/>
      </p:transition>
    </mc:Choice>
    <mc:Fallback xmlns="">
      <p:transition advTm="55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9050" y="2362076"/>
            <a:ext cx="7629050" cy="6896224"/>
            <a:chOff x="0" y="0"/>
            <a:chExt cx="2009297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9050" y="1179718"/>
            <a:ext cx="161702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KAPALI VE AÇIK DEVRELER</a:t>
            </a:r>
          </a:p>
        </p:txBody>
      </p:sp>
      <p:sp>
        <p:nvSpPr>
          <p:cNvPr id="9" name="Freeform 9"/>
          <p:cNvSpPr/>
          <p:nvPr/>
        </p:nvSpPr>
        <p:spPr>
          <a:xfrm>
            <a:off x="2104382" y="5417868"/>
            <a:ext cx="5002361" cy="2576216"/>
          </a:xfrm>
          <a:custGeom>
            <a:avLst/>
            <a:gdLst/>
            <a:ahLst/>
            <a:cxnLst/>
            <a:rect l="l" t="t" r="r" b="b"/>
            <a:pathLst>
              <a:path w="5002361" h="2576216">
                <a:moveTo>
                  <a:pt x="0" y="0"/>
                </a:moveTo>
                <a:lnTo>
                  <a:pt x="5002362" y="0"/>
                </a:lnTo>
                <a:lnTo>
                  <a:pt x="5002362" y="2576217"/>
                </a:lnTo>
                <a:lnTo>
                  <a:pt x="0" y="257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2104382" y="8403660"/>
            <a:ext cx="4646529" cy="537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5"/>
              </a:lnSpc>
            </a:pPr>
            <a:r>
              <a:rPr lang="en-US" sz="3118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kapalı devre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630250" y="2362076"/>
            <a:ext cx="7629050" cy="6896224"/>
            <a:chOff x="0" y="0"/>
            <a:chExt cx="2009297" cy="18162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014054" y="5417868"/>
            <a:ext cx="5322050" cy="2408228"/>
          </a:xfrm>
          <a:custGeom>
            <a:avLst/>
            <a:gdLst/>
            <a:ahLst/>
            <a:cxnLst/>
            <a:rect l="l" t="t" r="r" b="b"/>
            <a:pathLst>
              <a:path w="5322050" h="2408228">
                <a:moveTo>
                  <a:pt x="0" y="0"/>
                </a:moveTo>
                <a:lnTo>
                  <a:pt x="5322050" y="0"/>
                </a:lnTo>
                <a:lnTo>
                  <a:pt x="5322050" y="2408228"/>
                </a:lnTo>
                <a:lnTo>
                  <a:pt x="0" y="2408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11457892" y="8226146"/>
            <a:ext cx="4801611" cy="563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1"/>
              </a:lnSpc>
            </a:pPr>
            <a:r>
              <a:rPr lang="en-US" sz="3222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açık devre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83003" y="2661809"/>
            <a:ext cx="5689288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Eğer devre anahtarı kapalı ise elektrik akımı tüm bileşenlerden geçer.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14054" y="2671334"/>
            <a:ext cx="568928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Eğer devre anahtarı açılırsa, elektrik tüm bileşenlerden geçemez.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A1FA5448-97B2-777A-6CED-1704FF6C0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  <p:sp>
        <p:nvSpPr>
          <p:cNvPr id="20" name="Freeform 6">
            <a:extLst>
              <a:ext uri="{FF2B5EF4-FFF2-40B4-BE49-F238E27FC236}">
                <a16:creationId xmlns:a16="http://schemas.microsoft.com/office/drawing/2014/main" id="{F86BDC27-DEA5-B509-668B-6DD3D5F7CB84}"/>
              </a:ext>
            </a:extLst>
          </p:cNvPr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0051">
        <p159:morph option="byObject"/>
      </p:transition>
    </mc:Choice>
    <mc:Fallback xmlns="">
      <p:transition advTm="100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30250" y="2362076"/>
            <a:ext cx="7629050" cy="6896224"/>
            <a:chOff x="0" y="0"/>
            <a:chExt cx="2009297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9050" y="1179718"/>
            <a:ext cx="161702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SERI DEVRE NEDIR?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89050" y="2362076"/>
            <a:ext cx="7629050" cy="6896224"/>
            <a:chOff x="0" y="0"/>
            <a:chExt cx="2009297" cy="181628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29647" y="5353118"/>
            <a:ext cx="6067236" cy="3164003"/>
            <a:chOff x="0" y="0"/>
            <a:chExt cx="8089648" cy="421867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1207643"/>
              <a:ext cx="8089648" cy="3011027"/>
              <a:chOff x="0" y="0"/>
              <a:chExt cx="2183728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18372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183728" h="812800">
                    <a:moveTo>
                      <a:pt x="1091864" y="0"/>
                    </a:moveTo>
                    <a:cubicBezTo>
                      <a:pt x="488844" y="0"/>
                      <a:pt x="0" y="181951"/>
                      <a:pt x="0" y="406400"/>
                    </a:cubicBezTo>
                    <a:cubicBezTo>
                      <a:pt x="0" y="630849"/>
                      <a:pt x="488844" y="812800"/>
                      <a:pt x="1091864" y="812800"/>
                    </a:cubicBezTo>
                    <a:cubicBezTo>
                      <a:pt x="1694884" y="812800"/>
                      <a:pt x="2183728" y="630849"/>
                      <a:pt x="2183728" y="406400"/>
                    </a:cubicBezTo>
                    <a:cubicBezTo>
                      <a:pt x="2183728" y="181951"/>
                      <a:pt x="1694884" y="0"/>
                      <a:pt x="1091864" y="0"/>
                    </a:cubicBezTo>
                    <a:close/>
                  </a:path>
                </a:pathLst>
              </a:custGeom>
              <a:solidFill>
                <a:srgbClr val="A9A09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204725" y="38100"/>
                <a:ext cx="1774279" cy="698500"/>
              </a:xfrm>
              <a:prstGeom prst="rect">
                <a:avLst/>
              </a:prstGeom>
            </p:spPr>
            <p:txBody>
              <a:bodyPr lIns="48125" tIns="48125" rIns="48125" bIns="48125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592397" y="0"/>
              <a:ext cx="6904854" cy="3556000"/>
            </a:xfrm>
            <a:custGeom>
              <a:avLst/>
              <a:gdLst/>
              <a:ahLst/>
              <a:cxnLst/>
              <a:rect l="l" t="t" r="r" b="b"/>
              <a:pathLst>
                <a:path w="6904854" h="3556000">
                  <a:moveTo>
                    <a:pt x="0" y="0"/>
                  </a:moveTo>
                  <a:lnTo>
                    <a:pt x="6904854" y="0"/>
                  </a:lnTo>
                  <a:lnTo>
                    <a:pt x="6904854" y="3556000"/>
                  </a:lnTo>
                  <a:lnTo>
                    <a:pt x="0" y="355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87584" y="2667635"/>
            <a:ext cx="6551361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Seri devrede tüm elemanlar tek bir yolda uçtan uca bağlanır.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7001" y="4172585"/>
            <a:ext cx="7056615" cy="2790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Her bir bileşenden aynı akım geçer.</a:t>
            </a:r>
          </a:p>
          <a:p>
            <a:pPr marL="0" lvl="0" indent="0" algn="l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Bir bileşen arızalanırsa tüm devre durur.</a:t>
            </a:r>
          </a:p>
          <a:p>
            <a:pPr marL="647695" lvl="1" indent="-323848" algn="l">
              <a:lnSpc>
                <a:spcPts val="44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Bir devre anahtarı, tüm bileşenlerden geçen elektrik akışını kontrol edecektir.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65376" y="2667635"/>
            <a:ext cx="689986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Seri devrelerin özellikleri şunlardır: 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13F2A0A-F100-31DA-0FEE-2D26B205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A832B73A-5D0A-2FFB-593E-0E7C1305EB03}"/>
              </a:ext>
            </a:extLst>
          </p:cNvPr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22550">
        <p159:morph option="byObject"/>
      </p:transition>
    </mc:Choice>
    <mc:Fallback xmlns="">
      <p:transition advTm="2255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9050" y="2362076"/>
            <a:ext cx="16170250" cy="6896224"/>
            <a:chOff x="0" y="0"/>
            <a:chExt cx="4258831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58831" cy="1816289"/>
            </a:xfrm>
            <a:custGeom>
              <a:avLst/>
              <a:gdLst/>
              <a:ahLst/>
              <a:cxnLst/>
              <a:rect l="l" t="t" r="r" b="b"/>
              <a:pathLst>
                <a:path w="4258831" h="1816289">
                  <a:moveTo>
                    <a:pt x="0" y="0"/>
                  </a:moveTo>
                  <a:lnTo>
                    <a:pt x="4258831" y="0"/>
                  </a:lnTo>
                  <a:lnTo>
                    <a:pt x="4258831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58831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68784" y="2671377"/>
            <a:ext cx="10610783" cy="5349677"/>
          </a:xfrm>
          <a:custGeom>
            <a:avLst/>
            <a:gdLst/>
            <a:ahLst/>
            <a:cxnLst/>
            <a:rect l="l" t="t" r="r" b="b"/>
            <a:pathLst>
              <a:path w="10610783" h="5349677">
                <a:moveTo>
                  <a:pt x="0" y="0"/>
                </a:moveTo>
                <a:lnTo>
                  <a:pt x="10610782" y="0"/>
                </a:lnTo>
                <a:lnTo>
                  <a:pt x="10610782" y="5349677"/>
                </a:lnTo>
                <a:lnTo>
                  <a:pt x="0" y="53496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089050" y="1179718"/>
            <a:ext cx="161702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SERI BAĞLI AMPULLER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54043" y="8354429"/>
            <a:ext cx="13425857" cy="116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Seri bağlı devrelerde ampul sayısı arttıkça ampul parlaklığı azalır.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4D5A90D6-EB0C-399D-56E6-9D8148E6D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9003F43E-4D49-7F5B-D895-64FE4566F05E}"/>
              </a:ext>
            </a:extLst>
          </p:cNvPr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48773">
        <p159:morph option="byObject"/>
      </p:transition>
    </mc:Choice>
    <mc:Fallback xmlns="">
      <p:transition advTm="4877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30250" y="2362076"/>
            <a:ext cx="7629050" cy="6896224"/>
            <a:chOff x="0" y="0"/>
            <a:chExt cx="2009297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89050" y="2362076"/>
            <a:ext cx="7629050" cy="6896224"/>
            <a:chOff x="0" y="0"/>
            <a:chExt cx="2009297" cy="18162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09297" cy="1816289"/>
            </a:xfrm>
            <a:custGeom>
              <a:avLst/>
              <a:gdLst/>
              <a:ahLst/>
              <a:cxnLst/>
              <a:rect l="l" t="t" r="r" b="b"/>
              <a:pathLst>
                <a:path w="2009297" h="1816289">
                  <a:moveTo>
                    <a:pt x="0" y="0"/>
                  </a:moveTo>
                  <a:lnTo>
                    <a:pt x="2009297" y="0"/>
                  </a:lnTo>
                  <a:lnTo>
                    <a:pt x="2009297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09297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1768" y="4990988"/>
            <a:ext cx="5470771" cy="3891115"/>
            <a:chOff x="0" y="0"/>
            <a:chExt cx="7294362" cy="5188153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274835"/>
              <a:ext cx="7294362" cy="2715016"/>
              <a:chOff x="0" y="0"/>
              <a:chExt cx="2183728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18372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183728" h="812800">
                    <a:moveTo>
                      <a:pt x="1091864" y="0"/>
                    </a:moveTo>
                    <a:cubicBezTo>
                      <a:pt x="488844" y="0"/>
                      <a:pt x="0" y="181951"/>
                      <a:pt x="0" y="406400"/>
                    </a:cubicBezTo>
                    <a:cubicBezTo>
                      <a:pt x="0" y="630849"/>
                      <a:pt x="488844" y="812800"/>
                      <a:pt x="1091864" y="812800"/>
                    </a:cubicBezTo>
                    <a:cubicBezTo>
                      <a:pt x="1694884" y="812800"/>
                      <a:pt x="2183728" y="630849"/>
                      <a:pt x="2183728" y="406400"/>
                    </a:cubicBezTo>
                    <a:cubicBezTo>
                      <a:pt x="2183728" y="181951"/>
                      <a:pt x="1694884" y="0"/>
                      <a:pt x="1091864" y="0"/>
                    </a:cubicBezTo>
                    <a:close/>
                  </a:path>
                </a:pathLst>
              </a:custGeom>
              <a:solidFill>
                <a:srgbClr val="A9A09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04725" y="38100"/>
                <a:ext cx="1774279" cy="698500"/>
              </a:xfrm>
              <a:prstGeom prst="rect">
                <a:avLst/>
              </a:prstGeom>
            </p:spPr>
            <p:txBody>
              <a:bodyPr lIns="43394" tIns="43394" rIns="43394" bIns="4339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2473137"/>
              <a:ext cx="7294362" cy="2715016"/>
              <a:chOff x="0" y="0"/>
              <a:chExt cx="2183728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18372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183728" h="812800">
                    <a:moveTo>
                      <a:pt x="1091864" y="0"/>
                    </a:moveTo>
                    <a:cubicBezTo>
                      <a:pt x="488844" y="0"/>
                      <a:pt x="0" y="181951"/>
                      <a:pt x="0" y="406400"/>
                    </a:cubicBezTo>
                    <a:cubicBezTo>
                      <a:pt x="0" y="630849"/>
                      <a:pt x="488844" y="812800"/>
                      <a:pt x="1091864" y="812800"/>
                    </a:cubicBezTo>
                    <a:cubicBezTo>
                      <a:pt x="1694884" y="812800"/>
                      <a:pt x="2183728" y="630849"/>
                      <a:pt x="2183728" y="406400"/>
                    </a:cubicBezTo>
                    <a:cubicBezTo>
                      <a:pt x="2183728" y="181951"/>
                      <a:pt x="1694884" y="0"/>
                      <a:pt x="1091864" y="0"/>
                    </a:cubicBezTo>
                    <a:close/>
                  </a:path>
                </a:pathLst>
              </a:custGeom>
              <a:solidFill>
                <a:srgbClr val="A9A097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04725" y="38100"/>
                <a:ext cx="1774279" cy="698500"/>
              </a:xfrm>
              <a:prstGeom prst="rect">
                <a:avLst/>
              </a:prstGeom>
            </p:spPr>
            <p:txBody>
              <a:bodyPr lIns="43394" tIns="43394" rIns="43394" bIns="43394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895429" y="0"/>
              <a:ext cx="5503503" cy="4946274"/>
            </a:xfrm>
            <a:custGeom>
              <a:avLst/>
              <a:gdLst/>
              <a:ahLst/>
              <a:cxnLst/>
              <a:rect l="l" t="t" r="r" b="b"/>
              <a:pathLst>
                <a:path w="5503503" h="4946274">
                  <a:moveTo>
                    <a:pt x="0" y="0"/>
                  </a:moveTo>
                  <a:lnTo>
                    <a:pt x="5503503" y="0"/>
                  </a:lnTo>
                  <a:lnTo>
                    <a:pt x="5503503" y="4946274"/>
                  </a:lnTo>
                  <a:lnTo>
                    <a:pt x="0" y="4946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89050" y="1179718"/>
            <a:ext cx="161702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PARALEL DEVRE NEDIR?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1696" y="2524013"/>
            <a:ext cx="6615456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Paralel devrede, bileşenler ortak noktalardan bağlanarak elektriğin akışı için birden fazla yol oluşturulur.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94843" y="4143263"/>
            <a:ext cx="6615456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Her dala aynı voltaj verilir.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Bir bileşen arızalansa bile diğer dallar çalışmaya devam eder.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Bir devre anahtarı, tüm bileşenlerden geçen elektrik akışını kontrol edecektir.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994843" y="2562113"/>
            <a:ext cx="689986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Paralel devrelerin özellikleri şunlardır:</a:t>
            </a:r>
          </a:p>
        </p:txBody>
      </p:sp>
      <p:sp>
        <p:nvSpPr>
          <p:cNvPr id="23" name="Freeform 23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3A35F3DE-C755-10B0-A9D8-72BF03B54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18588">
        <p159:morph option="byObject"/>
      </p:transition>
    </mc:Choice>
    <mc:Fallback xmlns="">
      <p:transition advTm="1858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9050" y="2362076"/>
            <a:ext cx="16170250" cy="6896224"/>
            <a:chOff x="0" y="0"/>
            <a:chExt cx="4258831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58831" cy="1816289"/>
            </a:xfrm>
            <a:custGeom>
              <a:avLst/>
              <a:gdLst/>
              <a:ahLst/>
              <a:cxnLst/>
              <a:rect l="l" t="t" r="r" b="b"/>
              <a:pathLst>
                <a:path w="4258831" h="1816289">
                  <a:moveTo>
                    <a:pt x="0" y="0"/>
                  </a:moveTo>
                  <a:lnTo>
                    <a:pt x="4258831" y="0"/>
                  </a:lnTo>
                  <a:lnTo>
                    <a:pt x="4258831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58831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40880" y="2487396"/>
            <a:ext cx="10666589" cy="5437528"/>
          </a:xfrm>
          <a:custGeom>
            <a:avLst/>
            <a:gdLst/>
            <a:ahLst/>
            <a:cxnLst/>
            <a:rect l="l" t="t" r="r" b="b"/>
            <a:pathLst>
              <a:path w="10666589" h="5437528">
                <a:moveTo>
                  <a:pt x="0" y="0"/>
                </a:moveTo>
                <a:lnTo>
                  <a:pt x="10666588" y="0"/>
                </a:lnTo>
                <a:lnTo>
                  <a:pt x="10666588" y="5437528"/>
                </a:lnTo>
                <a:lnTo>
                  <a:pt x="0" y="5437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1089050" y="1179718"/>
            <a:ext cx="161702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00"/>
              </a:lnSpc>
            </a:pPr>
            <a:r>
              <a:rPr lang="en-US" sz="5000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PARALEL BAĞLI AMPULLER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67806" y="8172477"/>
            <a:ext cx="12752388" cy="1167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Paralel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bağlı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devrelerde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ampul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sayısı</a:t>
            </a:r>
            <a:endParaRPr lang="en-US" sz="3299" b="1" dirty="0">
              <a:solidFill>
                <a:srgbClr val="000000"/>
              </a:solidFill>
              <a:latin typeface="Now Bold"/>
              <a:ea typeface="Now Bold"/>
              <a:cs typeface="Now Bold"/>
              <a:sym typeface="Now Bold"/>
            </a:endParaRP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arttıkça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ampul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parlaklığı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değişmez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ancak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pilin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ömrü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kısalır</a:t>
            </a:r>
            <a:r>
              <a:rPr lang="en-US" sz="3299" b="1" dirty="0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5AC81B3E-6853-1DB6-87F9-67E901445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9168">
        <p159:morph option="byObject"/>
      </p:transition>
    </mc:Choice>
    <mc:Fallback xmlns="">
      <p:transition advTm="6916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9050" y="1028700"/>
            <a:ext cx="16170250" cy="1237391"/>
            <a:chOff x="0" y="0"/>
            <a:chExt cx="4258831" cy="3258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58831" cy="325897"/>
            </a:xfrm>
            <a:custGeom>
              <a:avLst/>
              <a:gdLst/>
              <a:ahLst/>
              <a:cxnLst/>
              <a:rect l="l" t="t" r="r" b="b"/>
              <a:pathLst>
                <a:path w="4258831" h="325897">
                  <a:moveTo>
                    <a:pt x="0" y="0"/>
                  </a:moveTo>
                  <a:lnTo>
                    <a:pt x="4258831" y="0"/>
                  </a:lnTo>
                  <a:lnTo>
                    <a:pt x="4258831" y="325897"/>
                  </a:lnTo>
                  <a:lnTo>
                    <a:pt x="0" y="325897"/>
                  </a:lnTo>
                  <a:close/>
                </a:path>
              </a:pathLst>
            </a:custGeom>
            <a:solidFill>
              <a:srgbClr val="FCC995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58831" cy="3639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9050" y="2362076"/>
            <a:ext cx="16170250" cy="6896224"/>
            <a:chOff x="0" y="0"/>
            <a:chExt cx="4258831" cy="18162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58831" cy="1816289"/>
            </a:xfrm>
            <a:custGeom>
              <a:avLst/>
              <a:gdLst/>
              <a:ahLst/>
              <a:cxnLst/>
              <a:rect l="l" t="t" r="r" b="b"/>
              <a:pathLst>
                <a:path w="4258831" h="1816289">
                  <a:moveTo>
                    <a:pt x="0" y="0"/>
                  </a:moveTo>
                  <a:lnTo>
                    <a:pt x="4258831" y="0"/>
                  </a:lnTo>
                  <a:lnTo>
                    <a:pt x="4258831" y="1816289"/>
                  </a:lnTo>
                  <a:lnTo>
                    <a:pt x="0" y="1816289"/>
                  </a:lnTo>
                  <a:close/>
                </a:path>
              </a:pathLst>
            </a:custGeom>
            <a:solidFill>
              <a:srgbClr val="DEEBD0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58831" cy="1854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207419" y="1398297"/>
            <a:ext cx="7933512" cy="5554787"/>
          </a:xfrm>
          <a:custGeom>
            <a:avLst/>
            <a:gdLst/>
            <a:ahLst/>
            <a:cxnLst/>
            <a:rect l="l" t="t" r="r" b="b"/>
            <a:pathLst>
              <a:path w="7933512" h="5554787">
                <a:moveTo>
                  <a:pt x="0" y="0"/>
                </a:moveTo>
                <a:lnTo>
                  <a:pt x="7933512" y="0"/>
                </a:lnTo>
                <a:lnTo>
                  <a:pt x="7933512" y="5554787"/>
                </a:lnTo>
                <a:lnTo>
                  <a:pt x="0" y="55547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3152576" y="7803141"/>
            <a:ext cx="11982848" cy="1038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Seri bağlı devrede bir ampul patlarsa diğerleri de söner.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Paralel bağlı devrede bir ampul patlarsa diğerleri etkilenmez.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6725CE4F-F935-20AC-D6DC-489AC5B26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78347">
        <p159:morph option="byObject"/>
      </p:transition>
    </mc:Choice>
    <mc:Fallback xmlns="">
      <p:transition advTm="7834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43754">
            <a:off x="9979053" y="-37300"/>
            <a:ext cx="1803569" cy="3129221"/>
          </a:xfrm>
          <a:custGeom>
            <a:avLst/>
            <a:gdLst/>
            <a:ahLst/>
            <a:cxnLst/>
            <a:rect l="l" t="t" r="r" b="b"/>
            <a:pathLst>
              <a:path w="1803569" h="3129221">
                <a:moveTo>
                  <a:pt x="0" y="0"/>
                </a:moveTo>
                <a:lnTo>
                  <a:pt x="1803569" y="0"/>
                </a:lnTo>
                <a:lnTo>
                  <a:pt x="1803569" y="3129221"/>
                </a:lnTo>
                <a:lnTo>
                  <a:pt x="0" y="312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338799" y="1336441"/>
            <a:ext cx="10710395" cy="7614117"/>
          </a:xfrm>
          <a:custGeom>
            <a:avLst/>
            <a:gdLst/>
            <a:ahLst/>
            <a:cxnLst/>
            <a:rect l="l" t="t" r="r" b="b"/>
            <a:pathLst>
              <a:path w="10710395" h="7614117">
                <a:moveTo>
                  <a:pt x="0" y="0"/>
                </a:moveTo>
                <a:lnTo>
                  <a:pt x="10710396" y="0"/>
                </a:lnTo>
                <a:lnTo>
                  <a:pt x="10710396" y="7614118"/>
                </a:lnTo>
                <a:lnTo>
                  <a:pt x="0" y="7614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7561742">
            <a:off x="7093628" y="2222982"/>
            <a:ext cx="3359638" cy="3219144"/>
          </a:xfrm>
          <a:custGeom>
            <a:avLst/>
            <a:gdLst/>
            <a:ahLst/>
            <a:cxnLst/>
            <a:rect l="l" t="t" r="r" b="b"/>
            <a:pathLst>
              <a:path w="3359638" h="3219144">
                <a:moveTo>
                  <a:pt x="0" y="0"/>
                </a:moveTo>
                <a:lnTo>
                  <a:pt x="3359638" y="0"/>
                </a:lnTo>
                <a:lnTo>
                  <a:pt x="3359638" y="3219145"/>
                </a:lnTo>
                <a:lnTo>
                  <a:pt x="0" y="3219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5310201" y="757593"/>
            <a:ext cx="8836076" cy="8771814"/>
          </a:xfrm>
          <a:custGeom>
            <a:avLst/>
            <a:gdLst/>
            <a:ahLst/>
            <a:cxnLst/>
            <a:rect l="l" t="t" r="r" b="b"/>
            <a:pathLst>
              <a:path w="8836076" h="8771814">
                <a:moveTo>
                  <a:pt x="0" y="0"/>
                </a:moveTo>
                <a:lnTo>
                  <a:pt x="8836076" y="0"/>
                </a:lnTo>
                <a:lnTo>
                  <a:pt x="8836076" y="8771814"/>
                </a:lnTo>
                <a:lnTo>
                  <a:pt x="0" y="877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6741927" y="2722700"/>
            <a:ext cx="6005085" cy="4841600"/>
          </a:xfrm>
          <a:custGeom>
            <a:avLst/>
            <a:gdLst/>
            <a:ahLst/>
            <a:cxnLst/>
            <a:rect l="l" t="t" r="r" b="b"/>
            <a:pathLst>
              <a:path w="6005085" h="4841600">
                <a:moveTo>
                  <a:pt x="0" y="0"/>
                </a:moveTo>
                <a:lnTo>
                  <a:pt x="6005085" y="0"/>
                </a:lnTo>
                <a:lnTo>
                  <a:pt x="6005085" y="4841600"/>
                </a:lnTo>
                <a:lnTo>
                  <a:pt x="0" y="4841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7632080" y="4029022"/>
            <a:ext cx="1554815" cy="2547592"/>
            <a:chOff x="0" y="0"/>
            <a:chExt cx="480651" cy="7875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0651" cy="787555"/>
            </a:xfrm>
            <a:custGeom>
              <a:avLst/>
              <a:gdLst/>
              <a:ahLst/>
              <a:cxnLst/>
              <a:rect l="l" t="t" r="r" b="b"/>
              <a:pathLst>
                <a:path w="480651" h="787555">
                  <a:moveTo>
                    <a:pt x="0" y="0"/>
                  </a:moveTo>
                  <a:lnTo>
                    <a:pt x="480651" y="0"/>
                  </a:lnTo>
                  <a:lnTo>
                    <a:pt x="480651" y="787555"/>
                  </a:lnTo>
                  <a:lnTo>
                    <a:pt x="0" y="787555"/>
                  </a:ln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0651" cy="825655"/>
            </a:xfrm>
            <a:prstGeom prst="rect">
              <a:avLst/>
            </a:prstGeom>
          </p:spPr>
          <p:txBody>
            <a:bodyPr lIns="43280" tIns="43280" rIns="43280" bIns="43280" rtlCol="0" anchor="ctr"/>
            <a:lstStyle/>
            <a:p>
              <a:pPr marL="0" lvl="0" indent="0" algn="ctr">
                <a:lnSpc>
                  <a:spcPts val="51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270823" flipH="1">
            <a:off x="7181057" y="3947989"/>
            <a:ext cx="2036103" cy="985324"/>
          </a:xfrm>
          <a:custGeom>
            <a:avLst/>
            <a:gdLst/>
            <a:ahLst/>
            <a:cxnLst/>
            <a:rect l="l" t="t" r="r" b="b"/>
            <a:pathLst>
              <a:path w="2036103" h="985324">
                <a:moveTo>
                  <a:pt x="2036103" y="0"/>
                </a:moveTo>
                <a:lnTo>
                  <a:pt x="0" y="0"/>
                </a:lnTo>
                <a:lnTo>
                  <a:pt x="0" y="985324"/>
                </a:lnTo>
                <a:lnTo>
                  <a:pt x="2036103" y="985324"/>
                </a:lnTo>
                <a:lnTo>
                  <a:pt x="2036103" y="0"/>
                </a:lnTo>
                <a:close/>
              </a:path>
            </a:pathLst>
          </a:custGeom>
          <a:blipFill>
            <a:blip r:embed="rId10"/>
            <a:stretch>
              <a:fillRect l="-194930" t="-182753" b="-208618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9186894" y="4552283"/>
            <a:ext cx="90805" cy="180781"/>
            <a:chOff x="0" y="0"/>
            <a:chExt cx="28071" cy="558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071" cy="55886"/>
            </a:xfrm>
            <a:custGeom>
              <a:avLst/>
              <a:gdLst/>
              <a:ahLst/>
              <a:cxnLst/>
              <a:rect l="l" t="t" r="r" b="b"/>
              <a:pathLst>
                <a:path w="28071" h="55886">
                  <a:moveTo>
                    <a:pt x="0" y="0"/>
                  </a:moveTo>
                  <a:lnTo>
                    <a:pt x="28071" y="0"/>
                  </a:lnTo>
                  <a:lnTo>
                    <a:pt x="28071" y="55886"/>
                  </a:lnTo>
                  <a:lnTo>
                    <a:pt x="0" y="55886"/>
                  </a:lnTo>
                  <a:close/>
                </a:path>
              </a:pathLst>
            </a:custGeom>
            <a:solidFill>
              <a:srgbClr val="F9525C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8071" cy="93986"/>
            </a:xfrm>
            <a:prstGeom prst="rect">
              <a:avLst/>
            </a:prstGeom>
          </p:spPr>
          <p:txBody>
            <a:bodyPr lIns="43280" tIns="43280" rIns="43280" bIns="43280" rtlCol="0" anchor="ctr"/>
            <a:lstStyle/>
            <a:p>
              <a:pPr marL="0" lvl="0" indent="0" algn="ctr">
                <a:lnSpc>
                  <a:spcPts val="519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5303245" flipH="1">
            <a:off x="5971470" y="3754479"/>
            <a:ext cx="1445055" cy="797804"/>
          </a:xfrm>
          <a:custGeom>
            <a:avLst/>
            <a:gdLst/>
            <a:ahLst/>
            <a:cxnLst/>
            <a:rect l="l" t="t" r="r" b="b"/>
            <a:pathLst>
              <a:path w="1445055" h="797804">
                <a:moveTo>
                  <a:pt x="1445054" y="0"/>
                </a:moveTo>
                <a:lnTo>
                  <a:pt x="0" y="0"/>
                </a:lnTo>
                <a:lnTo>
                  <a:pt x="0" y="797804"/>
                </a:lnTo>
                <a:lnTo>
                  <a:pt x="1445054" y="797804"/>
                </a:lnTo>
                <a:lnTo>
                  <a:pt x="144505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3992604" flipH="1" flipV="1">
            <a:off x="6256010" y="6650205"/>
            <a:ext cx="1445055" cy="797804"/>
          </a:xfrm>
          <a:custGeom>
            <a:avLst/>
            <a:gdLst/>
            <a:ahLst/>
            <a:cxnLst/>
            <a:rect l="l" t="t" r="r" b="b"/>
            <a:pathLst>
              <a:path w="1445055" h="797804">
                <a:moveTo>
                  <a:pt x="1445054" y="797804"/>
                </a:moveTo>
                <a:lnTo>
                  <a:pt x="0" y="797804"/>
                </a:lnTo>
                <a:lnTo>
                  <a:pt x="0" y="0"/>
                </a:lnTo>
                <a:lnTo>
                  <a:pt x="1445054" y="0"/>
                </a:lnTo>
                <a:lnTo>
                  <a:pt x="1445054" y="797804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14624732" y="982355"/>
            <a:ext cx="2324468" cy="2324468"/>
          </a:xfrm>
          <a:custGeom>
            <a:avLst/>
            <a:gdLst/>
            <a:ahLst/>
            <a:cxnLst/>
            <a:rect l="l" t="t" r="r" b="b"/>
            <a:pathLst>
              <a:path w="2324468" h="2324468">
                <a:moveTo>
                  <a:pt x="0" y="0"/>
                </a:moveTo>
                <a:lnTo>
                  <a:pt x="2324469" y="0"/>
                </a:lnTo>
                <a:lnTo>
                  <a:pt x="2324469" y="2324468"/>
                </a:lnTo>
                <a:lnTo>
                  <a:pt x="0" y="23244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 rot="3783989">
            <a:off x="14435150" y="6794810"/>
            <a:ext cx="1803569" cy="3129221"/>
          </a:xfrm>
          <a:custGeom>
            <a:avLst/>
            <a:gdLst/>
            <a:ahLst/>
            <a:cxnLst/>
            <a:rect l="l" t="t" r="r" b="b"/>
            <a:pathLst>
              <a:path w="1803569" h="3129221">
                <a:moveTo>
                  <a:pt x="0" y="0"/>
                </a:moveTo>
                <a:lnTo>
                  <a:pt x="1803569" y="0"/>
                </a:lnTo>
                <a:lnTo>
                  <a:pt x="1803569" y="3129221"/>
                </a:lnTo>
                <a:lnTo>
                  <a:pt x="0" y="31292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sp>
        <p:nvSpPr>
          <p:cNvPr id="18" name="TextBox 18"/>
          <p:cNvSpPr txBox="1"/>
          <p:nvPr/>
        </p:nvSpPr>
        <p:spPr>
          <a:xfrm>
            <a:off x="6311539" y="1819730"/>
            <a:ext cx="6833402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D82B35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akımın yönü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178916" y="7880236"/>
            <a:ext cx="5131107" cy="1374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6"/>
              </a:lnSpc>
            </a:pPr>
            <a:r>
              <a:rPr lang="en-US" sz="3904" b="1">
                <a:solidFill>
                  <a:srgbClr val="054D8D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elektronların hareket yönü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8602" y="3010507"/>
            <a:ext cx="3751600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Anahtarı kapalı olan bir elektrik devresinde negatif yüklerin titreşim hareketi</a:t>
            </a:r>
          </a:p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ile oluşan enerji aktarımına </a:t>
            </a:r>
            <a:r>
              <a:rPr lang="en-US" sz="3000" b="1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elektrik akımı</a:t>
            </a:r>
            <a:r>
              <a:rPr lang="en-US" sz="3000">
                <a:solidFill>
                  <a:srgbClr val="FFFFFF"/>
                </a:solidFill>
                <a:latin typeface="Agrandir"/>
                <a:ea typeface="Agrandir"/>
                <a:cs typeface="Agrandir"/>
                <a:sym typeface="Agrandir"/>
              </a:rPr>
              <a:t> denir.</a:t>
            </a:r>
          </a:p>
        </p:txBody>
      </p:sp>
      <p:sp>
        <p:nvSpPr>
          <p:cNvPr id="21" name="Freeform 21"/>
          <p:cNvSpPr/>
          <p:nvPr/>
        </p:nvSpPr>
        <p:spPr>
          <a:xfrm>
            <a:off x="0" y="8340162"/>
            <a:ext cx="1946838" cy="1946838"/>
          </a:xfrm>
          <a:custGeom>
            <a:avLst/>
            <a:gdLst/>
            <a:ahLst/>
            <a:cxnLst/>
            <a:rect l="l" t="t" r="r" b="b"/>
            <a:pathLst>
              <a:path w="1946838" h="1946838">
                <a:moveTo>
                  <a:pt x="0" y="0"/>
                </a:moveTo>
                <a:lnTo>
                  <a:pt x="1946838" y="0"/>
                </a:lnTo>
                <a:lnTo>
                  <a:pt x="1946838" y="1946838"/>
                </a:lnTo>
                <a:lnTo>
                  <a:pt x="0" y="1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AE7C2E18-5972-24DB-200C-67D46FBD853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8800" y="9487873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 advTm="64453">
        <p159:morph option="byObject"/>
      </p:transition>
    </mc:Choice>
    <mc:Fallback xmlns="">
      <p:transition advTm="6445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533</Words>
  <Application>Microsoft Office PowerPoint</Application>
  <PresentationFormat>Özel</PresentationFormat>
  <Paragraphs>73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Now Bold</vt:lpstr>
      <vt:lpstr>Calibri</vt:lpstr>
      <vt:lpstr>Arial</vt:lpstr>
      <vt:lpstr>Agrandir Bold</vt:lpstr>
      <vt:lpstr>Public Sans Bold</vt:lpstr>
      <vt:lpstr>Public Sans</vt:lpstr>
      <vt:lpstr>DejaVu Serif Bold</vt:lpstr>
      <vt:lpstr>Arimo Bold</vt:lpstr>
      <vt:lpstr>Agrandir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Devreler</dc:title>
  <cp:lastModifiedBy>Nisa Nur Oran</cp:lastModifiedBy>
  <cp:revision>5</cp:revision>
  <dcterms:created xsi:type="dcterms:W3CDTF">2006-08-16T00:00:00Z</dcterms:created>
  <dcterms:modified xsi:type="dcterms:W3CDTF">2025-09-19T22:52:38Z</dcterms:modified>
  <dc:identifier>DAGnQYnbw28</dc:identifier>
</cp:coreProperties>
</file>